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4"/>
  </p:notesMasterIdLst>
  <p:handoutMasterIdLst>
    <p:handoutMasterId r:id="rId45"/>
  </p:handoutMasterIdLst>
  <p:sldIdLst>
    <p:sldId id="2697" r:id="rId2"/>
    <p:sldId id="2698" r:id="rId3"/>
    <p:sldId id="2699" r:id="rId4"/>
    <p:sldId id="2700" r:id="rId5"/>
    <p:sldId id="2701" r:id="rId6"/>
    <p:sldId id="2702" r:id="rId7"/>
    <p:sldId id="2703" r:id="rId8"/>
    <p:sldId id="2704" r:id="rId9"/>
    <p:sldId id="2705" r:id="rId10"/>
    <p:sldId id="2708" r:id="rId11"/>
    <p:sldId id="2707" r:id="rId12"/>
    <p:sldId id="2709" r:id="rId13"/>
    <p:sldId id="2710" r:id="rId14"/>
    <p:sldId id="2711" r:id="rId15"/>
    <p:sldId id="2712" r:id="rId16"/>
    <p:sldId id="2713" r:id="rId17"/>
    <p:sldId id="2714" r:id="rId18"/>
    <p:sldId id="2716" r:id="rId19"/>
    <p:sldId id="2717" r:id="rId20"/>
    <p:sldId id="2718" r:id="rId21"/>
    <p:sldId id="2715" r:id="rId22"/>
    <p:sldId id="2719" r:id="rId23"/>
    <p:sldId id="2720" r:id="rId24"/>
    <p:sldId id="2721" r:id="rId25"/>
    <p:sldId id="2722" r:id="rId26"/>
    <p:sldId id="2723" r:id="rId27"/>
    <p:sldId id="2725" r:id="rId28"/>
    <p:sldId id="2726" r:id="rId29"/>
    <p:sldId id="2727" r:id="rId30"/>
    <p:sldId id="2728" r:id="rId31"/>
    <p:sldId id="2729" r:id="rId32"/>
    <p:sldId id="2730" r:id="rId33"/>
    <p:sldId id="2731" r:id="rId34"/>
    <p:sldId id="2732" r:id="rId35"/>
    <p:sldId id="2736" r:id="rId36"/>
    <p:sldId id="2737" r:id="rId37"/>
    <p:sldId id="2724" r:id="rId38"/>
    <p:sldId id="2733" r:id="rId39"/>
    <p:sldId id="2734" r:id="rId40"/>
    <p:sldId id="2735" r:id="rId41"/>
    <p:sldId id="289" r:id="rId42"/>
    <p:sldId id="25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05D"/>
    <a:srgbClr val="0FE9FF"/>
    <a:srgbClr val="E1A5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24"/>
    <p:restoredTop sz="78174"/>
  </p:normalViewPr>
  <p:slideViewPr>
    <p:cSldViewPr snapToGrid="0" snapToObjects="1">
      <p:cViewPr>
        <p:scale>
          <a:sx n="50" d="100"/>
          <a:sy n="50" d="100"/>
        </p:scale>
        <p:origin x="1544" y="8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9" d="100"/>
          <a:sy n="119" d="100"/>
        </p:scale>
        <p:origin x="5056"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of, Cynthia" userId="e382e0a1-b648-4341-8ab8-b6f5cdfd75c8" providerId="ADAL" clId="{64CAB083-FFA5-4AEE-87CF-67EA8B823B76}"/>
    <pc:docChg chg="modSld">
      <pc:chgData name="Kristof, Cynthia" userId="e382e0a1-b648-4341-8ab8-b6f5cdfd75c8" providerId="ADAL" clId="{64CAB083-FFA5-4AEE-87CF-67EA8B823B76}" dt="2023-03-21T23:33:54.705" v="10" actId="20577"/>
      <pc:docMkLst>
        <pc:docMk/>
      </pc:docMkLst>
      <pc:sldChg chg="modSp mod">
        <pc:chgData name="Kristof, Cynthia" userId="e382e0a1-b648-4341-8ab8-b6f5cdfd75c8" providerId="ADAL" clId="{64CAB083-FFA5-4AEE-87CF-67EA8B823B76}" dt="2023-03-21T23:33:54.705" v="10" actId="20577"/>
        <pc:sldMkLst>
          <pc:docMk/>
          <pc:sldMk cId="636695544" sldId="2725"/>
        </pc:sldMkLst>
        <pc:spChg chg="mod">
          <ac:chgData name="Kristof, Cynthia" userId="e382e0a1-b648-4341-8ab8-b6f5cdfd75c8" providerId="ADAL" clId="{64CAB083-FFA5-4AEE-87CF-67EA8B823B76}" dt="2023-03-21T23:33:54.705" v="10" actId="20577"/>
          <ac:spMkLst>
            <pc:docMk/>
            <pc:sldMk cId="636695544" sldId="2725"/>
            <ac:spMk id="5" creationId="{B1CDD4BE-CB0D-BDE4-5FB2-37500B567EC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FB4C9A-8023-2D40-A6E6-BD016CB1E7D6}" type="datetimeFigureOut">
              <a:rPr lang="en-US" smtClean="0"/>
              <a:t>3/21/2023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DA876C-D639-D148-8687-D84C95E04EE1}" type="slidenum">
              <a:rPr lang="en-US" smtClean="0"/>
              <a:t>‹#›</a:t>
            </a:fld>
            <a:endParaRPr lang="en-US"/>
          </a:p>
        </p:txBody>
      </p:sp>
    </p:spTree>
    <p:extLst>
      <p:ext uri="{BB962C8B-B14F-4D97-AF65-F5344CB8AC3E}">
        <p14:creationId xmlns:p14="http://schemas.microsoft.com/office/powerpoint/2010/main" val="1989173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7BA9C-C13B-C941-82A5-2AA33B4473CE}" type="datetimeFigureOut">
              <a:rPr lang="en-US" smtClean="0"/>
              <a:t>3/21/2023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3CE1D9-36F2-B84D-A38F-999A8359DF7B}" type="slidenum">
              <a:rPr lang="en-US" smtClean="0"/>
              <a:t>‹#›</a:t>
            </a:fld>
            <a:endParaRPr lang="en-US"/>
          </a:p>
        </p:txBody>
      </p:sp>
    </p:spTree>
    <p:extLst>
      <p:ext uri="{BB962C8B-B14F-4D97-AF65-F5344CB8AC3E}">
        <p14:creationId xmlns:p14="http://schemas.microsoft.com/office/powerpoint/2010/main" val="253263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3CE1D9-36F2-B84D-A38F-999A8359DF7B}" type="slidenum">
              <a:rPr lang="en-US" smtClean="0"/>
              <a:t>27</a:t>
            </a:fld>
            <a:endParaRPr lang="en-US"/>
          </a:p>
        </p:txBody>
      </p:sp>
    </p:spTree>
    <p:extLst>
      <p:ext uri="{BB962C8B-B14F-4D97-AF65-F5344CB8AC3E}">
        <p14:creationId xmlns:p14="http://schemas.microsoft.com/office/powerpoint/2010/main" val="244612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n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974F3C-4992-DD4C-AF40-F76A7427B6EB}"/>
              </a:ext>
            </a:extLst>
          </p:cNvPr>
          <p:cNvSpPr/>
          <p:nvPr userDrawn="1"/>
        </p:nvSpPr>
        <p:spPr>
          <a:xfrm>
            <a:off x="0" y="-1"/>
            <a:ext cx="12192000" cy="6911009"/>
          </a:xfrm>
          <a:prstGeom prst="rect">
            <a:avLst/>
          </a:prstGeom>
          <a:solidFill>
            <a:srgbClr val="003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AC8BA67-C8CF-AB46-BF72-175CE0C46582}"/>
              </a:ext>
            </a:extLst>
          </p:cNvPr>
          <p:cNvPicPr>
            <a:picLocks noChangeAspect="1"/>
          </p:cNvPicPr>
          <p:nvPr userDrawn="1"/>
        </p:nvPicPr>
        <p:blipFill>
          <a:blip r:embed="rId2"/>
          <a:stretch>
            <a:fillRect/>
          </a:stretch>
        </p:blipFill>
        <p:spPr>
          <a:xfrm>
            <a:off x="4684642" y="2005401"/>
            <a:ext cx="2815533" cy="2627831"/>
          </a:xfrm>
          <a:prstGeom prst="rect">
            <a:avLst/>
          </a:prstGeom>
        </p:spPr>
      </p:pic>
    </p:spTree>
    <p:extLst>
      <p:ext uri="{BB962C8B-B14F-4D97-AF65-F5344CB8AC3E}">
        <p14:creationId xmlns:p14="http://schemas.microsoft.com/office/powerpoint/2010/main" val="46727920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Tw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04AFC1-E873-E148-847B-FFF4DD6EBA4F}"/>
              </a:ext>
            </a:extLst>
          </p:cNvPr>
          <p:cNvSpPr/>
          <p:nvPr userDrawn="1"/>
        </p:nvSpPr>
        <p:spPr>
          <a:xfrm>
            <a:off x="0" y="-125896"/>
            <a:ext cx="12192000" cy="6911009"/>
          </a:xfrm>
          <a:prstGeom prst="rect">
            <a:avLst/>
          </a:prstGeom>
          <a:solidFill>
            <a:srgbClr val="003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BD5E85-9BBB-404D-BCF8-F4DA489224BF}"/>
              </a:ext>
            </a:extLst>
          </p:cNvPr>
          <p:cNvSpPr/>
          <p:nvPr userDrawn="1"/>
        </p:nvSpPr>
        <p:spPr>
          <a:xfrm>
            <a:off x="-1" y="6782348"/>
            <a:ext cx="12192001" cy="858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8DF2B368-F406-6242-8DCD-AD945C42F255}"/>
              </a:ext>
            </a:extLst>
          </p:cNvPr>
          <p:cNvSpPr>
            <a:spLocks noGrp="1"/>
          </p:cNvSpPr>
          <p:nvPr>
            <p:ph type="ctrTitle"/>
          </p:nvPr>
        </p:nvSpPr>
        <p:spPr>
          <a:xfrm>
            <a:off x="1524000" y="1122363"/>
            <a:ext cx="9144000" cy="2387600"/>
          </a:xfrm>
        </p:spPr>
        <p:txBody>
          <a:bodyPr anchor="b">
            <a:normAutofit/>
          </a:bodyPr>
          <a:lstStyle>
            <a:lvl1pPr algn="ctr">
              <a:defRPr sz="4400" b="1"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Subtitle 2">
            <a:extLst>
              <a:ext uri="{FF2B5EF4-FFF2-40B4-BE49-F238E27FC236}">
                <a16:creationId xmlns:a16="http://schemas.microsoft.com/office/drawing/2014/main" id="{1586C1A8-BA03-394A-BFB7-5225359AA275}"/>
              </a:ext>
            </a:extLst>
          </p:cNvPr>
          <p:cNvSpPr>
            <a:spLocks noGrp="1"/>
          </p:cNvSpPr>
          <p:nvPr>
            <p:ph type="subTitle" idx="1"/>
          </p:nvPr>
        </p:nvSpPr>
        <p:spPr>
          <a:xfrm>
            <a:off x="1524000" y="3602038"/>
            <a:ext cx="9144000" cy="1655762"/>
          </a:xfrm>
        </p:spPr>
        <p:txBody>
          <a:bodyPr/>
          <a:lstStyle>
            <a:lvl1pPr marL="0" indent="0" algn="ctr">
              <a:buNone/>
              <a:defRPr sz="2400" b="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Rectangle 16">
            <a:extLst>
              <a:ext uri="{FF2B5EF4-FFF2-40B4-BE49-F238E27FC236}">
                <a16:creationId xmlns:a16="http://schemas.microsoft.com/office/drawing/2014/main" id="{34F6AD1A-9583-9941-BA40-B8DB7AA5FB61}"/>
              </a:ext>
            </a:extLst>
          </p:cNvPr>
          <p:cNvSpPr/>
          <p:nvPr userDrawn="1"/>
        </p:nvSpPr>
        <p:spPr>
          <a:xfrm>
            <a:off x="12130601" y="1"/>
            <a:ext cx="74554"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2B7BFEF-7CB8-7748-BA62-67047417C0A5}"/>
              </a:ext>
            </a:extLst>
          </p:cNvPr>
          <p:cNvPicPr>
            <a:picLocks noChangeAspect="1"/>
          </p:cNvPicPr>
          <p:nvPr userDrawn="1"/>
        </p:nvPicPr>
        <p:blipFill>
          <a:blip r:embed="rId2"/>
          <a:stretch>
            <a:fillRect/>
          </a:stretch>
        </p:blipFill>
        <p:spPr>
          <a:xfrm>
            <a:off x="11078055" y="159160"/>
            <a:ext cx="837378" cy="781553"/>
          </a:xfrm>
          <a:prstGeom prst="rect">
            <a:avLst/>
          </a:prstGeom>
        </p:spPr>
      </p:pic>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C9686-D927-5044-BEB7-31718992B91D}"/>
              </a:ext>
            </a:extLst>
          </p:cNvPr>
          <p:cNvSpPr>
            <a:spLocks noGrp="1"/>
          </p:cNvSpPr>
          <p:nvPr>
            <p:ph type="title"/>
          </p:nvPr>
        </p:nvSpPr>
        <p:spPr/>
        <p:txBody>
          <a:bodyPr/>
          <a:lstStyle>
            <a:lvl1pPr>
              <a:defRPr baseline="0">
                <a:solidFill>
                  <a:schemeClr val="accent1">
                    <a:lumMod val="50000"/>
                  </a:schemeClr>
                </a:solidFill>
              </a:defRPr>
            </a:lvl1pPr>
          </a:lstStyle>
          <a:p>
            <a:r>
              <a:rPr lang="en-US" dirty="0"/>
              <a:t>Click to edit Master title style</a:t>
            </a:r>
          </a:p>
        </p:txBody>
      </p:sp>
      <p:sp>
        <p:nvSpPr>
          <p:cNvPr id="3" name="Footer Placeholder 2">
            <a:extLst>
              <a:ext uri="{FF2B5EF4-FFF2-40B4-BE49-F238E27FC236}">
                <a16:creationId xmlns:a16="http://schemas.microsoft.com/office/drawing/2014/main" id="{B0118CFE-BD95-0E49-8595-D6AC4F4C0784}"/>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4" name="Date Placeholder 3">
            <a:extLst>
              <a:ext uri="{FF2B5EF4-FFF2-40B4-BE49-F238E27FC236}">
                <a16:creationId xmlns:a16="http://schemas.microsoft.com/office/drawing/2014/main" id="{7F525C06-7B28-F84B-B6DF-72F35317E67A}"/>
              </a:ext>
            </a:extLst>
          </p:cNvPr>
          <p:cNvSpPr>
            <a:spLocks noGrp="1"/>
          </p:cNvSpPr>
          <p:nvPr>
            <p:ph type="dt" sz="half" idx="11"/>
          </p:nvPr>
        </p:nvSpPr>
        <p:spPr/>
        <p:txBody>
          <a:bodyPr/>
          <a:lstStyle>
            <a:lvl1pPr>
              <a:defRPr baseline="0">
                <a:solidFill>
                  <a:schemeClr val="tx2"/>
                </a:solidFill>
              </a:defRPr>
            </a:lvl1pPr>
          </a:lstStyle>
          <a:p>
            <a:fld id="{179CEB8D-B9A4-7249-A618-1FFCB6E3C71A}" type="datetime1">
              <a:rPr lang="en-US" smtClean="0"/>
              <a:pPr/>
              <a:t>3/21/2023</a:t>
            </a:fld>
            <a:endParaRPr lang="en-US" dirty="0"/>
          </a:p>
        </p:txBody>
      </p:sp>
      <p:sp>
        <p:nvSpPr>
          <p:cNvPr id="11" name="Content Placeholder 2">
            <a:extLst>
              <a:ext uri="{FF2B5EF4-FFF2-40B4-BE49-F238E27FC236}">
                <a16:creationId xmlns:a16="http://schemas.microsoft.com/office/drawing/2014/main" id="{E4C075EC-9917-254A-B858-BD457CFA272E}"/>
              </a:ext>
            </a:extLst>
          </p:cNvPr>
          <p:cNvSpPr>
            <a:spLocks noGrp="1"/>
          </p:cNvSpPr>
          <p:nvPr>
            <p:ph idx="1"/>
          </p:nvPr>
        </p:nvSpPr>
        <p:spPr>
          <a:xfrm>
            <a:off x="838200" y="1825625"/>
            <a:ext cx="10515600" cy="4351338"/>
          </a:xfrm>
        </p:spPr>
        <p:txBody>
          <a:bodyPr/>
          <a:lstStyle>
            <a:lvl1pPr>
              <a:defRPr baseline="0">
                <a:solidFill>
                  <a:schemeClr val="accent1">
                    <a:lumMod val="50000"/>
                  </a:schemeClr>
                </a:solidFill>
                <a:latin typeface="Arial" panose="020B0604020202020204" pitchFamily="34" charset="0"/>
                <a:cs typeface="Arial" panose="020B0604020202020204" pitchFamily="34" charset="0"/>
              </a:defRPr>
            </a:lvl1pPr>
            <a:lvl2pPr>
              <a:defRPr baseline="0">
                <a:solidFill>
                  <a:schemeClr val="accent1">
                    <a:lumMod val="50000"/>
                  </a:schemeClr>
                </a:solidFill>
                <a:latin typeface="Arial" panose="020B0604020202020204" pitchFamily="34" charset="0"/>
                <a:cs typeface="Arial" panose="020B0604020202020204" pitchFamily="34" charset="0"/>
              </a:defRPr>
            </a:lvl2pPr>
            <a:lvl3pPr>
              <a:defRPr baseline="0">
                <a:solidFill>
                  <a:schemeClr val="accent1">
                    <a:lumMod val="50000"/>
                  </a:schemeClr>
                </a:solidFill>
                <a:latin typeface="Arial" panose="020B0604020202020204" pitchFamily="34" charset="0"/>
                <a:cs typeface="Arial" panose="020B0604020202020204" pitchFamily="34" charset="0"/>
              </a:defRPr>
            </a:lvl3pPr>
            <a:lvl4pPr>
              <a:defRPr baseline="0">
                <a:solidFill>
                  <a:schemeClr val="accent1">
                    <a:lumMod val="50000"/>
                  </a:schemeClr>
                </a:solidFill>
                <a:latin typeface="Arial" panose="020B0604020202020204" pitchFamily="34" charset="0"/>
                <a:cs typeface="Arial" panose="020B0604020202020204" pitchFamily="34" charset="0"/>
              </a:defRPr>
            </a:lvl4pPr>
            <a:lvl5pPr>
              <a:defRPr baseline="0">
                <a:solidFill>
                  <a:schemeClr val="accent1">
                    <a:lumMod val="50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267638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accent1">
                    <a:lumMod val="50000"/>
                  </a:schemeClr>
                </a:solidFill>
                <a:latin typeface="Arial" panose="020B0604020202020204" pitchFamily="34" charset="0"/>
                <a:cs typeface="Arial" panose="020B0604020202020204" pitchFamily="34" charset="0"/>
              </a:defRPr>
            </a:lvl1pPr>
            <a:lvl2pPr>
              <a:defRPr>
                <a:solidFill>
                  <a:schemeClr val="accent1">
                    <a:lumMod val="50000"/>
                  </a:schemeClr>
                </a:solidFill>
                <a:latin typeface="Arial" panose="020B0604020202020204" pitchFamily="34" charset="0"/>
                <a:cs typeface="Arial" panose="020B0604020202020204" pitchFamily="34" charset="0"/>
              </a:defRPr>
            </a:lvl2pPr>
            <a:lvl3pPr>
              <a:defRPr>
                <a:solidFill>
                  <a:schemeClr val="accent1">
                    <a:lumMod val="50000"/>
                  </a:schemeClr>
                </a:solidFill>
                <a:latin typeface="Arial" panose="020B0604020202020204" pitchFamily="34" charset="0"/>
                <a:cs typeface="Arial" panose="020B0604020202020204" pitchFamily="34" charset="0"/>
              </a:defRPr>
            </a:lvl3pPr>
            <a:lvl4pPr>
              <a:defRPr>
                <a:solidFill>
                  <a:schemeClr val="accent1">
                    <a:lumMod val="50000"/>
                  </a:schemeClr>
                </a:solidFill>
                <a:latin typeface="Arial" panose="020B0604020202020204" pitchFamily="34" charset="0"/>
                <a:cs typeface="Arial" panose="020B0604020202020204" pitchFamily="34" charset="0"/>
              </a:defRPr>
            </a:lvl4pPr>
            <a:lvl5pPr>
              <a:defRPr>
                <a:solidFill>
                  <a:schemeClr val="accent1">
                    <a:lumMod val="50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82C01B3-EA4D-144B-B2F9-039945D70569}" type="datetime1">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CB344B-EC26-5744-AC76-D8CA586C9B04}" type="datetime1">
              <a:rPr lang="en-US" smtClean="0"/>
              <a:t>3/21/2023</a:t>
            </a:fld>
            <a:endParaRPr lang="en-US" dirty="0"/>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0784375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E6F515-9089-4647-A15F-41AF70C5A341}" type="datetime1">
              <a:rPr lang="en-US" smtClean="0"/>
              <a:t>3/21/2023</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0268079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4F18E-BC0A-FA47-B948-E7696B7A692B}" type="datetime1">
              <a:rPr lang="en-US" smtClean="0"/>
              <a:t>3/21/2023</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875405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47D089-7342-3445-BF50-85DF6D94B4DD}"/>
              </a:ext>
            </a:extLst>
          </p:cNvPr>
          <p:cNvSpPr/>
          <p:nvPr userDrawn="1"/>
        </p:nvSpPr>
        <p:spPr>
          <a:xfrm>
            <a:off x="0" y="0"/>
            <a:ext cx="12192000" cy="6911009"/>
          </a:xfrm>
          <a:prstGeom prst="rect">
            <a:avLst/>
          </a:prstGeom>
          <a:solidFill>
            <a:srgbClr val="003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7B685423-FE9D-E349-B420-17A8AA107270}"/>
              </a:ext>
            </a:extLst>
          </p:cNvPr>
          <p:cNvSpPr>
            <a:spLocks noGrp="1"/>
          </p:cNvSpPr>
          <p:nvPr>
            <p:ph type="ctrTitle" hasCustomPrompt="1"/>
          </p:nvPr>
        </p:nvSpPr>
        <p:spPr>
          <a:xfrm>
            <a:off x="1524000" y="4630625"/>
            <a:ext cx="9144000" cy="1088528"/>
          </a:xfrm>
        </p:spPr>
        <p:txBody>
          <a:bodyPr anchor="b">
            <a:normAutofit/>
          </a:bodyPr>
          <a:lstStyle>
            <a:lvl1pPr algn="ctr">
              <a:defRPr sz="3200" b="1">
                <a:solidFill>
                  <a:schemeClr val="bg1"/>
                </a:solidFill>
                <a:latin typeface="Arial" panose="020B0604020202020204" pitchFamily="34" charset="0"/>
                <a:cs typeface="Arial" panose="020B0604020202020204" pitchFamily="34" charset="0"/>
              </a:defRPr>
            </a:lvl1pPr>
          </a:lstStyle>
          <a:p>
            <a:r>
              <a:rPr lang="en-US" dirty="0"/>
              <a:t>Thank You</a:t>
            </a:r>
          </a:p>
        </p:txBody>
      </p:sp>
      <p:pic>
        <p:nvPicPr>
          <p:cNvPr id="5" name="Picture 4">
            <a:extLst>
              <a:ext uri="{FF2B5EF4-FFF2-40B4-BE49-F238E27FC236}">
                <a16:creationId xmlns:a16="http://schemas.microsoft.com/office/drawing/2014/main" id="{FE6A19B5-6295-184F-95AC-8494FA2F7362}"/>
              </a:ext>
            </a:extLst>
          </p:cNvPr>
          <p:cNvPicPr>
            <a:picLocks noChangeAspect="1"/>
          </p:cNvPicPr>
          <p:nvPr userDrawn="1"/>
        </p:nvPicPr>
        <p:blipFill>
          <a:blip r:embed="rId2"/>
          <a:stretch>
            <a:fillRect/>
          </a:stretch>
        </p:blipFill>
        <p:spPr>
          <a:xfrm>
            <a:off x="4959967" y="2476500"/>
            <a:ext cx="2310784" cy="2156732"/>
          </a:xfrm>
          <a:prstGeom prst="rect">
            <a:avLst/>
          </a:prstGeom>
        </p:spPr>
      </p:pic>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059805" y="6244525"/>
            <a:ext cx="7757963" cy="365125"/>
          </a:xfrm>
          <a:prstGeom prst="rect">
            <a:avLst/>
          </a:prstGeom>
        </p:spPr>
        <p:txBody>
          <a:bodyPr vert="horz" lIns="91440" tIns="45720" rIns="91440" bIns="45720" rtlCol="0" anchor="ctr"/>
          <a:lstStyle>
            <a:lvl1pPr algn="ctr">
              <a:defRPr sz="1000">
                <a:solidFill>
                  <a:schemeClr val="bg1"/>
                </a:solidFill>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2"/>
          </p:nvPr>
        </p:nvSpPr>
        <p:spPr>
          <a:xfrm>
            <a:off x="838200" y="6244525"/>
            <a:ext cx="1221606" cy="365125"/>
          </a:xfrm>
          <a:prstGeom prst="rect">
            <a:avLst/>
          </a:prstGeom>
        </p:spPr>
        <p:txBody>
          <a:bodyPr vert="horz" lIns="91440" tIns="45720" rIns="91440" bIns="45720" rtlCol="0" anchor="ctr"/>
          <a:lstStyle>
            <a:lvl1pPr algn="ctr">
              <a:defRPr sz="1000" baseline="0">
                <a:solidFill>
                  <a:schemeClr val="tx2"/>
                </a:solidFill>
                <a:latin typeface="Arial" panose="020B0604020202020204" pitchFamily="34" charset="0"/>
                <a:cs typeface="Arial" panose="020B0604020202020204" pitchFamily="34" charset="0"/>
              </a:defRPr>
            </a:lvl1pPr>
          </a:lstStyle>
          <a:p>
            <a:fld id="{179CEB8D-B9A4-7249-A618-1FFCB6E3C71A}" type="datetime1">
              <a:rPr lang="en-US" smtClean="0"/>
              <a:pPr/>
              <a:t>3/21/2023</a:t>
            </a:fld>
            <a:endParaRPr lang="en-US" dirty="0"/>
          </a:p>
        </p:txBody>
      </p:sp>
      <p:sp>
        <p:nvSpPr>
          <p:cNvPr id="11" name="TextBox 10">
            <a:extLst>
              <a:ext uri="{FF2B5EF4-FFF2-40B4-BE49-F238E27FC236}">
                <a16:creationId xmlns:a16="http://schemas.microsoft.com/office/drawing/2014/main" id="{768ADD57-E8E8-6F45-AC05-E272920E2EB0}"/>
              </a:ext>
            </a:extLst>
          </p:cNvPr>
          <p:cNvSpPr txBox="1"/>
          <p:nvPr userDrawn="1"/>
        </p:nvSpPr>
        <p:spPr>
          <a:xfrm>
            <a:off x="149629" y="6244525"/>
            <a:ext cx="688571" cy="365125"/>
          </a:xfrm>
          <a:prstGeom prst="rect">
            <a:avLst/>
          </a:prstGeom>
          <a:noFill/>
        </p:spPr>
        <p:txBody>
          <a:bodyPr wrap="square" rtlCol="0" anchor="ctr" anchorCtr="0">
            <a:noAutofit/>
          </a:bodyPr>
          <a:lstStyle/>
          <a:p>
            <a:pPr algn="ctr"/>
            <a:fld id="{479BDA1F-085D-3742-BB72-CE0249E0F669}" type="slidenum">
              <a:rPr lang="en-US" sz="1000" smtClean="0">
                <a:solidFill>
                  <a:schemeClr val="bg1">
                    <a:lumMod val="50000"/>
                  </a:schemeClr>
                </a:solidFill>
                <a:latin typeface="Arial" panose="020B0604020202020204" pitchFamily="34" charset="0"/>
                <a:cs typeface="Arial" panose="020B0604020202020204" pitchFamily="34" charset="0"/>
              </a:rPr>
              <a:pPr algn="ctr"/>
              <a:t>‹#›</a:t>
            </a:fld>
            <a:endParaRPr lang="en-US" sz="1000" dirty="0">
              <a:solidFill>
                <a:schemeClr val="bg1">
                  <a:lumMod val="50000"/>
                </a:schemeClr>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7A41877-C15E-9E4B-846A-9F81BCD8B4E7}"/>
              </a:ext>
            </a:extLst>
          </p:cNvPr>
          <p:cNvPicPr>
            <a:picLocks noChangeAspect="1"/>
          </p:cNvPicPr>
          <p:nvPr userDrawn="1"/>
        </p:nvPicPr>
        <p:blipFill>
          <a:blip r:embed="rId10"/>
          <a:stretch>
            <a:fillRect/>
          </a:stretch>
        </p:blipFill>
        <p:spPr>
          <a:xfrm>
            <a:off x="11078055" y="159161"/>
            <a:ext cx="837378" cy="781552"/>
          </a:xfrm>
          <a:prstGeom prst="rect">
            <a:avLst/>
          </a:prstGeom>
        </p:spPr>
      </p:pic>
      <p:sp>
        <p:nvSpPr>
          <p:cNvPr id="8" name="Rectangle 7">
            <a:extLst>
              <a:ext uri="{FF2B5EF4-FFF2-40B4-BE49-F238E27FC236}">
                <a16:creationId xmlns:a16="http://schemas.microsoft.com/office/drawing/2014/main" id="{CF2F8D92-7D98-734E-8602-93AFF8519A88}"/>
              </a:ext>
            </a:extLst>
          </p:cNvPr>
          <p:cNvSpPr/>
          <p:nvPr userDrawn="1"/>
        </p:nvSpPr>
        <p:spPr>
          <a:xfrm>
            <a:off x="12130601" y="1"/>
            <a:ext cx="74554"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41C4751-8AA4-804A-A9E7-642F0704DBD0}"/>
              </a:ext>
            </a:extLst>
          </p:cNvPr>
          <p:cNvSpPr/>
          <p:nvPr userDrawn="1"/>
        </p:nvSpPr>
        <p:spPr>
          <a:xfrm>
            <a:off x="-1" y="6782348"/>
            <a:ext cx="12192001" cy="858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4" r:id="rId3"/>
    <p:sldLayoutId id="2147483662" r:id="rId4"/>
    <p:sldLayoutId id="2147483652" r:id="rId5"/>
    <p:sldLayoutId id="2147483654" r:id="rId6"/>
    <p:sldLayoutId id="2147483655" r:id="rId7"/>
    <p:sldLayoutId id="2147483663" r:id="rId8"/>
  </p:sldLayoutIdLst>
  <p:transition spd="slow">
    <p:fade/>
  </p:transition>
  <p:hf hdr="0"/>
  <p:txStyles>
    <p:titleStyle>
      <a:lvl1pPr algn="l" defTabSz="914400" rtl="0" eaLnBrk="1" latinLnBrk="0" hangingPunct="1">
        <a:lnSpc>
          <a:spcPct val="90000"/>
        </a:lnSpc>
        <a:spcBef>
          <a:spcPct val="0"/>
        </a:spcBef>
        <a:buNone/>
        <a:defRPr sz="3200" b="1" kern="1200" baseline="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b="1" kern="1200" baseline="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000" kern="1200" baseline="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1800" kern="1200" baseline="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600" kern="1200" baseline="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600" kern="1200" baseline="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5.xml"/><Relationship Id="rId5" Type="http://schemas.openxmlformats.org/officeDocument/2006/relationships/hyperlink" Target="https://www.ais-now.com/blog/proper-disposal-of-old-copiers" TargetMode="External"/><Relationship Id="rId4" Type="http://schemas.openxmlformats.org/officeDocument/2006/relationships/hyperlink" Target="https://www.smithsonianmag.com/history/duplication-nation-3D-printing-rise-180954332/"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law.cornell.edu/uscode/text/17/108"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www.law.cornell.edu/cfr/text/37/201.14"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digital-law-online.info/CONTU/contu24.html" TargetMode="External"/><Relationship Id="rId2" Type="http://schemas.openxmlformats.org/officeDocument/2006/relationships/hyperlink" Target="http://digital-law-online.info/CONTU/PDF/index.html"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libguides.ala.org/Interlibraryloans"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www.copyright.com/"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arl.org/wp-content/uploads/2020/08/2020.08.31-modern-interlibrary-loan-practices-moving-beyond-the-CONTU-guidelines.pdf" TargetMode="External"/><Relationship Id="rId2" Type="http://schemas.openxmlformats.org/officeDocument/2006/relationships/hyperlink" Target="https://www.arl.org/resources/modern-interlibrary-loan-practices-moving-beyond-the-contu-guidelines/"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librarycopyright.net/resources/fairuse/index.php" TargetMode="External"/><Relationship Id="rId2" Type="http://schemas.openxmlformats.org/officeDocument/2006/relationships/hyperlink" Target="https://copyright.columbia.edu/basics/fair-use/fair-use-checklist.html"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libguides.ala.org/Interlibraryloans"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digitalcommons.law.uw.edu/cgi/viewcontent.cgi?article=4853&amp;context=wlr"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vice.com/en/article/epzyde/librarians-are-finding-thousands-of-books-no-longer-protected-by-copyright-law" TargetMode="External"/><Relationship Id="rId2" Type="http://schemas.openxmlformats.org/officeDocument/2006/relationships/hyperlink" Target="https://www.crummy.com/2019/07/22/0"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guides.library.cornell.edu/copyright/publicdomain"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ifla.org/units/copyright-a2k/" TargetMode="External"/><Relationship Id="rId2" Type="http://schemas.openxmlformats.org/officeDocument/2006/relationships/hyperlink" Target="http://www.ala.org/rusa/guidelines/interlibrary" TargetMode="External"/><Relationship Id="rId1" Type="http://schemas.openxmlformats.org/officeDocument/2006/relationships/slideLayout" Target="../slideLayouts/slideLayout3.xml"/><Relationship Id="rId5" Type="http://schemas.openxmlformats.org/officeDocument/2006/relationships/hyperlink" Target="https://www.wipo.int/treaties/en/ip/berne/" TargetMode="External"/><Relationship Id="rId4" Type="http://schemas.openxmlformats.org/officeDocument/2006/relationships/hyperlink" Target="https://www.ifla.org/units/digital-lendin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wipo.int/copyright/en/" TargetMode="External"/><Relationship Id="rId2" Type="http://schemas.openxmlformats.org/officeDocument/2006/relationships/hyperlink" Target="http://www.wipo.int/about-wipo/en/" TargetMode="External"/><Relationship Id="rId1" Type="http://schemas.openxmlformats.org/officeDocument/2006/relationships/slideLayout" Target="../slideLayouts/slideLayout3.xml"/><Relationship Id="rId4" Type="http://schemas.openxmlformats.org/officeDocument/2006/relationships/hyperlink" Target="http://www.wipo.int/treaties/en/ip/marrakesh/"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authorsalliance.org/2023/03/20/judge-hears-oral-arguments-in-hachette-book-group-v-internet-archive/" TargetMode="External"/><Relationship Id="rId2" Type="http://schemas.openxmlformats.org/officeDocument/2006/relationships/hyperlink" Target="https://controlleddigitallending.org/"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archives.gov/founding-docs/constitution-transcript"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www.wipo.int/edocs/pubdocs/en/wipo_pub_909_2016.pdf" TargetMode="External"/><Relationship Id="rId2" Type="http://schemas.openxmlformats.org/officeDocument/2006/relationships/hyperlink" Target="https://mlpp.pressbooks.pub/librarylaw/"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flickr.com/photos/opensourceway/" TargetMode="External"/><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hyperlink" Target="mailto:ckristof@kent.edu"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mailto:ckristof@kent.edu"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law.cornell.edu/uscode/text" TargetMode="External"/><Relationship Id="rId2" Type="http://schemas.openxmlformats.org/officeDocument/2006/relationships/hyperlink" Target="http://www.copyright.gov/title17/"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www.copyright.gov/title17/"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inhabitat.com/tu-delft-architecture-library-opens-with-desk-of-recycled-books/" TargetMode="External"/><Relationship Id="rId1" Type="http://schemas.openxmlformats.org/officeDocument/2006/relationships/slideLayout" Target="../slideLayouts/slideLayout4.xml"/><Relationship Id="rId4" Type="http://schemas.openxmlformats.org/officeDocument/2006/relationships/hyperlink" Target="https://copyrightalliance.org/education/copyright-law-explained/copyright-ownership/ownership-copyright-vs-cop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BCAD3-C3BF-C991-3267-0F5A7AD3C27D}"/>
              </a:ext>
            </a:extLst>
          </p:cNvPr>
          <p:cNvSpPr>
            <a:spLocks noGrp="1"/>
          </p:cNvSpPr>
          <p:nvPr>
            <p:ph type="ctrTitle"/>
          </p:nvPr>
        </p:nvSpPr>
        <p:spPr/>
        <p:txBody>
          <a:bodyPr>
            <a:normAutofit/>
          </a:bodyPr>
          <a:lstStyle/>
          <a:p>
            <a:r>
              <a:rPr lang="en-US" sz="4000" dirty="0"/>
              <a:t>ILL 101: Copyright 101</a:t>
            </a:r>
            <a:br>
              <a:rPr lang="en-US" sz="3200" dirty="0"/>
            </a:br>
            <a:br>
              <a:rPr lang="en-US" sz="2700" dirty="0"/>
            </a:br>
            <a:r>
              <a:rPr lang="en-US" sz="2700" dirty="0"/>
              <a:t>Hosted by the IDS Project</a:t>
            </a:r>
            <a:br>
              <a:rPr lang="en-US" sz="2700" dirty="0"/>
            </a:br>
            <a:r>
              <a:rPr lang="en-US" sz="2700" dirty="0"/>
              <a:t>as part of</a:t>
            </a:r>
            <a:br>
              <a:rPr lang="en-US" sz="2700" dirty="0"/>
            </a:br>
            <a:r>
              <a:rPr lang="en-US" sz="2700" dirty="0"/>
              <a:t>OCLC’s RSC23 Web Series</a:t>
            </a:r>
          </a:p>
        </p:txBody>
      </p:sp>
      <p:sp>
        <p:nvSpPr>
          <p:cNvPr id="3" name="Subtitle 2">
            <a:extLst>
              <a:ext uri="{FF2B5EF4-FFF2-40B4-BE49-F238E27FC236}">
                <a16:creationId xmlns:a16="http://schemas.microsoft.com/office/drawing/2014/main" id="{9D05A061-B838-A7F0-B027-B0EF5BCE76A4}"/>
              </a:ext>
            </a:extLst>
          </p:cNvPr>
          <p:cNvSpPr>
            <a:spLocks noGrp="1"/>
          </p:cNvSpPr>
          <p:nvPr>
            <p:ph type="subTitle" idx="1"/>
          </p:nvPr>
        </p:nvSpPr>
        <p:spPr/>
        <p:txBody>
          <a:bodyPr>
            <a:normAutofit lnSpcReduction="10000"/>
          </a:bodyPr>
          <a:lstStyle/>
          <a:p>
            <a:r>
              <a:rPr lang="en-US" dirty="0"/>
              <a:t>Cindy Kristof</a:t>
            </a:r>
          </a:p>
          <a:p>
            <a:r>
              <a:rPr lang="en-US" dirty="0"/>
              <a:t>Copyright &amp; Scholarly Communication Librarian</a:t>
            </a:r>
          </a:p>
          <a:p>
            <a:r>
              <a:rPr lang="en-US" dirty="0"/>
              <a:t>Kent State University Libraries</a:t>
            </a:r>
          </a:p>
          <a:p>
            <a:r>
              <a:rPr lang="en-US" dirty="0"/>
              <a:t>March 22, 2023</a:t>
            </a:r>
          </a:p>
          <a:p>
            <a:endParaRPr lang="en-US" dirty="0"/>
          </a:p>
        </p:txBody>
      </p:sp>
      <p:pic>
        <p:nvPicPr>
          <p:cNvPr id="4" name="Picture 3">
            <a:extLst>
              <a:ext uri="{FF2B5EF4-FFF2-40B4-BE49-F238E27FC236}">
                <a16:creationId xmlns:a16="http://schemas.microsoft.com/office/drawing/2014/main" id="{01F8CDB7-D4B9-11F0-24CD-BA1F897A85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7484" y="5612456"/>
            <a:ext cx="1372716" cy="483570"/>
          </a:xfrm>
          <a:prstGeom prst="rect">
            <a:avLst/>
          </a:prstGeom>
        </p:spPr>
      </p:pic>
    </p:spTree>
    <p:extLst>
      <p:ext uri="{BB962C8B-B14F-4D97-AF65-F5344CB8AC3E}">
        <p14:creationId xmlns:p14="http://schemas.microsoft.com/office/powerpoint/2010/main" val="729228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BAEEF-9C11-E8B8-89B7-612524173025}"/>
              </a:ext>
            </a:extLst>
          </p:cNvPr>
          <p:cNvSpPr>
            <a:spLocks noGrp="1"/>
          </p:cNvSpPr>
          <p:nvPr>
            <p:ph type="title"/>
          </p:nvPr>
        </p:nvSpPr>
        <p:spPr/>
        <p:txBody>
          <a:bodyPr/>
          <a:lstStyle/>
          <a:p>
            <a:r>
              <a:rPr lang="en-US" dirty="0"/>
              <a:t>Section 108 - Reproduction by Libraries &amp; Archives</a:t>
            </a:r>
          </a:p>
        </p:txBody>
      </p:sp>
      <p:pic>
        <p:nvPicPr>
          <p:cNvPr id="8" name="Content Placeholder 7" descr="A person standing next to a machine&#10;&#10;Description automatically generated with low confidence">
            <a:extLst>
              <a:ext uri="{FF2B5EF4-FFF2-40B4-BE49-F238E27FC236}">
                <a16:creationId xmlns:a16="http://schemas.microsoft.com/office/drawing/2014/main" id="{EF9C6B75-C423-803D-A191-4CFE52C82B23}"/>
              </a:ext>
            </a:extLst>
          </p:cNvPr>
          <p:cNvPicPr>
            <a:picLocks noGrp="1" noChangeAspect="1"/>
          </p:cNvPicPr>
          <p:nvPr>
            <p:ph sz="half" idx="1"/>
          </p:nvPr>
        </p:nvPicPr>
        <p:blipFill>
          <a:blip r:embed="rId2"/>
          <a:stretch>
            <a:fillRect/>
          </a:stretch>
        </p:blipFill>
        <p:spPr>
          <a:xfrm>
            <a:off x="838200" y="2058194"/>
            <a:ext cx="5181600" cy="3886200"/>
          </a:xfrm>
        </p:spPr>
      </p:pic>
      <p:pic>
        <p:nvPicPr>
          <p:cNvPr id="10" name="Content Placeholder 9" descr="A picture containing building, outdoor, container, yellow&#10;&#10;Description automatically generated">
            <a:extLst>
              <a:ext uri="{FF2B5EF4-FFF2-40B4-BE49-F238E27FC236}">
                <a16:creationId xmlns:a16="http://schemas.microsoft.com/office/drawing/2014/main" id="{A954FE49-80A2-A195-AFF5-D0BF1A4E36B2}"/>
              </a:ext>
            </a:extLst>
          </p:cNvPr>
          <p:cNvPicPr>
            <a:picLocks noGrp="1" noChangeAspect="1"/>
          </p:cNvPicPr>
          <p:nvPr>
            <p:ph sz="half" idx="2"/>
          </p:nvPr>
        </p:nvPicPr>
        <p:blipFill>
          <a:blip r:embed="rId3"/>
          <a:stretch>
            <a:fillRect/>
          </a:stretch>
        </p:blipFill>
        <p:spPr>
          <a:xfrm>
            <a:off x="6172200" y="2442496"/>
            <a:ext cx="5181600" cy="3117595"/>
          </a:xfrm>
        </p:spPr>
      </p:pic>
      <p:sp>
        <p:nvSpPr>
          <p:cNvPr id="5" name="Date Placeholder 4">
            <a:extLst>
              <a:ext uri="{FF2B5EF4-FFF2-40B4-BE49-F238E27FC236}">
                <a16:creationId xmlns:a16="http://schemas.microsoft.com/office/drawing/2014/main" id="{58CAF146-3A5A-384E-2C78-B0A8DC845265}"/>
              </a:ext>
            </a:extLst>
          </p:cNvPr>
          <p:cNvSpPr>
            <a:spLocks noGrp="1"/>
          </p:cNvSpPr>
          <p:nvPr>
            <p:ph type="dt" sz="half" idx="10"/>
          </p:nvPr>
        </p:nvSpPr>
        <p:spPr/>
        <p:txBody>
          <a:bodyPr/>
          <a:lstStyle/>
          <a:p>
            <a:fld id="{EACB344B-EC26-5744-AC76-D8CA586C9B04}" type="datetime1">
              <a:rPr lang="en-US" smtClean="0"/>
              <a:t>3/21/2023</a:t>
            </a:fld>
            <a:endParaRPr lang="en-US" dirty="0"/>
          </a:p>
        </p:txBody>
      </p:sp>
      <p:sp>
        <p:nvSpPr>
          <p:cNvPr id="6" name="Footer Placeholder 5">
            <a:extLst>
              <a:ext uri="{FF2B5EF4-FFF2-40B4-BE49-F238E27FC236}">
                <a16:creationId xmlns:a16="http://schemas.microsoft.com/office/drawing/2014/main" id="{B2EB427B-9FF7-0CEB-F07A-A2128AC71AB3}"/>
              </a:ext>
            </a:extLst>
          </p:cNvPr>
          <p:cNvSpPr>
            <a:spLocks noGrp="1"/>
          </p:cNvSpPr>
          <p:nvPr>
            <p:ph type="ftr" sz="quarter" idx="11"/>
          </p:nvPr>
        </p:nvSpPr>
        <p:spPr/>
        <p:txBody>
          <a:bodyPr/>
          <a:lstStyle/>
          <a:p>
            <a:r>
              <a:rPr lang="en-US" dirty="0">
                <a:solidFill>
                  <a:srgbClr val="07305D"/>
                </a:solidFill>
              </a:rPr>
              <a:t>Image Sources: </a:t>
            </a:r>
            <a:r>
              <a:rPr lang="en-US" dirty="0">
                <a:solidFill>
                  <a:srgbClr val="07305D"/>
                </a:solidFill>
                <a:hlinkClick r:id="rId4"/>
              </a:rPr>
              <a:t>https://www.smithsonianmag.com/history/duplication-nation-3D-printing-rise-180954332/</a:t>
            </a:r>
            <a:r>
              <a:rPr lang="en-US" dirty="0">
                <a:solidFill>
                  <a:srgbClr val="07305D"/>
                </a:solidFill>
              </a:rPr>
              <a:t>  and </a:t>
            </a:r>
            <a:r>
              <a:rPr lang="en-US" dirty="0">
                <a:solidFill>
                  <a:srgbClr val="07305D"/>
                </a:solidFill>
                <a:hlinkClick r:id="rId5"/>
              </a:rPr>
              <a:t>https://www.ais-now.com/blog/proper-disposal-of-old-copiers</a:t>
            </a:r>
            <a:r>
              <a:rPr lang="en-US" dirty="0">
                <a:solidFill>
                  <a:srgbClr val="07305D"/>
                </a:solidFill>
              </a:rPr>
              <a:t> - Used under Fair Use</a:t>
            </a:r>
          </a:p>
        </p:txBody>
      </p:sp>
    </p:spTree>
    <p:extLst>
      <p:ext uri="{BB962C8B-B14F-4D97-AF65-F5344CB8AC3E}">
        <p14:creationId xmlns:p14="http://schemas.microsoft.com/office/powerpoint/2010/main" val="403618010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C476C-648F-4E30-652E-E822BD857C34}"/>
              </a:ext>
            </a:extLst>
          </p:cNvPr>
          <p:cNvSpPr>
            <a:spLocks noGrp="1"/>
          </p:cNvSpPr>
          <p:nvPr>
            <p:ph type="title"/>
          </p:nvPr>
        </p:nvSpPr>
        <p:spPr/>
        <p:txBody>
          <a:bodyPr>
            <a:normAutofit/>
          </a:bodyPr>
          <a:lstStyle/>
          <a:p>
            <a:r>
              <a:rPr lang="en-US" dirty="0"/>
              <a:t>17 U.S. Code § 108 – OUTLINE</a:t>
            </a:r>
            <a:br>
              <a:rPr lang="en-US" dirty="0"/>
            </a:br>
            <a:endParaRPr lang="en-US" dirty="0"/>
          </a:p>
        </p:txBody>
      </p:sp>
      <p:sp>
        <p:nvSpPr>
          <p:cNvPr id="3" name="Content Placeholder 2">
            <a:extLst>
              <a:ext uri="{FF2B5EF4-FFF2-40B4-BE49-F238E27FC236}">
                <a16:creationId xmlns:a16="http://schemas.microsoft.com/office/drawing/2014/main" id="{9BF6259A-672C-6291-9E4D-439FE94228C5}"/>
              </a:ext>
            </a:extLst>
          </p:cNvPr>
          <p:cNvSpPr>
            <a:spLocks noGrp="1"/>
          </p:cNvSpPr>
          <p:nvPr>
            <p:ph idx="1"/>
          </p:nvPr>
        </p:nvSpPr>
        <p:spPr>
          <a:xfrm>
            <a:off x="838200" y="1257300"/>
            <a:ext cx="10515600" cy="4919663"/>
          </a:xfrm>
        </p:spPr>
        <p:txBody>
          <a:bodyPr>
            <a:normAutofit fontScale="77500" lnSpcReduction="20000"/>
          </a:bodyPr>
          <a:lstStyle/>
          <a:p>
            <a:pPr marL="457200" indent="-457200">
              <a:buFont typeface="+mj-lt"/>
              <a:buAutoNum type="alphaLcParenR"/>
            </a:pPr>
            <a:r>
              <a:rPr lang="en-US" sz="2800" dirty="0">
                <a:latin typeface="Calibri" panose="020F0502020204030204" pitchFamily="34" charset="0"/>
                <a:cs typeface="Calibri" panose="020F0502020204030204" pitchFamily="34" charset="0"/>
              </a:rPr>
              <a:t>Library or archive can make copies for its patrons – “one copy”</a:t>
            </a:r>
          </a:p>
          <a:p>
            <a:pPr marL="457200" indent="-457200">
              <a:buFont typeface="+mj-lt"/>
              <a:buAutoNum type="alphaLcParenR"/>
            </a:pPr>
            <a:r>
              <a:rPr lang="en-US" sz="2800" dirty="0">
                <a:latin typeface="Calibri" panose="020F0502020204030204" pitchFamily="34" charset="0"/>
                <a:cs typeface="Calibri" panose="020F0502020204030204" pitchFamily="34" charset="0"/>
              </a:rPr>
              <a:t>Three copies of an unpublished work for preservation, security, deposit in another library</a:t>
            </a:r>
          </a:p>
          <a:p>
            <a:pPr marL="457200" indent="-457200">
              <a:buFont typeface="+mj-lt"/>
              <a:buAutoNum type="alphaLcParenR"/>
            </a:pPr>
            <a:r>
              <a:rPr lang="en-US" sz="2800" dirty="0">
                <a:latin typeface="Calibri" panose="020F0502020204030204" pitchFamily="34" charset="0"/>
                <a:cs typeface="Calibri" panose="020F0502020204030204" pitchFamily="34" charset="0"/>
              </a:rPr>
              <a:t>Three copies of a published work – replacement, deposit in another library</a:t>
            </a:r>
          </a:p>
          <a:p>
            <a:pPr marL="457200" indent="-457200">
              <a:buFont typeface="+mj-lt"/>
              <a:buAutoNum type="alphaLcParenR"/>
            </a:pPr>
            <a:r>
              <a:rPr lang="en-US" sz="2800" dirty="0">
                <a:latin typeface="Calibri" panose="020F0502020204030204" pitchFamily="34" charset="0"/>
                <a:cs typeface="Calibri" panose="020F0502020204030204" pitchFamily="34" charset="0"/>
              </a:rPr>
              <a:t>ILL can make a copy – “no more than one article” from an issue of a journal or portion of book; must have “notice warning” where orders are taken</a:t>
            </a:r>
          </a:p>
          <a:p>
            <a:pPr marL="457200" indent="-457200">
              <a:buFont typeface="+mj-lt"/>
              <a:buAutoNum type="alphaLcParenR"/>
            </a:pPr>
            <a:r>
              <a:rPr lang="en-US" sz="2800" dirty="0">
                <a:latin typeface="Calibri" panose="020F0502020204030204" pitchFamily="34" charset="0"/>
                <a:cs typeface="Calibri" panose="020F0502020204030204" pitchFamily="34" charset="0"/>
              </a:rPr>
              <a:t>ILL can make an entire copy of book “not available at reasonable price”; must have “notice warning” where orders are taken</a:t>
            </a:r>
          </a:p>
          <a:p>
            <a:pPr marL="457200" indent="-457200">
              <a:buFont typeface="+mj-lt"/>
              <a:buAutoNum type="alphaLcParenR"/>
            </a:pPr>
            <a:r>
              <a:rPr lang="en-US" sz="2800" dirty="0">
                <a:latin typeface="Calibri" panose="020F0502020204030204" pitchFamily="34" charset="0"/>
                <a:cs typeface="Calibri" panose="020F0502020204030204" pitchFamily="34" charset="0"/>
              </a:rPr>
              <a:t>The copying equipment in your library – label </a:t>
            </a:r>
          </a:p>
          <a:p>
            <a:pPr marL="457200" indent="-457200">
              <a:buFont typeface="+mj-lt"/>
              <a:buAutoNum type="alphaLcParenR"/>
            </a:pPr>
            <a:r>
              <a:rPr lang="en-US" sz="2800" dirty="0">
                <a:latin typeface="Calibri" panose="020F0502020204030204" pitchFamily="34" charset="0"/>
                <a:cs typeface="Calibri" panose="020F0502020204030204" pitchFamily="34" charset="0"/>
              </a:rPr>
              <a:t>Single copies of same material on isolated, unrelated occasions is okay, but what’s NOT okay is related or concerted copying, systematic copying, or copying by interlibrary loan arrangements in such quantities as to substitute for a subscription or purchase.</a:t>
            </a:r>
          </a:p>
          <a:p>
            <a:pPr marL="457200" indent="-457200">
              <a:buFont typeface="+mj-lt"/>
              <a:buAutoNum type="alphaLcParenR"/>
            </a:pPr>
            <a:r>
              <a:rPr lang="en-US" sz="2800" dirty="0">
                <a:latin typeface="Calibri" panose="020F0502020204030204" pitchFamily="34" charset="0"/>
                <a:cs typeface="Calibri" panose="020F0502020204030204" pitchFamily="34" charset="0"/>
              </a:rPr>
              <a:t>Copies of materials in the last 20 years of their copyright terms</a:t>
            </a:r>
          </a:p>
          <a:p>
            <a:pPr marL="457200" indent="-457200">
              <a:buFont typeface="+mj-lt"/>
              <a:buAutoNum type="alphaLcParenR"/>
            </a:pPr>
            <a:r>
              <a:rPr lang="en-US" sz="2800" dirty="0">
                <a:latin typeface="Calibri" panose="020F0502020204030204" pitchFamily="34" charset="0"/>
                <a:cs typeface="Calibri" panose="020F0502020204030204" pitchFamily="34" charset="0"/>
              </a:rPr>
              <a:t>Does not apply to a music, art, or motion pictures.</a:t>
            </a:r>
          </a:p>
        </p:txBody>
      </p:sp>
      <p:sp>
        <p:nvSpPr>
          <p:cNvPr id="4" name="Date Placeholder 3">
            <a:extLst>
              <a:ext uri="{FF2B5EF4-FFF2-40B4-BE49-F238E27FC236}">
                <a16:creationId xmlns:a16="http://schemas.microsoft.com/office/drawing/2014/main" id="{E21CD8A8-A89B-5E00-DC6E-F51F02F83500}"/>
              </a:ext>
            </a:extLst>
          </p:cNvPr>
          <p:cNvSpPr>
            <a:spLocks noGrp="1"/>
          </p:cNvSpPr>
          <p:nvPr>
            <p:ph type="dt" sz="half" idx="10"/>
          </p:nvPr>
        </p:nvSpPr>
        <p:spPr/>
        <p:txBody>
          <a:bodyPr/>
          <a:lstStyle/>
          <a:p>
            <a:fld id="{882C01B3-EA4D-144B-B2F9-039945D70569}" type="datetime1">
              <a:rPr lang="en-US" smtClean="0"/>
              <a:t>3/21/2023</a:t>
            </a:fld>
            <a:endParaRPr lang="en-US"/>
          </a:p>
        </p:txBody>
      </p:sp>
      <p:sp>
        <p:nvSpPr>
          <p:cNvPr id="5" name="Footer Placeholder 4">
            <a:extLst>
              <a:ext uri="{FF2B5EF4-FFF2-40B4-BE49-F238E27FC236}">
                <a16:creationId xmlns:a16="http://schemas.microsoft.com/office/drawing/2014/main" id="{19634A8D-E97D-BBA2-FCA1-6E703E4F1161}"/>
              </a:ext>
            </a:extLst>
          </p:cNvPr>
          <p:cNvSpPr>
            <a:spLocks noGrp="1"/>
          </p:cNvSpPr>
          <p:nvPr>
            <p:ph type="ftr" sz="quarter" idx="11"/>
          </p:nvPr>
        </p:nvSpPr>
        <p:spPr/>
        <p:txBody>
          <a:bodyPr/>
          <a:lstStyle/>
          <a:p>
            <a:r>
              <a:rPr lang="en-US" b="1" dirty="0">
                <a:solidFill>
                  <a:srgbClr val="07305D"/>
                </a:solidFill>
              </a:rPr>
              <a:t>Source:  </a:t>
            </a:r>
            <a:r>
              <a:rPr lang="en-US" sz="1000" b="1" dirty="0">
                <a:solidFill>
                  <a:srgbClr val="07305D"/>
                </a:solidFill>
                <a:hlinkClick r:id="rId2"/>
              </a:rPr>
              <a:t>https://www.law.cornell.edu/uscode/text/17/108</a:t>
            </a:r>
            <a:endParaRPr lang="en-US" b="1" dirty="0">
              <a:solidFill>
                <a:srgbClr val="07305D"/>
              </a:solidFill>
            </a:endParaRPr>
          </a:p>
        </p:txBody>
      </p:sp>
    </p:spTree>
    <p:extLst>
      <p:ext uri="{BB962C8B-B14F-4D97-AF65-F5344CB8AC3E}">
        <p14:creationId xmlns:p14="http://schemas.microsoft.com/office/powerpoint/2010/main" val="322580546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CB52A-0124-3E0C-1FFA-970E7BD9F9D6}"/>
              </a:ext>
            </a:extLst>
          </p:cNvPr>
          <p:cNvSpPr>
            <a:spLocks noGrp="1"/>
          </p:cNvSpPr>
          <p:nvPr>
            <p:ph type="title"/>
          </p:nvPr>
        </p:nvSpPr>
        <p:spPr/>
        <p:txBody>
          <a:bodyPr/>
          <a:lstStyle/>
          <a:p>
            <a:r>
              <a:rPr lang="en-US" dirty="0"/>
              <a:t>Can your library or archive use Section 108?</a:t>
            </a:r>
          </a:p>
        </p:txBody>
      </p:sp>
      <p:sp>
        <p:nvSpPr>
          <p:cNvPr id="3" name="Content Placeholder 2">
            <a:extLst>
              <a:ext uri="{FF2B5EF4-FFF2-40B4-BE49-F238E27FC236}">
                <a16:creationId xmlns:a16="http://schemas.microsoft.com/office/drawing/2014/main" id="{BE2CB4E6-E79C-0E44-8279-ADF385489AA6}"/>
              </a:ext>
            </a:extLst>
          </p:cNvPr>
          <p:cNvSpPr>
            <a:spLocks noGrp="1"/>
          </p:cNvSpPr>
          <p:nvPr>
            <p:ph idx="1"/>
          </p:nvPr>
        </p:nvSpPr>
        <p:spPr/>
        <p:txBody>
          <a:bodyPr/>
          <a:lstStyle/>
          <a:p>
            <a:pPr marL="0" indent="0">
              <a:buNone/>
            </a:pPr>
            <a:r>
              <a:rPr lang="en-US" sz="3600" b="1" dirty="0">
                <a:latin typeface="Calibri" panose="020F0502020204030204" pitchFamily="34" charset="0"/>
                <a:cs typeface="Calibri" panose="020F0502020204030204" pitchFamily="34" charset="0"/>
              </a:rPr>
              <a:t>Section 108 (a)</a:t>
            </a:r>
            <a:endParaRPr lang="en-US" sz="36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Your reproduction and distribution must be without any purpose of direct or indirect commercial advantage.</a:t>
            </a:r>
          </a:p>
          <a:p>
            <a:pPr marL="514350" indent="-5143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Your collections must be open to the public or to persons unaffiliated with the institution but doing research in a specialized field.</a:t>
            </a:r>
          </a:p>
          <a:p>
            <a:pPr marL="0" indent="0">
              <a:buNone/>
            </a:pPr>
            <a:endParaRPr lang="en-US" dirty="0"/>
          </a:p>
        </p:txBody>
      </p:sp>
      <p:sp>
        <p:nvSpPr>
          <p:cNvPr id="4" name="Date Placeholder 3">
            <a:extLst>
              <a:ext uri="{FF2B5EF4-FFF2-40B4-BE49-F238E27FC236}">
                <a16:creationId xmlns:a16="http://schemas.microsoft.com/office/drawing/2014/main" id="{B51781F4-134A-5B36-32FB-B4FA7F82BC0C}"/>
              </a:ext>
            </a:extLst>
          </p:cNvPr>
          <p:cNvSpPr>
            <a:spLocks noGrp="1"/>
          </p:cNvSpPr>
          <p:nvPr>
            <p:ph type="dt" sz="half" idx="10"/>
          </p:nvPr>
        </p:nvSpPr>
        <p:spPr/>
        <p:txBody>
          <a:bodyPr/>
          <a:lstStyle/>
          <a:p>
            <a:fld id="{882C01B3-EA4D-144B-B2F9-039945D70569}" type="datetime1">
              <a:rPr lang="en-US" smtClean="0"/>
              <a:t>3/21/2023</a:t>
            </a:fld>
            <a:endParaRPr lang="en-US"/>
          </a:p>
        </p:txBody>
      </p:sp>
      <p:sp>
        <p:nvSpPr>
          <p:cNvPr id="5" name="Footer Placeholder 4">
            <a:extLst>
              <a:ext uri="{FF2B5EF4-FFF2-40B4-BE49-F238E27FC236}">
                <a16:creationId xmlns:a16="http://schemas.microsoft.com/office/drawing/2014/main" id="{61F88F6B-18F8-92A0-FA9D-4D71EEA3EC1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535021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C1A41-96D3-4F5B-8AAF-9F8E32728280}"/>
              </a:ext>
            </a:extLst>
          </p:cNvPr>
          <p:cNvSpPr>
            <a:spLocks noGrp="1"/>
          </p:cNvSpPr>
          <p:nvPr>
            <p:ph type="title"/>
          </p:nvPr>
        </p:nvSpPr>
        <p:spPr/>
        <p:txBody>
          <a:bodyPr/>
          <a:lstStyle/>
          <a:p>
            <a:r>
              <a:rPr lang="en-US" sz="3200" dirty="0"/>
              <a:t>Reproduction by Libraries &amp; Archives</a:t>
            </a:r>
            <a:endParaRPr lang="en-US" dirty="0"/>
          </a:p>
        </p:txBody>
      </p:sp>
      <p:sp>
        <p:nvSpPr>
          <p:cNvPr id="3" name="Content Placeholder 2">
            <a:extLst>
              <a:ext uri="{FF2B5EF4-FFF2-40B4-BE49-F238E27FC236}">
                <a16:creationId xmlns:a16="http://schemas.microsoft.com/office/drawing/2014/main" id="{7795753C-B0A7-13BC-3769-46ED8A41852A}"/>
              </a:ext>
            </a:extLst>
          </p:cNvPr>
          <p:cNvSpPr>
            <a:spLocks noGrp="1"/>
          </p:cNvSpPr>
          <p:nvPr>
            <p:ph idx="1"/>
          </p:nvPr>
        </p:nvSpPr>
        <p:spPr/>
        <p:txBody>
          <a:bodyPr/>
          <a:lstStyle/>
          <a:p>
            <a:pPr marL="0" indent="0">
              <a:buNone/>
            </a:pPr>
            <a:r>
              <a:rPr lang="en-US" sz="3600" b="1" dirty="0">
                <a:latin typeface="Calibri" panose="020F0502020204030204" pitchFamily="34" charset="0"/>
                <a:cs typeface="Calibri" panose="020F0502020204030204" pitchFamily="34" charset="0"/>
              </a:rPr>
              <a:t>Section 108 (d)</a:t>
            </a:r>
          </a:p>
          <a:p>
            <a:r>
              <a:rPr lang="en-US" dirty="0">
                <a:latin typeface="Calibri" panose="020F0502020204030204" pitchFamily="34" charset="0"/>
                <a:cs typeface="Calibri" panose="020F0502020204030204" pitchFamily="34" charset="0"/>
              </a:rPr>
              <a:t>The copy becomes the property of the user</a:t>
            </a:r>
          </a:p>
          <a:p>
            <a:pPr lvl="1"/>
            <a:endParaRPr lang="en-US" b="1"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Library has had no notice that the copy will be used for any purpose other than private study, scholarship, or research</a:t>
            </a:r>
          </a:p>
          <a:p>
            <a:pPr lvl="1"/>
            <a:endParaRPr lang="en-US" b="1"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Library displays prominently, at the place where orders are accepted, and includes on its order form, a warning of copyright.</a:t>
            </a:r>
          </a:p>
          <a:p>
            <a:pPr marL="0" indent="0">
              <a:buNone/>
            </a:pPr>
            <a:endParaRPr lang="en-US" dirty="0"/>
          </a:p>
        </p:txBody>
      </p:sp>
      <p:sp>
        <p:nvSpPr>
          <p:cNvPr id="4" name="Date Placeholder 3">
            <a:extLst>
              <a:ext uri="{FF2B5EF4-FFF2-40B4-BE49-F238E27FC236}">
                <a16:creationId xmlns:a16="http://schemas.microsoft.com/office/drawing/2014/main" id="{CFB379B1-340B-22A9-C81C-069F7D1F4BD0}"/>
              </a:ext>
            </a:extLst>
          </p:cNvPr>
          <p:cNvSpPr>
            <a:spLocks noGrp="1"/>
          </p:cNvSpPr>
          <p:nvPr>
            <p:ph type="dt" sz="half" idx="10"/>
          </p:nvPr>
        </p:nvSpPr>
        <p:spPr/>
        <p:txBody>
          <a:bodyPr/>
          <a:lstStyle/>
          <a:p>
            <a:fld id="{882C01B3-EA4D-144B-B2F9-039945D70569}" type="datetime1">
              <a:rPr lang="en-US" smtClean="0"/>
              <a:t>3/21/2023</a:t>
            </a:fld>
            <a:endParaRPr lang="en-US"/>
          </a:p>
        </p:txBody>
      </p:sp>
      <p:sp>
        <p:nvSpPr>
          <p:cNvPr id="5" name="Footer Placeholder 4">
            <a:extLst>
              <a:ext uri="{FF2B5EF4-FFF2-40B4-BE49-F238E27FC236}">
                <a16:creationId xmlns:a16="http://schemas.microsoft.com/office/drawing/2014/main" id="{AC754F09-4636-E284-5D10-1C03D4303CB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9748257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449A5-B27F-756E-741B-B115895203AF}"/>
              </a:ext>
            </a:extLst>
          </p:cNvPr>
          <p:cNvSpPr>
            <a:spLocks noGrp="1"/>
          </p:cNvSpPr>
          <p:nvPr>
            <p:ph type="title"/>
          </p:nvPr>
        </p:nvSpPr>
        <p:spPr/>
        <p:txBody>
          <a:bodyPr/>
          <a:lstStyle/>
          <a:p>
            <a:r>
              <a:rPr lang="en-US" sz="3200" dirty="0"/>
              <a:t>Reproduction by Libraries &amp; Archives</a:t>
            </a:r>
            <a:endParaRPr lang="en-US" dirty="0"/>
          </a:p>
        </p:txBody>
      </p:sp>
      <p:sp>
        <p:nvSpPr>
          <p:cNvPr id="3" name="Content Placeholder 2">
            <a:extLst>
              <a:ext uri="{FF2B5EF4-FFF2-40B4-BE49-F238E27FC236}">
                <a16:creationId xmlns:a16="http://schemas.microsoft.com/office/drawing/2014/main" id="{4F8AFF45-C24A-0690-5060-C2EEF8B9E955}"/>
              </a:ext>
            </a:extLst>
          </p:cNvPr>
          <p:cNvSpPr>
            <a:spLocks noGrp="1"/>
          </p:cNvSpPr>
          <p:nvPr>
            <p:ph idx="1"/>
          </p:nvPr>
        </p:nvSpPr>
        <p:spPr/>
        <p:txBody>
          <a:bodyPr>
            <a:normAutofit lnSpcReduction="10000"/>
          </a:bodyPr>
          <a:lstStyle/>
          <a:p>
            <a:pPr marL="0" indent="0">
              <a:buNone/>
            </a:pPr>
            <a:r>
              <a:rPr lang="en-US" sz="3600" b="1" dirty="0">
                <a:latin typeface="Calibri" panose="020F0502020204030204" pitchFamily="34" charset="0"/>
                <a:cs typeface="Calibri" panose="020F0502020204030204" pitchFamily="34" charset="0"/>
              </a:rPr>
              <a:t>Section 108 (g)</a:t>
            </a:r>
          </a:p>
          <a:p>
            <a:r>
              <a:rPr lang="en-US" sz="2800" b="0" dirty="0">
                <a:latin typeface="Calibri" panose="020F0502020204030204" pitchFamily="34" charset="0"/>
                <a:cs typeface="Calibri" panose="020F0502020204030204" pitchFamily="34" charset="0"/>
              </a:rPr>
              <a:t>The rights to make copies extend to isolated and unrelated reproduction or distribution of a single same material on separate occasions, but the rights…</a:t>
            </a:r>
          </a:p>
          <a:p>
            <a:pPr marL="457200" lvl="1" indent="0">
              <a:buNone/>
            </a:pPr>
            <a:r>
              <a:rPr lang="en-US" sz="2800" dirty="0">
                <a:latin typeface="Calibri" panose="020F0502020204030204" pitchFamily="34" charset="0"/>
                <a:cs typeface="Calibri" panose="020F0502020204030204" pitchFamily="34" charset="0"/>
              </a:rPr>
              <a:t>…do not extend to </a:t>
            </a:r>
            <a:r>
              <a:rPr lang="en-US" sz="2800" b="1" dirty="0">
                <a:latin typeface="Calibri" panose="020F0502020204030204" pitchFamily="34" charset="0"/>
                <a:cs typeface="Calibri" panose="020F0502020204030204" pitchFamily="34" charset="0"/>
              </a:rPr>
              <a:t>related or concerted reproduction </a:t>
            </a:r>
            <a:r>
              <a:rPr lang="en-US" sz="2800" dirty="0">
                <a:latin typeface="Calibri" panose="020F0502020204030204" pitchFamily="34" charset="0"/>
                <a:cs typeface="Calibri" panose="020F0502020204030204" pitchFamily="34" charset="0"/>
              </a:rPr>
              <a:t>or distribution of multiple copies of the same material, whether made once or over time</a:t>
            </a:r>
          </a:p>
          <a:p>
            <a:pPr marL="457200" lvl="1" indent="0">
              <a:buNone/>
            </a:pPr>
            <a:r>
              <a:rPr lang="en-US" sz="2800" dirty="0">
                <a:latin typeface="Calibri" panose="020F0502020204030204" pitchFamily="34" charset="0"/>
                <a:cs typeface="Calibri" panose="020F0502020204030204" pitchFamily="34" charset="0"/>
              </a:rPr>
              <a:t>…do not extend to </a:t>
            </a:r>
            <a:r>
              <a:rPr lang="en-US" sz="2800" b="1" dirty="0">
                <a:latin typeface="Calibri" panose="020F0502020204030204" pitchFamily="34" charset="0"/>
                <a:cs typeface="Calibri" panose="020F0502020204030204" pitchFamily="34" charset="0"/>
              </a:rPr>
              <a:t>systematic reproduction or distribution</a:t>
            </a:r>
          </a:p>
          <a:p>
            <a:r>
              <a:rPr lang="en-US" sz="2800" b="0" dirty="0">
                <a:latin typeface="Calibri" panose="020F0502020204030204" pitchFamily="34" charset="0"/>
                <a:cs typeface="Calibri" panose="020F0502020204030204" pitchFamily="34" charset="0"/>
              </a:rPr>
              <a:t>Nothing in this clause prevents interlibrary arrangements, but they must not be in such aggregate quantities as to substitute for a subscription to or purchase of a work.</a:t>
            </a:r>
          </a:p>
          <a:p>
            <a:endParaRPr lang="en-US" dirty="0"/>
          </a:p>
        </p:txBody>
      </p:sp>
      <p:sp>
        <p:nvSpPr>
          <p:cNvPr id="4" name="Date Placeholder 3">
            <a:extLst>
              <a:ext uri="{FF2B5EF4-FFF2-40B4-BE49-F238E27FC236}">
                <a16:creationId xmlns:a16="http://schemas.microsoft.com/office/drawing/2014/main" id="{044CC862-4384-C2B5-09AA-70C7AFC87108}"/>
              </a:ext>
            </a:extLst>
          </p:cNvPr>
          <p:cNvSpPr>
            <a:spLocks noGrp="1"/>
          </p:cNvSpPr>
          <p:nvPr>
            <p:ph type="dt" sz="half" idx="10"/>
          </p:nvPr>
        </p:nvSpPr>
        <p:spPr/>
        <p:txBody>
          <a:bodyPr/>
          <a:lstStyle/>
          <a:p>
            <a:fld id="{882C01B3-EA4D-144B-B2F9-039945D70569}" type="datetime1">
              <a:rPr lang="en-US" smtClean="0"/>
              <a:t>3/21/2023</a:t>
            </a:fld>
            <a:endParaRPr lang="en-US"/>
          </a:p>
        </p:txBody>
      </p:sp>
      <p:sp>
        <p:nvSpPr>
          <p:cNvPr id="5" name="Footer Placeholder 4">
            <a:extLst>
              <a:ext uri="{FF2B5EF4-FFF2-40B4-BE49-F238E27FC236}">
                <a16:creationId xmlns:a16="http://schemas.microsoft.com/office/drawing/2014/main" id="{60C12B29-A2F9-CC56-12BF-7ED142FA9CB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4464470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0E076-0CF9-8AF1-3251-884BE4160682}"/>
              </a:ext>
            </a:extLst>
          </p:cNvPr>
          <p:cNvSpPr>
            <a:spLocks noGrp="1"/>
          </p:cNvSpPr>
          <p:nvPr>
            <p:ph type="title"/>
          </p:nvPr>
        </p:nvSpPr>
        <p:spPr/>
        <p:txBody>
          <a:bodyPr/>
          <a:lstStyle/>
          <a:p>
            <a:r>
              <a:rPr lang="en-US" dirty="0"/>
              <a:t>Notice Warning mentioned in Section 108(d),(e)&amp;(f)</a:t>
            </a:r>
          </a:p>
        </p:txBody>
      </p:sp>
      <p:sp>
        <p:nvSpPr>
          <p:cNvPr id="3" name="Content Placeholder 2">
            <a:extLst>
              <a:ext uri="{FF2B5EF4-FFF2-40B4-BE49-F238E27FC236}">
                <a16:creationId xmlns:a16="http://schemas.microsoft.com/office/drawing/2014/main" id="{773958DB-DE62-BA40-4EBC-AB9D12DEA240}"/>
              </a:ext>
            </a:extLst>
          </p:cNvPr>
          <p:cNvSpPr>
            <a:spLocks noGrp="1"/>
          </p:cNvSpPr>
          <p:nvPr>
            <p:ph idx="1"/>
          </p:nvPr>
        </p:nvSpPr>
        <p:spPr>
          <a:xfrm>
            <a:off x="838200" y="1482811"/>
            <a:ext cx="10515600" cy="3842951"/>
          </a:xfrm>
        </p:spPr>
        <p:txBody>
          <a:bodyPr>
            <a:normAutofit lnSpcReduction="10000"/>
          </a:bodyPr>
          <a:lstStyle/>
          <a:p>
            <a:pPr>
              <a:buNone/>
            </a:pPr>
            <a:r>
              <a:rPr lang="en-US" sz="2400" b="1" dirty="0">
                <a:latin typeface="Calibri" panose="020F0502020204030204" pitchFamily="34" charset="0"/>
                <a:cs typeface="Calibri" panose="020F0502020204030204" pitchFamily="34" charset="0"/>
              </a:rPr>
              <a:t>Notice Warning Concerning Copyright Restrictions</a:t>
            </a:r>
          </a:p>
          <a:p>
            <a:pPr>
              <a:buNone/>
            </a:pPr>
            <a:r>
              <a:rPr lang="en-US" sz="2400" b="0" dirty="0">
                <a:latin typeface="Calibri" panose="020F0502020204030204" pitchFamily="34" charset="0"/>
                <a:cs typeface="Calibri" panose="020F0502020204030204" pitchFamily="34" charset="0"/>
              </a:rPr>
              <a:t>The copyright law of the United States (title 17, United States Code) governs the making of photocopies or other reproductions of copyrighted material. </a:t>
            </a:r>
          </a:p>
          <a:p>
            <a:pPr>
              <a:buNone/>
            </a:pPr>
            <a:r>
              <a:rPr lang="en-US" sz="2400" b="0" dirty="0">
                <a:latin typeface="Calibri" panose="020F0502020204030204" pitchFamily="34" charset="0"/>
                <a:cs typeface="Calibri" panose="020F0502020204030204" pitchFamily="34" charset="0"/>
              </a:rPr>
              <a:t>Under certain conditions specified in the law, libraries and archives are authorized to furnish a photocopy or other reproduction. One of these specified conditions is that the photocopy or reproduction is not to be “used for any purpose other than private study, scholarship, or research.” If a user makes a request for, or later uses, a photocopy or reproduction for purposes in excess of “fair use,” that user may be liable for copyright infringement.</a:t>
            </a:r>
          </a:p>
          <a:p>
            <a:pPr>
              <a:buNone/>
            </a:pPr>
            <a:r>
              <a:rPr lang="en-US" sz="2400" b="0" dirty="0">
                <a:latin typeface="Calibri" panose="020F0502020204030204" pitchFamily="34" charset="0"/>
                <a:cs typeface="Calibri" panose="020F0502020204030204" pitchFamily="34" charset="0"/>
              </a:rPr>
              <a:t>This institution reserves the right to refuse to accept a copying order if, in its judgment, fulfillment of the order would involve violation of copyright law.</a:t>
            </a:r>
            <a:endParaRPr lang="en-US" b="0" dirty="0">
              <a:latin typeface="Calibri" panose="020F0502020204030204" pitchFamily="34" charset="0"/>
              <a:cs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E6EC75BB-2DFF-8FE1-D776-25626C07CFE9}"/>
              </a:ext>
            </a:extLst>
          </p:cNvPr>
          <p:cNvSpPr>
            <a:spLocks noGrp="1"/>
          </p:cNvSpPr>
          <p:nvPr>
            <p:ph type="dt" sz="half" idx="10"/>
          </p:nvPr>
        </p:nvSpPr>
        <p:spPr/>
        <p:txBody>
          <a:bodyPr/>
          <a:lstStyle/>
          <a:p>
            <a:fld id="{882C01B3-EA4D-144B-B2F9-039945D70569}" type="datetime1">
              <a:rPr lang="en-US" smtClean="0"/>
              <a:t>3/21/2023</a:t>
            </a:fld>
            <a:endParaRPr lang="en-US"/>
          </a:p>
        </p:txBody>
      </p:sp>
      <p:sp>
        <p:nvSpPr>
          <p:cNvPr id="6" name="TextBox 5">
            <a:extLst>
              <a:ext uri="{FF2B5EF4-FFF2-40B4-BE49-F238E27FC236}">
                <a16:creationId xmlns:a16="http://schemas.microsoft.com/office/drawing/2014/main" id="{29268580-78FE-83EF-A7E3-43B0E7A86236}"/>
              </a:ext>
            </a:extLst>
          </p:cNvPr>
          <p:cNvSpPr txBox="1"/>
          <p:nvPr/>
        </p:nvSpPr>
        <p:spPr>
          <a:xfrm>
            <a:off x="2271585" y="5467003"/>
            <a:ext cx="9057502" cy="1200329"/>
          </a:xfrm>
          <a:prstGeom prst="rect">
            <a:avLst/>
          </a:prstGeom>
          <a:noFill/>
        </p:spPr>
        <p:txBody>
          <a:bodyPr wrap="square" rtlCol="0">
            <a:spAutoFit/>
          </a:bodyPr>
          <a:lstStyle/>
          <a:p>
            <a:pPr>
              <a:buNone/>
            </a:pPr>
            <a:r>
              <a:rPr lang="en-US" dirty="0"/>
              <a:t>Source: </a:t>
            </a:r>
            <a:r>
              <a:rPr lang="en-US" i="1" dirty="0"/>
              <a:t>Code of Federal Regulations</a:t>
            </a:r>
          </a:p>
          <a:p>
            <a:pPr marL="0" indent="0">
              <a:buNone/>
            </a:pPr>
            <a:r>
              <a:rPr lang="en-US" dirty="0"/>
              <a:t>37 CFR § 201.14 - Warnings of copyright for use by certain libraries and archives</a:t>
            </a:r>
            <a:br>
              <a:rPr lang="en-US" dirty="0"/>
            </a:br>
            <a:r>
              <a:rPr lang="en-US" dirty="0">
                <a:hlinkClick r:id="rId2"/>
              </a:rPr>
              <a:t>https://www.law.cornell.edu/cfr/text/37/201.14</a:t>
            </a:r>
            <a:r>
              <a:rPr lang="en-US" dirty="0"/>
              <a:t> </a:t>
            </a:r>
          </a:p>
          <a:p>
            <a:endParaRPr lang="en-US" dirty="0"/>
          </a:p>
        </p:txBody>
      </p:sp>
    </p:spTree>
    <p:extLst>
      <p:ext uri="{BB962C8B-B14F-4D97-AF65-F5344CB8AC3E}">
        <p14:creationId xmlns:p14="http://schemas.microsoft.com/office/powerpoint/2010/main" val="1528517315"/>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D846B-3730-9D0B-79F2-D604FD79E01D}"/>
              </a:ext>
            </a:extLst>
          </p:cNvPr>
          <p:cNvSpPr>
            <a:spLocks noGrp="1"/>
          </p:cNvSpPr>
          <p:nvPr>
            <p:ph type="title"/>
          </p:nvPr>
        </p:nvSpPr>
        <p:spPr/>
        <p:txBody>
          <a:bodyPr>
            <a:normAutofit/>
          </a:bodyPr>
          <a:lstStyle/>
          <a:p>
            <a:r>
              <a:rPr lang="en-US" sz="3200" dirty="0"/>
              <a:t>Commission on New Technological Uses of Copyrighted Works (CONTU)*</a:t>
            </a:r>
            <a:endParaRPr lang="en-US" dirty="0"/>
          </a:p>
        </p:txBody>
      </p:sp>
      <p:sp>
        <p:nvSpPr>
          <p:cNvPr id="3" name="Content Placeholder 2">
            <a:extLst>
              <a:ext uri="{FF2B5EF4-FFF2-40B4-BE49-F238E27FC236}">
                <a16:creationId xmlns:a16="http://schemas.microsoft.com/office/drawing/2014/main" id="{DD791207-4133-6475-E9FA-330F4B050491}"/>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An appointed congressional commission of publishers, librarians, lawyers, people in industry, and other stakeholders, pursuant to the Copyright Act of 1976</a:t>
            </a:r>
          </a:p>
          <a:p>
            <a:pPr lvl="1">
              <a:lnSpc>
                <a:spcPct val="90000"/>
              </a:lnSpc>
            </a:pPr>
            <a:r>
              <a:rPr lang="en-US" sz="2400" dirty="0">
                <a:latin typeface="Calibri" panose="020F0502020204030204" pitchFamily="34" charset="0"/>
                <a:cs typeface="Calibri" panose="020F0502020204030204" pitchFamily="34" charset="0"/>
              </a:rPr>
              <a:t>Final Report – 1978</a:t>
            </a:r>
          </a:p>
          <a:p>
            <a:pPr lvl="1"/>
            <a:r>
              <a:rPr lang="en-US" sz="2400" dirty="0">
                <a:latin typeface="Calibri" panose="020F0502020204030204" pitchFamily="34" charset="0"/>
                <a:cs typeface="Calibri" panose="020F0502020204030204" pitchFamily="34" charset="0"/>
              </a:rPr>
              <a:t>Chapter 4 - Guidelines on Photocopying under Interlibrary Loan Arrangements </a:t>
            </a:r>
          </a:p>
          <a:p>
            <a:pPr lvl="2">
              <a:lnSpc>
                <a:spcPct val="90000"/>
              </a:lnSpc>
            </a:pPr>
            <a:r>
              <a:rPr lang="en-US" sz="240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http://digital-law-online.info/CONTU/PDF/index.html</a:t>
            </a:r>
            <a:endParaRPr lang="en-US" sz="2400" dirty="0">
              <a:latin typeface="Calibri" panose="020F0502020204030204" pitchFamily="34" charset="0"/>
              <a:cs typeface="Calibri" panose="020F0502020204030204" pitchFamily="34" charset="0"/>
            </a:endParaRPr>
          </a:p>
          <a:p>
            <a:pPr lvl="2"/>
            <a:r>
              <a:rPr lang="en-US" sz="2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http://digital-law-online.info/CONTU/contu24.html</a:t>
            </a:r>
            <a:r>
              <a:rPr lang="en-US" sz="2400" dirty="0">
                <a:latin typeface="Calibri" panose="020F0502020204030204" pitchFamily="34" charset="0"/>
                <a:cs typeface="Calibri" panose="020F0502020204030204" pitchFamily="34" charset="0"/>
              </a:rPr>
              <a:t> </a:t>
            </a:r>
          </a:p>
          <a:p>
            <a:pPr lvl="1"/>
            <a:r>
              <a:rPr lang="en-US" sz="2400" i="1" dirty="0">
                <a:latin typeface="Calibri" panose="020F0502020204030204" pitchFamily="34" charset="0"/>
                <a:ea typeface="Calibri" panose="020F0502020204030204" pitchFamily="34" charset="0"/>
                <a:cs typeface="Calibri" panose="020F0502020204030204" pitchFamily="34" charset="0"/>
              </a:rPr>
              <a:t>Williams &amp; Wilkins Co. v. United States</a:t>
            </a:r>
            <a:r>
              <a:rPr lang="en-US" sz="2400" dirty="0">
                <a:latin typeface="Calibri" panose="020F0502020204030204" pitchFamily="34" charset="0"/>
                <a:ea typeface="Calibri" panose="020F0502020204030204" pitchFamily="34" charset="0"/>
                <a:cs typeface="Calibri" panose="020F0502020204030204" pitchFamily="34" charset="0"/>
              </a:rPr>
              <a:t>, 487 F.2d 1345 (Ct. Cl. 1973)</a:t>
            </a:r>
          </a:p>
          <a:p>
            <a:pPr marL="457200" lvl="1" indent="0">
              <a:buNone/>
            </a:pPr>
            <a:r>
              <a:rPr lang="en-US" dirty="0">
                <a:ea typeface="Calibri" panose="020F0502020204030204" pitchFamily="34" charset="0"/>
                <a:cs typeface="Arial" panose="020B0604020202020204" pitchFamily="34" charset="0"/>
              </a:rPr>
              <a:t> </a:t>
            </a:r>
          </a:p>
          <a:p>
            <a:pPr marL="0" indent="0" algn="r">
              <a:buNone/>
            </a:pPr>
            <a:r>
              <a:rPr lang="en-US" sz="2000" dirty="0"/>
              <a:t>*Not to be confused with CONFU, which took place in the mid-1990’s</a:t>
            </a:r>
          </a:p>
        </p:txBody>
      </p:sp>
      <p:sp>
        <p:nvSpPr>
          <p:cNvPr id="4" name="Date Placeholder 3">
            <a:extLst>
              <a:ext uri="{FF2B5EF4-FFF2-40B4-BE49-F238E27FC236}">
                <a16:creationId xmlns:a16="http://schemas.microsoft.com/office/drawing/2014/main" id="{4FC652F6-1E44-CBEC-BD60-FC72F199B1B3}"/>
              </a:ext>
            </a:extLst>
          </p:cNvPr>
          <p:cNvSpPr>
            <a:spLocks noGrp="1"/>
          </p:cNvSpPr>
          <p:nvPr>
            <p:ph type="dt" sz="half" idx="10"/>
          </p:nvPr>
        </p:nvSpPr>
        <p:spPr/>
        <p:txBody>
          <a:bodyPr/>
          <a:lstStyle/>
          <a:p>
            <a:fld id="{882C01B3-EA4D-144B-B2F9-039945D70569}" type="datetime1">
              <a:rPr lang="en-US" smtClean="0"/>
              <a:t>3/21/2023</a:t>
            </a:fld>
            <a:endParaRPr lang="en-US"/>
          </a:p>
        </p:txBody>
      </p:sp>
      <p:sp>
        <p:nvSpPr>
          <p:cNvPr id="5" name="Footer Placeholder 4">
            <a:extLst>
              <a:ext uri="{FF2B5EF4-FFF2-40B4-BE49-F238E27FC236}">
                <a16:creationId xmlns:a16="http://schemas.microsoft.com/office/drawing/2014/main" id="{6F408208-BD3E-E097-9C1F-5F43E924FF1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2225213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2FC32-93D1-A818-85C7-A553F70A9614}"/>
              </a:ext>
            </a:extLst>
          </p:cNvPr>
          <p:cNvSpPr>
            <a:spLocks noGrp="1"/>
          </p:cNvSpPr>
          <p:nvPr>
            <p:ph type="title"/>
          </p:nvPr>
        </p:nvSpPr>
        <p:spPr/>
        <p:txBody>
          <a:bodyPr/>
          <a:lstStyle/>
          <a:p>
            <a:r>
              <a:rPr lang="en-US" dirty="0"/>
              <a:t>CONTU Guidelines</a:t>
            </a:r>
          </a:p>
        </p:txBody>
      </p:sp>
      <p:sp>
        <p:nvSpPr>
          <p:cNvPr id="3" name="Content Placeholder 2">
            <a:extLst>
              <a:ext uri="{FF2B5EF4-FFF2-40B4-BE49-F238E27FC236}">
                <a16:creationId xmlns:a16="http://schemas.microsoft.com/office/drawing/2014/main" id="{E0BB7752-F819-34F9-5D73-C51828F91BA4}"/>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An attempt to provide clarification for Section 108 (g)(2)</a:t>
            </a:r>
          </a:p>
          <a:p>
            <a:pPr lvl="1"/>
            <a:r>
              <a:rPr lang="en-US" dirty="0">
                <a:latin typeface="Calibri" panose="020F0502020204030204" pitchFamily="34" charset="0"/>
                <a:cs typeface="Calibri" panose="020F0502020204030204" pitchFamily="34" charset="0"/>
              </a:rPr>
              <a:t>What constitutes “systematic reproduction”?</a:t>
            </a:r>
          </a:p>
          <a:p>
            <a:pPr lvl="1"/>
            <a:r>
              <a:rPr lang="en-US" dirty="0">
                <a:latin typeface="Calibri" panose="020F0502020204030204" pitchFamily="34" charset="0"/>
                <a:cs typeface="Calibri" panose="020F0502020204030204" pitchFamily="34" charset="0"/>
              </a:rPr>
              <a:t>What “... aggregate quantities…substitute for a subscription to or purchase of [a] work”?</a:t>
            </a:r>
          </a:p>
          <a:p>
            <a:r>
              <a:rPr lang="en-US" dirty="0">
                <a:latin typeface="Calibri" panose="020F0502020204030204" pitchFamily="34" charset="0"/>
                <a:cs typeface="Calibri" panose="020F0502020204030204" pitchFamily="34" charset="0"/>
              </a:rPr>
              <a:t>Attempt to mitigate the effects of library subscription patterns on publication market and sales</a:t>
            </a:r>
          </a:p>
          <a:p>
            <a:r>
              <a:rPr lang="en-US" dirty="0">
                <a:latin typeface="Calibri" panose="020F0502020204030204" pitchFamily="34" charset="0"/>
                <a:cs typeface="Calibri" panose="020F0502020204030204" pitchFamily="34" charset="0"/>
              </a:rPr>
              <a:t>“As part of the review provided for in sub-section 108(i), these guidelines shall be reviewed not later than five years from the effective date of this bill.”</a:t>
            </a:r>
          </a:p>
          <a:p>
            <a:pPr marL="0" indent="0">
              <a:buNone/>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“Rule of Five” or "Suggestion of Five”</a:t>
            </a:r>
          </a:p>
        </p:txBody>
      </p:sp>
      <p:sp>
        <p:nvSpPr>
          <p:cNvPr id="4" name="Date Placeholder 3">
            <a:extLst>
              <a:ext uri="{FF2B5EF4-FFF2-40B4-BE49-F238E27FC236}">
                <a16:creationId xmlns:a16="http://schemas.microsoft.com/office/drawing/2014/main" id="{43E5F53E-210B-758C-780B-DF6F6F1607CF}"/>
              </a:ext>
            </a:extLst>
          </p:cNvPr>
          <p:cNvSpPr>
            <a:spLocks noGrp="1"/>
          </p:cNvSpPr>
          <p:nvPr>
            <p:ph type="dt" sz="half" idx="10"/>
          </p:nvPr>
        </p:nvSpPr>
        <p:spPr/>
        <p:txBody>
          <a:bodyPr/>
          <a:lstStyle/>
          <a:p>
            <a:fld id="{882C01B3-EA4D-144B-B2F9-039945D70569}" type="datetime1">
              <a:rPr lang="en-US" smtClean="0"/>
              <a:t>3/21/2023</a:t>
            </a:fld>
            <a:endParaRPr lang="en-US"/>
          </a:p>
        </p:txBody>
      </p:sp>
      <p:sp>
        <p:nvSpPr>
          <p:cNvPr id="5" name="Footer Placeholder 4">
            <a:extLst>
              <a:ext uri="{FF2B5EF4-FFF2-40B4-BE49-F238E27FC236}">
                <a16:creationId xmlns:a16="http://schemas.microsoft.com/office/drawing/2014/main" id="{2DCF0F1B-64C2-6CA0-7EE6-E278E642392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0711255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30F06-51B1-3B18-D5DA-ABD9F349CEB5}"/>
              </a:ext>
            </a:extLst>
          </p:cNvPr>
          <p:cNvSpPr>
            <a:spLocks noGrp="1"/>
          </p:cNvSpPr>
          <p:nvPr>
            <p:ph type="ctrTitle"/>
          </p:nvPr>
        </p:nvSpPr>
        <p:spPr>
          <a:xfrm>
            <a:off x="1524000" y="2372497"/>
            <a:ext cx="9144000" cy="1137466"/>
          </a:xfrm>
        </p:spPr>
        <p:txBody>
          <a:bodyPr/>
          <a:lstStyle/>
          <a:p>
            <a:r>
              <a:rPr lang="en-US" dirty="0"/>
              <a:t>CONTU Guidelines are NOT LAW</a:t>
            </a:r>
          </a:p>
        </p:txBody>
      </p:sp>
    </p:spTree>
    <p:extLst>
      <p:ext uri="{BB962C8B-B14F-4D97-AF65-F5344CB8AC3E}">
        <p14:creationId xmlns:p14="http://schemas.microsoft.com/office/powerpoint/2010/main" val="407969824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A54A-0931-11DF-4A0A-B992696C340C}"/>
              </a:ext>
            </a:extLst>
          </p:cNvPr>
          <p:cNvSpPr>
            <a:spLocks noGrp="1"/>
          </p:cNvSpPr>
          <p:nvPr>
            <p:ph type="title"/>
          </p:nvPr>
        </p:nvSpPr>
        <p:spPr/>
        <p:txBody>
          <a:bodyPr/>
          <a:lstStyle/>
          <a:p>
            <a:r>
              <a:rPr lang="en-US" dirty="0"/>
              <a:t>National ILL Code </a:t>
            </a:r>
            <a:r>
              <a:rPr lang="en-US" i="1" dirty="0"/>
              <a:t>Explanatory Supplement</a:t>
            </a:r>
            <a:endParaRPr lang="en-US" dirty="0"/>
          </a:p>
        </p:txBody>
      </p:sp>
      <p:sp>
        <p:nvSpPr>
          <p:cNvPr id="3" name="Footer Placeholder 2">
            <a:extLst>
              <a:ext uri="{FF2B5EF4-FFF2-40B4-BE49-F238E27FC236}">
                <a16:creationId xmlns:a16="http://schemas.microsoft.com/office/drawing/2014/main" id="{AF2A15DD-75D3-303B-7E90-6849FEDCD27A}"/>
              </a:ext>
            </a:extLst>
          </p:cNvPr>
          <p:cNvSpPr>
            <a:spLocks noGrp="1"/>
          </p:cNvSpPr>
          <p:nvPr>
            <p:ph type="ftr" sz="quarter" idx="10"/>
          </p:nvPr>
        </p:nvSpPr>
        <p:spPr/>
        <p:txBody>
          <a:bodyPr/>
          <a:lstStyle/>
          <a:p>
            <a:r>
              <a:rPr lang="en-US" dirty="0">
                <a:solidFill>
                  <a:srgbClr val="07305D"/>
                </a:solidFill>
              </a:rPr>
              <a:t>See: </a:t>
            </a:r>
            <a:r>
              <a:rPr lang="en-US" dirty="0">
                <a:solidFill>
                  <a:srgbClr val="07305D"/>
                </a:solidFill>
                <a:hlinkClick r:id="rId2"/>
              </a:rPr>
              <a:t>https://libguides.ala.org/Interlibraryloans</a:t>
            </a:r>
            <a:endParaRPr lang="en-US" dirty="0">
              <a:solidFill>
                <a:srgbClr val="07305D"/>
              </a:solidFill>
            </a:endParaRPr>
          </a:p>
          <a:p>
            <a:r>
              <a:rPr lang="en-US" dirty="0"/>
              <a:t> </a:t>
            </a:r>
          </a:p>
        </p:txBody>
      </p:sp>
      <p:sp>
        <p:nvSpPr>
          <p:cNvPr id="4" name="Date Placeholder 3">
            <a:extLst>
              <a:ext uri="{FF2B5EF4-FFF2-40B4-BE49-F238E27FC236}">
                <a16:creationId xmlns:a16="http://schemas.microsoft.com/office/drawing/2014/main" id="{5FF3E578-53BC-5D0E-C9A2-56DE14B7D084}"/>
              </a:ext>
            </a:extLst>
          </p:cNvPr>
          <p:cNvSpPr>
            <a:spLocks noGrp="1"/>
          </p:cNvSpPr>
          <p:nvPr>
            <p:ph type="dt" sz="half" idx="11"/>
          </p:nvPr>
        </p:nvSpPr>
        <p:spPr/>
        <p:txBody>
          <a:bodyPr/>
          <a:lstStyle/>
          <a:p>
            <a:fld id="{179CEB8D-B9A4-7249-A618-1FFCB6E3C71A}" type="datetime1">
              <a:rPr lang="en-US" smtClean="0"/>
              <a:pPr/>
              <a:t>3/21/2023</a:t>
            </a:fld>
            <a:endParaRPr lang="en-US" dirty="0"/>
          </a:p>
        </p:txBody>
      </p:sp>
      <p:sp>
        <p:nvSpPr>
          <p:cNvPr id="5" name="Content Placeholder 4">
            <a:extLst>
              <a:ext uri="{FF2B5EF4-FFF2-40B4-BE49-F238E27FC236}">
                <a16:creationId xmlns:a16="http://schemas.microsoft.com/office/drawing/2014/main" id="{E74D8203-E654-4039-7FBC-6D10655C73A8}"/>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4.8 Copy Requests (Requesting Library)</a:t>
            </a:r>
          </a:p>
          <a:p>
            <a:pPr lvl="1"/>
            <a:r>
              <a:rPr lang="en-US" dirty="0">
                <a:latin typeface="Calibri" panose="020F0502020204030204" pitchFamily="34" charset="0"/>
                <a:cs typeface="Calibri" panose="020F0502020204030204" pitchFamily="34" charset="0"/>
              </a:rPr>
              <a:t>...responsible for complying with U.S. copyright law (Title 17, USC), in particular, 107 (Fair use) and 108 (Reproduction by libraries and archives). …related regulations, guidelines, policies, and/or procedures…CONTU Guidelines (1979).</a:t>
            </a:r>
          </a:p>
          <a:p>
            <a:r>
              <a:rPr lang="en-US" dirty="0">
                <a:latin typeface="Calibri" panose="020F0502020204030204" pitchFamily="34" charset="0"/>
                <a:cs typeface="Calibri" panose="020F0502020204030204" pitchFamily="34" charset="0"/>
              </a:rPr>
              <a:t>5.4 Material Format or Collection (Supplying Library)</a:t>
            </a:r>
          </a:p>
          <a:p>
            <a:pPr lvl="1"/>
            <a:r>
              <a:rPr lang="en-US" dirty="0">
                <a:latin typeface="Calibri" panose="020F0502020204030204" pitchFamily="34" charset="0"/>
                <a:cs typeface="Calibri" panose="020F0502020204030204" pitchFamily="34" charset="0"/>
              </a:rPr>
              <a:t>…consider providing a copy in lieu of a loan rather than giving a negative response.  </a:t>
            </a:r>
          </a:p>
          <a:p>
            <a:pPr lvl="1"/>
            <a:r>
              <a:rPr lang="en-US" dirty="0">
                <a:latin typeface="Calibri" panose="020F0502020204030204" pitchFamily="34" charset="0"/>
                <a:cs typeface="Calibri" panose="020F0502020204030204" pitchFamily="34" charset="0"/>
              </a:rPr>
              <a:t>Be aware of…license agreements for electronic resources that may either permit or prohibit…[ILL]</a:t>
            </a:r>
          </a:p>
          <a:p>
            <a:pPr lvl="1"/>
            <a:r>
              <a:rPr lang="en-US" dirty="0">
                <a:latin typeface="Calibri" panose="020F0502020204030204" pitchFamily="34" charset="0"/>
                <a:cs typeface="Calibri" panose="020F0502020204030204" pitchFamily="34" charset="0"/>
              </a:rPr>
              <a:t>Encouraged to work with those negotiating licenses…</a:t>
            </a:r>
          </a:p>
          <a:p>
            <a:r>
              <a:rPr lang="en-US" dirty="0">
                <a:latin typeface="Calibri" panose="020F0502020204030204" pitchFamily="34" charset="0"/>
                <a:cs typeface="Calibri" panose="020F0502020204030204" pitchFamily="34" charset="0"/>
              </a:rPr>
              <a:t>5.11 Copy Requests (Supplying Library)</a:t>
            </a:r>
          </a:p>
          <a:p>
            <a:pPr lvl="1"/>
            <a:r>
              <a:rPr lang="en-US" dirty="0">
                <a:latin typeface="Calibri" panose="020F0502020204030204" pitchFamily="34" charset="0"/>
                <a:cs typeface="Calibri" panose="020F0502020204030204" pitchFamily="34" charset="0"/>
              </a:rPr>
              <a:t>Comply with U.S. copyright law or applicable license agreements when providing copies.</a:t>
            </a:r>
          </a:p>
          <a:p>
            <a:endParaRPr lang="en-US" dirty="0"/>
          </a:p>
        </p:txBody>
      </p:sp>
    </p:spTree>
    <p:extLst>
      <p:ext uri="{BB962C8B-B14F-4D97-AF65-F5344CB8AC3E}">
        <p14:creationId xmlns:p14="http://schemas.microsoft.com/office/powerpoint/2010/main" val="282827646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24C6D-09E7-88A2-F5FA-C222E8AAEC3A}"/>
              </a:ext>
            </a:extLst>
          </p:cNvPr>
          <p:cNvSpPr>
            <a:spLocks noGrp="1"/>
          </p:cNvSpPr>
          <p:nvPr>
            <p:ph type="title"/>
          </p:nvPr>
        </p:nvSpPr>
        <p:spPr/>
        <p:txBody>
          <a:bodyPr/>
          <a:lstStyle/>
          <a:p>
            <a:r>
              <a:rPr lang="en-US" dirty="0"/>
              <a:t>This is not legal advice</a:t>
            </a:r>
          </a:p>
        </p:txBody>
      </p:sp>
      <p:sp>
        <p:nvSpPr>
          <p:cNvPr id="3" name="Content Placeholder 2">
            <a:extLst>
              <a:ext uri="{FF2B5EF4-FFF2-40B4-BE49-F238E27FC236}">
                <a16:creationId xmlns:a16="http://schemas.microsoft.com/office/drawing/2014/main" id="{140C05C7-303E-399A-54A1-B47B2CFA552A}"/>
              </a:ext>
            </a:extLst>
          </p:cNvPr>
          <p:cNvSpPr>
            <a:spLocks noGrp="1"/>
          </p:cNvSpPr>
          <p:nvPr>
            <p:ph idx="1"/>
          </p:nvPr>
        </p:nvSpPr>
        <p:spPr/>
        <p:txBody>
          <a:bodyPr/>
          <a:lstStyle/>
          <a:p>
            <a:r>
              <a:rPr lang="en-US" sz="2800" dirty="0">
                <a:latin typeface="Calibri" panose="020F0502020204030204" pitchFamily="34" charset="0"/>
                <a:cs typeface="Calibri" panose="020F0502020204030204" pitchFamily="34" charset="0"/>
              </a:rPr>
              <a:t>I am not an attorney.</a:t>
            </a:r>
          </a:p>
          <a:p>
            <a:pPr marL="0" indent="0">
              <a:buNone/>
            </a:pP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Webinar participants should contact their institutional counsel to obtain advice with respect to legal questions.  </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No ILL practitioners should act, or refrain from acting, on the basis of information provided in this webinar, without first seeking legal advice from counsel at their respective institutions. </a:t>
            </a:r>
          </a:p>
          <a:p>
            <a:endParaRPr lang="en-US" dirty="0"/>
          </a:p>
          <a:p>
            <a:endParaRPr lang="en-US" dirty="0"/>
          </a:p>
        </p:txBody>
      </p:sp>
      <p:sp>
        <p:nvSpPr>
          <p:cNvPr id="4" name="Date Placeholder 3">
            <a:extLst>
              <a:ext uri="{FF2B5EF4-FFF2-40B4-BE49-F238E27FC236}">
                <a16:creationId xmlns:a16="http://schemas.microsoft.com/office/drawing/2014/main" id="{CEFF99DF-FD06-8309-1D27-042F45D57AFD}"/>
              </a:ext>
            </a:extLst>
          </p:cNvPr>
          <p:cNvSpPr>
            <a:spLocks noGrp="1"/>
          </p:cNvSpPr>
          <p:nvPr>
            <p:ph type="dt" sz="half" idx="10"/>
          </p:nvPr>
        </p:nvSpPr>
        <p:spPr/>
        <p:txBody>
          <a:bodyPr/>
          <a:lstStyle/>
          <a:p>
            <a:fld id="{882C01B3-EA4D-144B-B2F9-039945D70569}" type="datetime1">
              <a:rPr lang="en-US" smtClean="0"/>
              <a:t>3/21/2023</a:t>
            </a:fld>
            <a:endParaRPr lang="en-US"/>
          </a:p>
        </p:txBody>
      </p:sp>
      <p:sp>
        <p:nvSpPr>
          <p:cNvPr id="5" name="Footer Placeholder 4">
            <a:extLst>
              <a:ext uri="{FF2B5EF4-FFF2-40B4-BE49-F238E27FC236}">
                <a16:creationId xmlns:a16="http://schemas.microsoft.com/office/drawing/2014/main" id="{793388B3-BFC2-E34B-67AA-5949A478CA9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0637042"/>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2F8F1-597F-C332-BA2D-7FD58989EF96}"/>
              </a:ext>
            </a:extLst>
          </p:cNvPr>
          <p:cNvSpPr>
            <a:spLocks noGrp="1"/>
          </p:cNvSpPr>
          <p:nvPr>
            <p:ph type="title"/>
          </p:nvPr>
        </p:nvSpPr>
        <p:spPr/>
        <p:txBody>
          <a:bodyPr/>
          <a:lstStyle/>
          <a:p>
            <a:r>
              <a:rPr lang="en-US" dirty="0"/>
              <a:t>CONTU Guidelines – Borrowing Library</a:t>
            </a:r>
          </a:p>
        </p:txBody>
      </p:sp>
      <p:sp>
        <p:nvSpPr>
          <p:cNvPr id="3" name="Footer Placeholder 2">
            <a:extLst>
              <a:ext uri="{FF2B5EF4-FFF2-40B4-BE49-F238E27FC236}">
                <a16:creationId xmlns:a16="http://schemas.microsoft.com/office/drawing/2014/main" id="{BB9A90FB-2C94-94D8-692D-58D8C3A3710E}"/>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6EDD209B-E8D7-80EC-6121-FD6944F7190F}"/>
              </a:ext>
            </a:extLst>
          </p:cNvPr>
          <p:cNvSpPr>
            <a:spLocks noGrp="1"/>
          </p:cNvSpPr>
          <p:nvPr>
            <p:ph type="dt" sz="half" idx="11"/>
          </p:nvPr>
        </p:nvSpPr>
        <p:spPr/>
        <p:txBody>
          <a:bodyPr/>
          <a:lstStyle/>
          <a:p>
            <a:fld id="{179CEB8D-B9A4-7249-A618-1FFCB6E3C71A}" type="datetime1">
              <a:rPr lang="en-US" smtClean="0"/>
              <a:pPr/>
              <a:t>3/21/2023</a:t>
            </a:fld>
            <a:endParaRPr lang="en-US" dirty="0"/>
          </a:p>
        </p:txBody>
      </p:sp>
      <p:sp>
        <p:nvSpPr>
          <p:cNvPr id="5" name="Content Placeholder 4">
            <a:extLst>
              <a:ext uri="{FF2B5EF4-FFF2-40B4-BE49-F238E27FC236}">
                <a16:creationId xmlns:a16="http://schemas.microsoft.com/office/drawing/2014/main" id="{26FCF6DD-45A3-DAD6-832F-E97E55586559}"/>
              </a:ext>
            </a:extLst>
          </p:cNvPr>
          <p:cNvSpPr>
            <a:spLocks noGrp="1"/>
          </p:cNvSpPr>
          <p:nvPr>
            <p:ph idx="1"/>
          </p:nvPr>
        </p:nvSpPr>
        <p:spPr/>
        <p:txBody>
          <a:bodyPr/>
          <a:lstStyle/>
          <a:p>
            <a:pPr marL="0" indent="0">
              <a:buNone/>
            </a:pPr>
            <a:r>
              <a:rPr lang="en-US" sz="3200" b="1" dirty="0">
                <a:latin typeface="Calibri" panose="020F0502020204030204" pitchFamily="34" charset="0"/>
                <a:cs typeface="Calibri" panose="020F0502020204030204" pitchFamily="34" charset="0"/>
              </a:rPr>
              <a:t>Suggestion of Five | Rule of Five | 5/5 Rule</a:t>
            </a:r>
          </a:p>
          <a:p>
            <a:pPr marL="0" indent="0">
              <a:buNone/>
            </a:pPr>
            <a:endParaRPr lang="en-US" sz="1200" dirty="0">
              <a:latin typeface="Calibri" panose="020F0502020204030204" pitchFamily="34" charset="0"/>
              <a:cs typeface="Calibri" panose="020F0502020204030204" pitchFamily="34" charset="0"/>
            </a:endParaRPr>
          </a:p>
          <a:p>
            <a:pPr lvl="1"/>
            <a:r>
              <a:rPr lang="en-US" sz="2400" dirty="0">
                <a:latin typeface="Calibri" panose="020F0502020204030204" pitchFamily="34" charset="0"/>
                <a:cs typeface="Calibri" panose="020F0502020204030204" pitchFamily="34" charset="0"/>
              </a:rPr>
              <a:t>For the </a:t>
            </a:r>
            <a:r>
              <a:rPr lang="en-US" sz="2400" b="1" dirty="0">
                <a:latin typeface="Calibri" panose="020F0502020204030204" pitchFamily="34" charset="0"/>
                <a:cs typeface="Calibri" panose="020F0502020204030204" pitchFamily="34" charset="0"/>
              </a:rPr>
              <a:t>BORROWING/Requesting </a:t>
            </a:r>
            <a:r>
              <a:rPr lang="en-US" sz="2400" dirty="0">
                <a:latin typeface="Calibri" panose="020F0502020204030204" pitchFamily="34" charset="0"/>
                <a:cs typeface="Calibri" panose="020F0502020204030204" pitchFamily="34" charset="0"/>
              </a:rPr>
              <a:t>library to track</a:t>
            </a:r>
          </a:p>
          <a:p>
            <a:pPr marL="914400" lvl="2" indent="0">
              <a:buNone/>
            </a:pPr>
            <a:r>
              <a:rPr lang="en-US" dirty="0">
                <a:latin typeface="Calibri" panose="020F0502020204030204" pitchFamily="34" charset="0"/>
                <a:cs typeface="Calibri" panose="020F0502020204030204" pitchFamily="34" charset="0"/>
              </a:rPr>
              <a:t>Track by Journal Title, by calendar year</a:t>
            </a:r>
          </a:p>
          <a:p>
            <a:pPr marL="914400" lvl="2" indent="0">
              <a:buNone/>
            </a:pPr>
            <a:r>
              <a:rPr lang="en-US" dirty="0">
                <a:latin typeface="Calibri" panose="020F0502020204030204" pitchFamily="34" charset="0"/>
                <a:cs typeface="Calibri" panose="020F0502020204030204" pitchFamily="34" charset="0"/>
              </a:rPr>
              <a:t>The LENDING/Supplying library does not track when gets sent</a:t>
            </a:r>
          </a:p>
          <a:p>
            <a:pPr marL="914400" lvl="2" indent="0">
              <a:buNone/>
            </a:pPr>
            <a:endParaRPr lang="en-US" dirty="0">
              <a:latin typeface="Calibri" panose="020F0502020204030204" pitchFamily="34" charset="0"/>
              <a:cs typeface="Calibri" panose="020F0502020204030204" pitchFamily="34" charset="0"/>
            </a:endParaRPr>
          </a:p>
          <a:p>
            <a:pPr marL="800100" lvl="1" indent="-342900"/>
            <a:r>
              <a:rPr lang="en-US" sz="2400" dirty="0">
                <a:latin typeface="Calibri" panose="020F0502020204030204" pitchFamily="34" charset="0"/>
                <a:cs typeface="Calibri" panose="020F0502020204030204" pitchFamily="34" charset="0"/>
              </a:rPr>
              <a:t>Your library may receive five articles per journal title, per year, published within the last five calendar years</a:t>
            </a:r>
          </a:p>
          <a:p>
            <a:pPr marL="457200" lvl="1" indent="0">
              <a:buNone/>
            </a:pPr>
            <a:endParaRPr lang="en-US" sz="2400" b="1" dirty="0">
              <a:latin typeface="Calibri" panose="020F0502020204030204" pitchFamily="34" charset="0"/>
              <a:cs typeface="Calibri" panose="020F0502020204030204" pitchFamily="34" charset="0"/>
            </a:endParaRPr>
          </a:p>
          <a:p>
            <a:pPr marL="800100" lvl="1" indent="-342900"/>
            <a:r>
              <a:rPr lang="en-US" sz="2400" dirty="0">
                <a:latin typeface="Calibri" panose="020F0502020204030204" pitchFamily="34" charset="0"/>
                <a:cs typeface="Calibri" panose="020F0502020204030204" pitchFamily="34" charset="0"/>
              </a:rPr>
              <a:t>Receiving six or more articles exceeds this suggestion </a:t>
            </a:r>
          </a:p>
          <a:p>
            <a:endParaRPr lang="en-US" dirty="0"/>
          </a:p>
        </p:txBody>
      </p:sp>
    </p:spTree>
    <p:extLst>
      <p:ext uri="{BB962C8B-B14F-4D97-AF65-F5344CB8AC3E}">
        <p14:creationId xmlns:p14="http://schemas.microsoft.com/office/powerpoint/2010/main" val="281483338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DB0E2-AA6F-A5E8-37E4-DC296FFCB58A}"/>
              </a:ext>
            </a:extLst>
          </p:cNvPr>
          <p:cNvSpPr>
            <a:spLocks noGrp="1"/>
          </p:cNvSpPr>
          <p:nvPr>
            <p:ph type="title"/>
          </p:nvPr>
        </p:nvSpPr>
        <p:spPr/>
        <p:txBody>
          <a:bodyPr/>
          <a:lstStyle/>
          <a:p>
            <a:r>
              <a:rPr lang="en-US" dirty="0"/>
              <a:t>CONTU Guidelines – Borrowing Library</a:t>
            </a:r>
          </a:p>
        </p:txBody>
      </p:sp>
      <p:sp>
        <p:nvSpPr>
          <p:cNvPr id="3" name="Content Placeholder 2">
            <a:extLst>
              <a:ext uri="{FF2B5EF4-FFF2-40B4-BE49-F238E27FC236}">
                <a16:creationId xmlns:a16="http://schemas.microsoft.com/office/drawing/2014/main" id="{08CC4D60-C33F-0B06-A588-EFD1B5E39AE9}"/>
              </a:ext>
            </a:extLst>
          </p:cNvPr>
          <p:cNvSpPr>
            <a:spLocks noGrp="1"/>
          </p:cNvSpPr>
          <p:nvPr>
            <p:ph idx="1"/>
          </p:nvPr>
        </p:nvSpPr>
        <p:spPr/>
        <p:txBody>
          <a:bodyPr/>
          <a:lstStyle/>
          <a:p>
            <a:pPr marL="0" indent="0">
              <a:buNone/>
            </a:pPr>
            <a:r>
              <a:rPr lang="en-US" dirty="0">
                <a:latin typeface="Calibri" panose="020F0502020204030204" pitchFamily="34" charset="0"/>
                <a:cs typeface="Calibri" panose="020F0502020204030204" pitchFamily="34" charset="0"/>
              </a:rPr>
              <a:t>All requests for non-</a:t>
            </a:r>
            <a:r>
              <a:rPr lang="en-US" dirty="0" err="1">
                <a:latin typeface="Calibri" panose="020F0502020204030204" pitchFamily="34" charset="0"/>
                <a:cs typeface="Calibri" panose="020F0502020204030204" pitchFamily="34" charset="0"/>
              </a:rPr>
              <a:t>returnables</a:t>
            </a:r>
            <a:r>
              <a:rPr lang="en-US" dirty="0">
                <a:latin typeface="Calibri" panose="020F0502020204030204" pitchFamily="34" charset="0"/>
                <a:cs typeface="Calibri" panose="020F0502020204030204" pitchFamily="34" charset="0"/>
              </a:rPr>
              <a:t> must include a copyright compliance statement by the borrowing/requesting library. </a:t>
            </a:r>
          </a:p>
          <a:p>
            <a:pPr marL="0" indent="0">
              <a:buNone/>
            </a:pPr>
            <a:r>
              <a:rPr lang="en-US" dirty="0">
                <a:latin typeface="Calibri" panose="020F0502020204030204" pitchFamily="34" charset="0"/>
                <a:cs typeface="Calibri" panose="020F0502020204030204" pitchFamily="34" charset="0"/>
              </a:rPr>
              <a:t>Requests for </a:t>
            </a:r>
            <a:r>
              <a:rPr lang="en-US" dirty="0" err="1">
                <a:latin typeface="Calibri" panose="020F0502020204030204" pitchFamily="34" charset="0"/>
                <a:cs typeface="Calibri" panose="020F0502020204030204" pitchFamily="34" charset="0"/>
              </a:rPr>
              <a:t>returnables</a:t>
            </a:r>
            <a:r>
              <a:rPr lang="en-US" dirty="0">
                <a:latin typeface="Calibri" panose="020F0502020204030204" pitchFamily="34" charset="0"/>
                <a:cs typeface="Calibri" panose="020F0502020204030204" pitchFamily="34" charset="0"/>
              </a:rPr>
              <a:t> do </a:t>
            </a:r>
            <a:r>
              <a:rPr lang="en-US" i="1" dirty="0">
                <a:latin typeface="Calibri" panose="020F0502020204030204" pitchFamily="34" charset="0"/>
                <a:cs typeface="Calibri" panose="020F0502020204030204" pitchFamily="34" charset="0"/>
              </a:rPr>
              <a:t>not</a:t>
            </a:r>
            <a:r>
              <a:rPr lang="en-US" dirty="0">
                <a:latin typeface="Calibri" panose="020F0502020204030204" pitchFamily="34" charset="0"/>
                <a:cs typeface="Calibri" panose="020F0502020204030204" pitchFamily="34" charset="0"/>
              </a:rPr>
              <a:t> need copyright compliance statements.</a:t>
            </a:r>
          </a:p>
          <a:p>
            <a:pPr marL="0" indent="0">
              <a:buNone/>
            </a:pPr>
            <a:endParaRPr lang="en-US" dirty="0">
              <a:latin typeface="Calibri" panose="020F0502020204030204" pitchFamily="34" charset="0"/>
              <a:cs typeface="Calibri" panose="020F0502020204030204" pitchFamily="34" charset="0"/>
            </a:endParaRPr>
          </a:p>
          <a:p>
            <a:pPr lvl="1">
              <a:lnSpc>
                <a:spcPct val="90000"/>
              </a:lnSpc>
            </a:pPr>
            <a:r>
              <a:rPr lang="en-US" b="1" dirty="0">
                <a:latin typeface="Calibri" panose="020F0502020204030204" pitchFamily="34" charset="0"/>
                <a:cs typeface="Calibri" panose="020F0502020204030204" pitchFamily="34" charset="0"/>
              </a:rPr>
              <a:t>CCG – “Compliance CONTU Guidelines”</a:t>
            </a:r>
          </a:p>
          <a:p>
            <a:pPr lvl="2">
              <a:lnSpc>
                <a:spcPct val="90000"/>
              </a:lnSpc>
            </a:pPr>
            <a:r>
              <a:rPr lang="en-US" dirty="0">
                <a:latin typeface="Calibri" panose="020F0502020204030204" pitchFamily="34" charset="0"/>
                <a:cs typeface="Calibri" panose="020F0502020204030204" pitchFamily="34" charset="0"/>
              </a:rPr>
              <a:t>ILL request complies with 108 (g) (2) Guidelines</a:t>
            </a:r>
          </a:p>
          <a:p>
            <a:pPr lvl="2">
              <a:lnSpc>
                <a:spcPct val="90000"/>
              </a:lnSpc>
            </a:pPr>
            <a:r>
              <a:rPr lang="en-US" dirty="0">
                <a:latin typeface="Calibri" panose="020F0502020204030204" pitchFamily="34" charset="0"/>
                <a:cs typeface="Calibri" panose="020F0502020204030204" pitchFamily="34" charset="0"/>
              </a:rPr>
              <a:t>ILL requests for articles published within the last five years</a:t>
            </a:r>
          </a:p>
          <a:p>
            <a:pPr lvl="2">
              <a:lnSpc>
                <a:spcPct val="90000"/>
              </a:lnSpc>
            </a:pPr>
            <a:r>
              <a:rPr lang="en-US" dirty="0">
                <a:latin typeface="Calibri" panose="020F0502020204030204" pitchFamily="34" charset="0"/>
                <a:cs typeface="Calibri" panose="020F0502020204030204" pitchFamily="34" charset="0"/>
              </a:rPr>
              <a:t>May be subject to the 5/5 Suggestion</a:t>
            </a:r>
          </a:p>
          <a:p>
            <a:pPr lvl="1">
              <a:lnSpc>
                <a:spcPct val="90000"/>
              </a:lnSpc>
            </a:pPr>
            <a:r>
              <a:rPr lang="en-US" b="1" dirty="0">
                <a:latin typeface="Calibri" panose="020F0502020204030204" pitchFamily="34" charset="0"/>
                <a:cs typeface="Calibri" panose="020F0502020204030204" pitchFamily="34" charset="0"/>
              </a:rPr>
              <a:t>CCL – “Compliance Copyright Law” </a:t>
            </a:r>
          </a:p>
          <a:p>
            <a:pPr lvl="2">
              <a:lnSpc>
                <a:spcPct val="90000"/>
              </a:lnSpc>
            </a:pPr>
            <a:r>
              <a:rPr lang="en-US" dirty="0">
                <a:latin typeface="Calibri" panose="020F0502020204030204" pitchFamily="34" charset="0"/>
                <a:cs typeface="Calibri" panose="020F0502020204030204" pitchFamily="34" charset="0"/>
              </a:rPr>
              <a:t>Indicates that the ILL request complies with other provision of copyright law</a:t>
            </a:r>
          </a:p>
          <a:p>
            <a:pPr lvl="2">
              <a:lnSpc>
                <a:spcPct val="90000"/>
              </a:lnSpc>
            </a:pPr>
            <a:r>
              <a:rPr lang="en-US" dirty="0">
                <a:latin typeface="Calibri" panose="020F0502020204030204" pitchFamily="34" charset="0"/>
                <a:cs typeface="Calibri" panose="020F0502020204030204" pitchFamily="34" charset="0"/>
              </a:rPr>
              <a:t>Applied to articles that fall outside the years of the 5/5 Suggestion</a:t>
            </a:r>
            <a:endParaRPr lang="en-US" b="1" dirty="0">
              <a:latin typeface="Calibri" panose="020F0502020204030204" pitchFamily="34" charset="0"/>
              <a:cs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92388086-EB05-1F97-901A-0FB6A5E5C0E1}"/>
              </a:ext>
            </a:extLst>
          </p:cNvPr>
          <p:cNvSpPr>
            <a:spLocks noGrp="1"/>
          </p:cNvSpPr>
          <p:nvPr>
            <p:ph type="dt" sz="half" idx="10"/>
          </p:nvPr>
        </p:nvSpPr>
        <p:spPr/>
        <p:txBody>
          <a:bodyPr/>
          <a:lstStyle/>
          <a:p>
            <a:fld id="{882C01B3-EA4D-144B-B2F9-039945D70569}" type="datetime1">
              <a:rPr lang="en-US" smtClean="0"/>
              <a:t>3/21/2023</a:t>
            </a:fld>
            <a:endParaRPr lang="en-US"/>
          </a:p>
        </p:txBody>
      </p:sp>
      <p:sp>
        <p:nvSpPr>
          <p:cNvPr id="5" name="Footer Placeholder 4">
            <a:extLst>
              <a:ext uri="{FF2B5EF4-FFF2-40B4-BE49-F238E27FC236}">
                <a16:creationId xmlns:a16="http://schemas.microsoft.com/office/drawing/2014/main" id="{CD86C541-AD80-4CF3-91EB-5AD1B770854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88363404"/>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1260F-7028-0618-5A0E-6F9D628BFD80}"/>
              </a:ext>
            </a:extLst>
          </p:cNvPr>
          <p:cNvSpPr>
            <a:spLocks noGrp="1"/>
          </p:cNvSpPr>
          <p:nvPr>
            <p:ph type="title"/>
          </p:nvPr>
        </p:nvSpPr>
        <p:spPr/>
        <p:txBody>
          <a:bodyPr/>
          <a:lstStyle/>
          <a:p>
            <a:r>
              <a:rPr lang="en-US" dirty="0"/>
              <a:t>CONTU Guidelines – Borrowing Library</a:t>
            </a:r>
          </a:p>
        </p:txBody>
      </p:sp>
      <p:sp>
        <p:nvSpPr>
          <p:cNvPr id="3" name="Footer Placeholder 2">
            <a:extLst>
              <a:ext uri="{FF2B5EF4-FFF2-40B4-BE49-F238E27FC236}">
                <a16:creationId xmlns:a16="http://schemas.microsoft.com/office/drawing/2014/main" id="{E9C69132-5B18-52AA-8468-D34027C9DD14}"/>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E188F1E8-A683-D2E3-CFAC-00A422B1EE6E}"/>
              </a:ext>
            </a:extLst>
          </p:cNvPr>
          <p:cNvSpPr>
            <a:spLocks noGrp="1"/>
          </p:cNvSpPr>
          <p:nvPr>
            <p:ph type="dt" sz="half" idx="11"/>
          </p:nvPr>
        </p:nvSpPr>
        <p:spPr/>
        <p:txBody>
          <a:bodyPr/>
          <a:lstStyle/>
          <a:p>
            <a:fld id="{179CEB8D-B9A4-7249-A618-1FFCB6E3C71A}" type="datetime1">
              <a:rPr lang="en-US" smtClean="0"/>
              <a:pPr/>
              <a:t>3/21/2023</a:t>
            </a:fld>
            <a:endParaRPr lang="en-US" dirty="0"/>
          </a:p>
        </p:txBody>
      </p:sp>
      <p:sp>
        <p:nvSpPr>
          <p:cNvPr id="5" name="Content Placeholder 4">
            <a:extLst>
              <a:ext uri="{FF2B5EF4-FFF2-40B4-BE49-F238E27FC236}">
                <a16:creationId xmlns:a16="http://schemas.microsoft.com/office/drawing/2014/main" id="{2BEBFF0B-D0E2-CB57-FA1C-BC3B453A5C01}"/>
              </a:ext>
            </a:extLst>
          </p:cNvPr>
          <p:cNvSpPr>
            <a:spLocks noGrp="1"/>
          </p:cNvSpPr>
          <p:nvPr>
            <p:ph idx="1"/>
          </p:nvPr>
        </p:nvSpPr>
        <p:spPr>
          <a:xfrm>
            <a:off x="838199" y="1825625"/>
            <a:ext cx="10854691" cy="4351338"/>
          </a:xfrm>
        </p:spPr>
        <p:txBody>
          <a:bodyPr/>
          <a:lstStyle/>
          <a:p>
            <a:pPr marL="0" indent="0">
              <a:buNone/>
            </a:pPr>
            <a:r>
              <a:rPr lang="en-US" sz="2800" dirty="0">
                <a:latin typeface="Calibri" panose="020F0502020204030204" pitchFamily="34" charset="0"/>
                <a:cs typeface="Calibri" panose="020F0502020204030204" pitchFamily="34" charset="0"/>
              </a:rPr>
              <a:t>Keep records of all BORROWING requests for non-</a:t>
            </a:r>
            <a:r>
              <a:rPr lang="en-US" sz="2800" dirty="0" err="1">
                <a:latin typeface="Calibri" panose="020F0502020204030204" pitchFamily="34" charset="0"/>
                <a:cs typeface="Calibri" panose="020F0502020204030204" pitchFamily="34" charset="0"/>
              </a:rPr>
              <a:t>returnables</a:t>
            </a:r>
            <a:endParaRPr lang="en-US" sz="2800" dirty="0">
              <a:latin typeface="Calibri" panose="020F0502020204030204" pitchFamily="34" charset="0"/>
              <a:cs typeface="Calibri" panose="020F0502020204030204" pitchFamily="34" charset="0"/>
            </a:endParaRPr>
          </a:p>
          <a:p>
            <a:pPr lvl="1"/>
            <a:endParaRPr lang="en-US" sz="3600" dirty="0">
              <a:latin typeface="Calibri" panose="020F0502020204030204" pitchFamily="34" charset="0"/>
              <a:cs typeface="Calibri" panose="020F0502020204030204" pitchFamily="34" charset="0"/>
            </a:endParaRPr>
          </a:p>
          <a:p>
            <a:pPr lvl="1"/>
            <a:r>
              <a:rPr lang="en-US" sz="2800" dirty="0">
                <a:latin typeface="Calibri" panose="020F0502020204030204" pitchFamily="34" charset="0"/>
                <a:cs typeface="Calibri" panose="020F0502020204030204" pitchFamily="34" charset="0"/>
              </a:rPr>
              <a:t>Filled and Unfilled</a:t>
            </a:r>
          </a:p>
          <a:p>
            <a:pPr lvl="1"/>
            <a:r>
              <a:rPr lang="en-US" sz="2800" dirty="0">
                <a:latin typeface="Calibri" panose="020F0502020204030204" pitchFamily="34" charset="0"/>
                <a:cs typeface="Calibri" panose="020F0502020204030204" pitchFamily="34" charset="0"/>
              </a:rPr>
              <a:t>Three years – statute of limitations in a civil copyright lawsuit</a:t>
            </a:r>
          </a:p>
          <a:p>
            <a:pPr lvl="2"/>
            <a:r>
              <a:rPr lang="en-US" sz="2600" dirty="0">
                <a:latin typeface="Calibri" panose="020F0502020204030204" pitchFamily="34" charset="0"/>
                <a:cs typeface="Calibri" panose="020F0502020204030204" pitchFamily="34" charset="0"/>
              </a:rPr>
              <a:t>Your state law or institution may require other or longer record keeping</a:t>
            </a:r>
          </a:p>
          <a:p>
            <a:endParaRPr lang="en-US" dirty="0"/>
          </a:p>
        </p:txBody>
      </p:sp>
    </p:spTree>
    <p:extLst>
      <p:ext uri="{BB962C8B-B14F-4D97-AF65-F5344CB8AC3E}">
        <p14:creationId xmlns:p14="http://schemas.microsoft.com/office/powerpoint/2010/main" val="4001585795"/>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BC523-F21E-F624-D353-E1C4E64902F6}"/>
              </a:ext>
            </a:extLst>
          </p:cNvPr>
          <p:cNvSpPr>
            <a:spLocks noGrp="1"/>
          </p:cNvSpPr>
          <p:nvPr>
            <p:ph type="title"/>
          </p:nvPr>
        </p:nvSpPr>
        <p:spPr/>
        <p:txBody>
          <a:bodyPr/>
          <a:lstStyle/>
          <a:p>
            <a:r>
              <a:rPr lang="en-US" dirty="0"/>
              <a:t>What to do if you’ve exceeded CONTU?</a:t>
            </a:r>
          </a:p>
        </p:txBody>
      </p:sp>
      <p:sp>
        <p:nvSpPr>
          <p:cNvPr id="3" name="Footer Placeholder 2">
            <a:extLst>
              <a:ext uri="{FF2B5EF4-FFF2-40B4-BE49-F238E27FC236}">
                <a16:creationId xmlns:a16="http://schemas.microsoft.com/office/drawing/2014/main" id="{90B0EB6D-DB16-BE62-E66F-53F831A8299E}"/>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A7FB3692-35A5-D1D6-C8CE-447FC95F3C14}"/>
              </a:ext>
            </a:extLst>
          </p:cNvPr>
          <p:cNvSpPr>
            <a:spLocks noGrp="1"/>
          </p:cNvSpPr>
          <p:nvPr>
            <p:ph type="dt" sz="half" idx="11"/>
          </p:nvPr>
        </p:nvSpPr>
        <p:spPr/>
        <p:txBody>
          <a:bodyPr/>
          <a:lstStyle/>
          <a:p>
            <a:fld id="{179CEB8D-B9A4-7249-A618-1FFCB6E3C71A}" type="datetime1">
              <a:rPr lang="en-US" smtClean="0"/>
              <a:pPr/>
              <a:t>3/21/2023</a:t>
            </a:fld>
            <a:endParaRPr lang="en-US" dirty="0"/>
          </a:p>
        </p:txBody>
      </p:sp>
      <p:sp>
        <p:nvSpPr>
          <p:cNvPr id="5" name="Content Placeholder 4">
            <a:extLst>
              <a:ext uri="{FF2B5EF4-FFF2-40B4-BE49-F238E27FC236}">
                <a16:creationId xmlns:a16="http://schemas.microsoft.com/office/drawing/2014/main" id="{C6F3CDC7-D62C-21CD-0867-12BC5F6051CB}"/>
              </a:ext>
            </a:extLst>
          </p:cNvPr>
          <p:cNvSpPr>
            <a:spLocks noGrp="1"/>
          </p:cNvSpPr>
          <p:nvPr>
            <p:ph idx="1"/>
          </p:nvPr>
        </p:nvSpPr>
        <p:spPr/>
        <p:txBody>
          <a:bodyPr>
            <a:normAutofit lnSpcReduction="10000"/>
          </a:bodyPr>
          <a:lstStyle/>
          <a:p>
            <a:pPr lvl="1"/>
            <a:r>
              <a:rPr lang="en-US" sz="2400" dirty="0">
                <a:latin typeface="Calibri" panose="020F0502020204030204" pitchFamily="34" charset="0"/>
                <a:cs typeface="Calibri" panose="020F0502020204030204" pitchFamily="34" charset="0"/>
              </a:rPr>
              <a:t>Report through Copyright Clearance Center - </a:t>
            </a:r>
            <a:r>
              <a:rPr lang="en-US" sz="240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http://www.copyright.com</a:t>
            </a:r>
            <a:r>
              <a:rPr lang="en-US" sz="2400" dirty="0">
                <a:latin typeface="Calibri" panose="020F0502020204030204" pitchFamily="34" charset="0"/>
                <a:cs typeface="Calibri" panose="020F0502020204030204" pitchFamily="34" charset="0"/>
              </a:rPr>
              <a:t> </a:t>
            </a:r>
          </a:p>
          <a:p>
            <a:pPr lvl="1"/>
            <a:r>
              <a:rPr lang="en-US" sz="2400" dirty="0">
                <a:latin typeface="Calibri" panose="020F0502020204030204" pitchFamily="34" charset="0"/>
                <a:cs typeface="Calibri" panose="020F0502020204030204" pitchFamily="34" charset="0"/>
              </a:rPr>
              <a:t>Order a copy of the article from a copyright-cleared commercial source… </a:t>
            </a:r>
          </a:p>
          <a:p>
            <a:pPr lvl="2"/>
            <a:r>
              <a:rPr lang="en-US" sz="2400" dirty="0">
                <a:latin typeface="Calibri" panose="020F0502020204030204" pitchFamily="34" charset="0"/>
                <a:cs typeface="Calibri" panose="020F0502020204030204" pitchFamily="34" charset="0"/>
              </a:rPr>
              <a:t>British Library Document Supply Services</a:t>
            </a:r>
          </a:p>
          <a:p>
            <a:pPr lvl="2"/>
            <a:r>
              <a:rPr lang="en-US" sz="2400" dirty="0">
                <a:latin typeface="Calibri" panose="020F0502020204030204" pitchFamily="34" charset="0"/>
                <a:cs typeface="Calibri" panose="020F0502020204030204" pitchFamily="34" charset="0"/>
              </a:rPr>
              <a:t>Get It Now</a:t>
            </a:r>
          </a:p>
          <a:p>
            <a:pPr lvl="2"/>
            <a:r>
              <a:rPr lang="en-US" sz="2400" dirty="0">
                <a:latin typeface="Calibri" panose="020F0502020204030204" pitchFamily="34" charset="0"/>
                <a:cs typeface="Calibri" panose="020F0502020204030204" pitchFamily="34" charset="0"/>
              </a:rPr>
              <a:t>Reprints Desk</a:t>
            </a:r>
          </a:p>
          <a:p>
            <a:pPr lvl="1"/>
            <a:r>
              <a:rPr lang="en-US" sz="2400" dirty="0">
                <a:latin typeface="Calibri" panose="020F0502020204030204" pitchFamily="34" charset="0"/>
                <a:cs typeface="Calibri" panose="020F0502020204030204" pitchFamily="34" charset="0"/>
              </a:rPr>
              <a:t>Purchase a copy of the article from the publisher’s web site</a:t>
            </a:r>
          </a:p>
          <a:p>
            <a:pPr lvl="1"/>
            <a:r>
              <a:rPr lang="en-US" sz="2400" dirty="0">
                <a:latin typeface="Calibri" panose="020F0502020204030204" pitchFamily="34" charset="0"/>
                <a:cs typeface="Calibri" panose="020F0502020204030204" pitchFamily="34" charset="0"/>
              </a:rPr>
              <a:t>Purchase the entire issue</a:t>
            </a:r>
          </a:p>
          <a:p>
            <a:pPr lvl="1"/>
            <a:r>
              <a:rPr lang="en-US" sz="2400" dirty="0">
                <a:latin typeface="Calibri" panose="020F0502020204030204" pitchFamily="34" charset="0"/>
                <a:cs typeface="Calibri" panose="020F0502020204030204" pitchFamily="34" charset="0"/>
              </a:rPr>
              <a:t>Borrow the entire issue or bound volume</a:t>
            </a:r>
          </a:p>
          <a:p>
            <a:pPr lvl="1"/>
            <a:r>
              <a:rPr lang="en-US" sz="2400" dirty="0">
                <a:latin typeface="Calibri" panose="020F0502020204030204" pitchFamily="34" charset="0"/>
                <a:cs typeface="Calibri" panose="020F0502020204030204" pitchFamily="34" charset="0"/>
              </a:rPr>
              <a:t>Refer the patron to a nearby library that has the journal</a:t>
            </a:r>
          </a:p>
          <a:p>
            <a:pPr lvl="1"/>
            <a:r>
              <a:rPr lang="en-US" sz="2400" dirty="0">
                <a:latin typeface="Calibri" panose="020F0502020204030204" pitchFamily="34" charset="0"/>
                <a:cs typeface="Calibri" panose="020F0502020204030204" pitchFamily="34" charset="0"/>
              </a:rPr>
              <a:t>Start a subscription to the journal</a:t>
            </a:r>
          </a:p>
          <a:p>
            <a:pPr lvl="1"/>
            <a:r>
              <a:rPr lang="en-US" sz="2400" dirty="0">
                <a:latin typeface="Calibri" panose="020F0502020204030204" pitchFamily="34" charset="0"/>
                <a:cs typeface="Calibri" panose="020F0502020204030204" pitchFamily="34" charset="0"/>
              </a:rPr>
              <a:t>Refuse the order/Close the title</a:t>
            </a:r>
          </a:p>
          <a:p>
            <a:pPr lvl="1"/>
            <a:r>
              <a:rPr lang="en-US" sz="2400" dirty="0">
                <a:latin typeface="Calibri" panose="020F0502020204030204" pitchFamily="34" charset="0"/>
                <a:cs typeface="Calibri" panose="020F0502020204030204" pitchFamily="34" charset="0"/>
              </a:rPr>
              <a:t>Evaluate for possible Fair Use</a:t>
            </a:r>
          </a:p>
          <a:p>
            <a:endParaRPr lang="en-US" dirty="0"/>
          </a:p>
        </p:txBody>
      </p:sp>
    </p:spTree>
    <p:extLst>
      <p:ext uri="{BB962C8B-B14F-4D97-AF65-F5344CB8AC3E}">
        <p14:creationId xmlns:p14="http://schemas.microsoft.com/office/powerpoint/2010/main" val="249669217"/>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5A7E0-C7D0-3350-EA16-A7E09C7BEC7F}"/>
              </a:ext>
            </a:extLst>
          </p:cNvPr>
          <p:cNvSpPr>
            <a:spLocks noGrp="1"/>
          </p:cNvSpPr>
          <p:nvPr>
            <p:ph type="title"/>
          </p:nvPr>
        </p:nvSpPr>
        <p:spPr/>
        <p:txBody>
          <a:bodyPr/>
          <a:lstStyle/>
          <a:p>
            <a:r>
              <a:rPr lang="en-US" dirty="0"/>
              <a:t>CONTU Guidelines – Lending/Supplying Library</a:t>
            </a:r>
          </a:p>
        </p:txBody>
      </p:sp>
      <p:sp>
        <p:nvSpPr>
          <p:cNvPr id="3" name="Footer Placeholder 2">
            <a:extLst>
              <a:ext uri="{FF2B5EF4-FFF2-40B4-BE49-F238E27FC236}">
                <a16:creationId xmlns:a16="http://schemas.microsoft.com/office/drawing/2014/main" id="{16A0FA2F-3A90-5419-BCA0-93C06E82E05A}"/>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B5ED66E1-C32E-FE10-BB83-104317533113}"/>
              </a:ext>
            </a:extLst>
          </p:cNvPr>
          <p:cNvSpPr>
            <a:spLocks noGrp="1"/>
          </p:cNvSpPr>
          <p:nvPr>
            <p:ph type="dt" sz="half" idx="11"/>
          </p:nvPr>
        </p:nvSpPr>
        <p:spPr/>
        <p:txBody>
          <a:bodyPr/>
          <a:lstStyle/>
          <a:p>
            <a:fld id="{179CEB8D-B9A4-7249-A618-1FFCB6E3C71A}" type="datetime1">
              <a:rPr lang="en-US" smtClean="0"/>
              <a:pPr/>
              <a:t>3/21/2023</a:t>
            </a:fld>
            <a:endParaRPr lang="en-US" dirty="0"/>
          </a:p>
        </p:txBody>
      </p:sp>
      <p:sp>
        <p:nvSpPr>
          <p:cNvPr id="5" name="Content Placeholder 4">
            <a:extLst>
              <a:ext uri="{FF2B5EF4-FFF2-40B4-BE49-F238E27FC236}">
                <a16:creationId xmlns:a16="http://schemas.microsoft.com/office/drawing/2014/main" id="{C1C790E3-FC81-C177-61DC-3C68088DF24D}"/>
              </a:ext>
            </a:extLst>
          </p:cNvPr>
          <p:cNvSpPr>
            <a:spLocks noGrp="1"/>
          </p:cNvSpPr>
          <p:nvPr>
            <p:ph idx="1"/>
          </p:nvPr>
        </p:nvSpPr>
        <p:spPr/>
        <p:txBody>
          <a:bodyPr/>
          <a:lstStyle/>
          <a:p>
            <a:pPr marL="514350" indent="-514350">
              <a:buFont typeface="+mj-lt"/>
              <a:buAutoNum type="arabicPeriod"/>
            </a:pPr>
            <a:r>
              <a:rPr lang="en-US" dirty="0">
                <a:latin typeface="Calibri" panose="020F0502020204030204" pitchFamily="34" charset="0"/>
                <a:cs typeface="Calibri" panose="020F0502020204030204" pitchFamily="34" charset="0"/>
              </a:rPr>
              <a:t>Check licenses for ejournal lending rights</a:t>
            </a:r>
          </a:p>
          <a:p>
            <a:pPr lvl="1"/>
            <a:r>
              <a:rPr lang="en-US" dirty="0">
                <a:latin typeface="Calibri" panose="020F0502020204030204" pitchFamily="34" charset="0"/>
                <a:cs typeface="Calibri" panose="020F0502020204030204" pitchFamily="34" charset="0"/>
              </a:rPr>
              <a:t>Frequently automated</a:t>
            </a:r>
          </a:p>
          <a:p>
            <a:pPr marL="514350" indent="-514350">
              <a:buFont typeface="+mj-lt"/>
              <a:buAutoNum type="arabicPeriod"/>
            </a:pPr>
            <a:r>
              <a:rPr lang="en-US" dirty="0">
                <a:latin typeface="Calibri" panose="020F0502020204030204" pitchFamily="34" charset="0"/>
                <a:cs typeface="Calibri" panose="020F0502020204030204" pitchFamily="34" charset="0"/>
              </a:rPr>
              <a:t>Check for use of CCG or CCL</a:t>
            </a:r>
          </a:p>
          <a:p>
            <a:pPr lvl="1"/>
            <a:r>
              <a:rPr lang="en-US" dirty="0">
                <a:latin typeface="Calibri" panose="020F0502020204030204" pitchFamily="34" charset="0"/>
                <a:cs typeface="Calibri" panose="020F0502020204030204" pitchFamily="34" charset="0"/>
              </a:rPr>
              <a:t>Automated</a:t>
            </a:r>
          </a:p>
          <a:p>
            <a:pPr marL="514350" indent="-514350">
              <a:buFont typeface="+mj-lt"/>
              <a:buAutoNum type="arabicPeriod"/>
            </a:pPr>
            <a:r>
              <a:rPr lang="en-US" dirty="0">
                <a:latin typeface="Calibri" panose="020F0502020204030204" pitchFamily="34" charset="0"/>
                <a:cs typeface="Calibri" panose="020F0502020204030204" pitchFamily="34" charset="0"/>
              </a:rPr>
              <a:t>Include copyright statement on copies provided </a:t>
            </a:r>
          </a:p>
          <a:p>
            <a:pPr lvl="1">
              <a:lnSpc>
                <a:spcPct val="90000"/>
              </a:lnSpc>
            </a:pPr>
            <a:r>
              <a:rPr lang="en-US" dirty="0">
                <a:latin typeface="Calibri" panose="020F0502020204030204" pitchFamily="34" charset="0"/>
                <a:cs typeface="Calibri" panose="020F0502020204030204" pitchFamily="34" charset="0"/>
              </a:rPr>
              <a:t>Scan the copyright statement on the piece (1998 DMCA change) </a:t>
            </a:r>
          </a:p>
          <a:p>
            <a:pPr lvl="2">
              <a:lnSpc>
                <a:spcPct val="90000"/>
              </a:lnSpc>
            </a:pPr>
            <a:r>
              <a:rPr lang="en-US" dirty="0">
                <a:latin typeface="Calibri" panose="020F0502020204030204" pitchFamily="34" charset="0"/>
                <a:cs typeface="Calibri" panose="020F0502020204030204" pitchFamily="34" charset="0"/>
              </a:rPr>
              <a:t>If you cannot locate it, articles being delivered electronically can carry this message on an extra sheet added to the article:</a:t>
            </a:r>
          </a:p>
          <a:p>
            <a:pPr lvl="3"/>
            <a:r>
              <a:rPr lang="en-US" dirty="0">
                <a:latin typeface="Calibri" panose="020F0502020204030204" pitchFamily="34" charset="0"/>
                <a:ea typeface="Calibri"/>
                <a:cs typeface="Calibri" panose="020F0502020204030204" pitchFamily="34" charset="0"/>
                <a:sym typeface="Calibri"/>
              </a:rPr>
              <a:t>Notice: </a:t>
            </a:r>
            <a:r>
              <a:rPr lang="en-US" b="1" dirty="0">
                <a:latin typeface="Calibri" panose="020F0502020204030204" pitchFamily="34" charset="0"/>
                <a:ea typeface="Calibri"/>
                <a:cs typeface="Calibri" panose="020F0502020204030204" pitchFamily="34" charset="0"/>
                <a:sym typeface="Calibri"/>
              </a:rPr>
              <a:t>This material may be protected by copyright law (Title 17 U.S. Code)</a:t>
            </a:r>
            <a:r>
              <a:rPr lang="en-US" dirty="0">
                <a:latin typeface="Calibri" panose="020F0502020204030204" pitchFamily="34" charset="0"/>
                <a:ea typeface="Calibri"/>
                <a:cs typeface="Calibri" panose="020F0502020204030204" pitchFamily="34" charset="0"/>
                <a:sym typeface="Calibri"/>
              </a:rPr>
              <a:t>. (ALA wording)</a:t>
            </a:r>
            <a:endParaRPr lang="en-US" dirty="0">
              <a:latin typeface="Calibri" panose="020F0502020204030204" pitchFamily="34" charset="0"/>
              <a:cs typeface="Calibri" panose="020F0502020204030204" pitchFamily="34" charset="0"/>
            </a:endParaRPr>
          </a:p>
          <a:p>
            <a:pPr lvl="3"/>
            <a:r>
              <a:rPr lang="en-US" dirty="0">
                <a:latin typeface="Calibri" panose="020F0502020204030204" pitchFamily="34" charset="0"/>
                <a:cs typeface="Calibri" panose="020F0502020204030204" pitchFamily="34" charset="0"/>
              </a:rPr>
              <a:t>Notice: </a:t>
            </a:r>
            <a:r>
              <a:rPr lang="en-US" b="1" dirty="0">
                <a:latin typeface="Calibri" panose="020F0502020204030204" pitchFamily="34" charset="0"/>
                <a:cs typeface="Calibri" panose="020F0502020204030204" pitchFamily="34" charset="0"/>
              </a:rPr>
              <a:t>This material is subject to the U.S. Copyright Law; further reproduction in violation of that law is prohibited.  </a:t>
            </a: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Gasaway-Wiant</a:t>
            </a:r>
            <a:r>
              <a:rPr lang="en-US" dirty="0">
                <a:latin typeface="Calibri" panose="020F0502020204030204" pitchFamily="34" charset="0"/>
                <a:cs typeface="Calibri" panose="020F0502020204030204" pitchFamily="34" charset="0"/>
              </a:rPr>
              <a:t> wording)</a:t>
            </a:r>
          </a:p>
          <a:p>
            <a:endParaRPr lang="en-US" dirty="0"/>
          </a:p>
        </p:txBody>
      </p:sp>
    </p:spTree>
    <p:extLst>
      <p:ext uri="{BB962C8B-B14F-4D97-AF65-F5344CB8AC3E}">
        <p14:creationId xmlns:p14="http://schemas.microsoft.com/office/powerpoint/2010/main" val="1911869034"/>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B2E7-8701-F421-3026-251554C4AE3D}"/>
              </a:ext>
            </a:extLst>
          </p:cNvPr>
          <p:cNvSpPr>
            <a:spLocks noGrp="1"/>
          </p:cNvSpPr>
          <p:nvPr>
            <p:ph type="title"/>
          </p:nvPr>
        </p:nvSpPr>
        <p:spPr/>
        <p:txBody>
          <a:bodyPr/>
          <a:lstStyle/>
          <a:p>
            <a:r>
              <a:rPr lang="en-US" sz="3200" dirty="0"/>
              <a:t>Law vs. Guidelines</a:t>
            </a:r>
            <a:endParaRPr lang="en-US" dirty="0"/>
          </a:p>
        </p:txBody>
      </p:sp>
      <p:sp>
        <p:nvSpPr>
          <p:cNvPr id="3" name="Footer Placeholder 2">
            <a:extLst>
              <a:ext uri="{FF2B5EF4-FFF2-40B4-BE49-F238E27FC236}">
                <a16:creationId xmlns:a16="http://schemas.microsoft.com/office/drawing/2014/main" id="{F0F62164-3150-9235-5268-432C6AE66E8C}"/>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3B08F077-CCFA-966B-79F8-685C8CD330D6}"/>
              </a:ext>
            </a:extLst>
          </p:cNvPr>
          <p:cNvSpPr>
            <a:spLocks noGrp="1"/>
          </p:cNvSpPr>
          <p:nvPr>
            <p:ph type="dt" sz="half" idx="11"/>
          </p:nvPr>
        </p:nvSpPr>
        <p:spPr/>
        <p:txBody>
          <a:bodyPr/>
          <a:lstStyle/>
          <a:p>
            <a:fld id="{179CEB8D-B9A4-7249-A618-1FFCB6E3C71A}" type="datetime1">
              <a:rPr lang="en-US" smtClean="0"/>
              <a:pPr/>
              <a:t>3/21/2023</a:t>
            </a:fld>
            <a:endParaRPr lang="en-US" dirty="0"/>
          </a:p>
        </p:txBody>
      </p:sp>
      <p:sp>
        <p:nvSpPr>
          <p:cNvPr id="5" name="Content Placeholder 4">
            <a:extLst>
              <a:ext uri="{FF2B5EF4-FFF2-40B4-BE49-F238E27FC236}">
                <a16:creationId xmlns:a16="http://schemas.microsoft.com/office/drawing/2014/main" id="{A4219122-7681-BF8A-C5B8-CBC4F31EF1FC}"/>
              </a:ext>
            </a:extLst>
          </p:cNvPr>
          <p:cNvSpPr>
            <a:spLocks noGrp="1"/>
          </p:cNvSpPr>
          <p:nvPr>
            <p:ph idx="1"/>
          </p:nvPr>
        </p:nvSpPr>
        <p:spPr/>
        <p:txBody>
          <a:bodyPr/>
          <a:lstStyle/>
          <a:p>
            <a:pPr marL="609600" indent="-609600">
              <a:buFont typeface="+mj-lt"/>
              <a:buAutoNum type="arabicPeriod"/>
            </a:pPr>
            <a:r>
              <a:rPr lang="en-US" dirty="0">
                <a:latin typeface="Calibri" panose="020F0502020204030204" pitchFamily="34" charset="0"/>
                <a:cs typeface="Calibri" panose="020F0502020204030204" pitchFamily="34" charset="0"/>
              </a:rPr>
              <a:t>CONTU has been around for years and has served as a pretty good guideline.</a:t>
            </a:r>
          </a:p>
          <a:p>
            <a:pPr marL="609600" indent="-609600">
              <a:buFont typeface="+mj-lt"/>
              <a:buAutoNum type="arabicPeriod"/>
            </a:pPr>
            <a:r>
              <a:rPr lang="en-US" dirty="0">
                <a:latin typeface="Calibri" panose="020F0502020204030204" pitchFamily="34" charset="0"/>
                <a:cs typeface="Calibri" panose="020F0502020204030204" pitchFamily="34" charset="0"/>
              </a:rPr>
              <a:t>It’s relatively easy to follow.</a:t>
            </a:r>
          </a:p>
          <a:p>
            <a:pPr marL="609600" indent="-609600">
              <a:buFont typeface="+mj-lt"/>
              <a:buAutoNum type="arabicPeriod"/>
            </a:pPr>
            <a:r>
              <a:rPr lang="en-US" dirty="0">
                <a:latin typeface="Calibri" panose="020F0502020204030204" pitchFamily="34" charset="0"/>
                <a:cs typeface="Calibri" panose="020F0502020204030204" pitchFamily="34" charset="0"/>
              </a:rPr>
              <a:t>Is CONTU out of date? Journal prices have skyrocketed since the late 1970’s. Subscription practices have changed drastically since the 1970’s. Licenses now play a role, as does Open Access.</a:t>
            </a:r>
          </a:p>
          <a:p>
            <a:pPr marL="609600" indent="-609600">
              <a:buFont typeface="+mj-lt"/>
              <a:buAutoNum type="arabicPeriod"/>
            </a:pPr>
            <a:r>
              <a:rPr lang="en-US" dirty="0">
                <a:latin typeface="Calibri" panose="020F0502020204030204" pitchFamily="34" charset="0"/>
                <a:cs typeface="Calibri" panose="020F0502020204030204" pitchFamily="34" charset="0"/>
              </a:rPr>
              <a:t>Some ILL practitioners are beginning to rethink approaches to copyright compliance in resource sharing.</a:t>
            </a:r>
          </a:p>
          <a:p>
            <a:pPr marL="609600" indent="-609600">
              <a:buFont typeface="+mj-lt"/>
              <a:buAutoNum type="arabicPeriod"/>
            </a:pPr>
            <a:r>
              <a:rPr lang="en-US" dirty="0">
                <a:latin typeface="Calibri" panose="020F0502020204030204" pitchFamily="34" charset="0"/>
                <a:cs typeface="Calibri" panose="020F0502020204030204" pitchFamily="34" charset="0"/>
              </a:rPr>
              <a:t>If it works for you, don’t feel guilty about using it.</a:t>
            </a:r>
          </a:p>
          <a:p>
            <a:pPr marL="609600" indent="-609600">
              <a:buFont typeface="+mj-lt"/>
              <a:buAutoNum type="arabicPeriod"/>
            </a:pPr>
            <a:r>
              <a:rPr lang="en-US" dirty="0">
                <a:latin typeface="Calibri" panose="020F0502020204030204" pitchFamily="34" charset="0"/>
                <a:cs typeface="Calibri" panose="020F0502020204030204" pitchFamily="34" charset="0"/>
              </a:rPr>
              <a:t>You may consider some alternatives to CONTU.</a:t>
            </a:r>
          </a:p>
          <a:p>
            <a:pPr marL="0" indent="0">
              <a:buNone/>
            </a:pPr>
            <a:endParaRPr lang="en-US" dirty="0"/>
          </a:p>
        </p:txBody>
      </p:sp>
    </p:spTree>
    <p:extLst>
      <p:ext uri="{BB962C8B-B14F-4D97-AF65-F5344CB8AC3E}">
        <p14:creationId xmlns:p14="http://schemas.microsoft.com/office/powerpoint/2010/main" val="2760071641"/>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733AF-155D-3EC8-681D-C8050CDA2B32}"/>
              </a:ext>
            </a:extLst>
          </p:cNvPr>
          <p:cNvSpPr>
            <a:spLocks noGrp="1"/>
          </p:cNvSpPr>
          <p:nvPr>
            <p:ph type="title"/>
          </p:nvPr>
        </p:nvSpPr>
        <p:spPr/>
        <p:txBody>
          <a:bodyPr/>
          <a:lstStyle/>
          <a:p>
            <a:r>
              <a:rPr lang="en-US" dirty="0"/>
              <a:t>2020 ARL White Paper on CONTU</a:t>
            </a:r>
          </a:p>
        </p:txBody>
      </p:sp>
      <p:sp>
        <p:nvSpPr>
          <p:cNvPr id="3" name="Footer Placeholder 2">
            <a:extLst>
              <a:ext uri="{FF2B5EF4-FFF2-40B4-BE49-F238E27FC236}">
                <a16:creationId xmlns:a16="http://schemas.microsoft.com/office/drawing/2014/main" id="{F7831F1F-009B-3335-2495-DB93851D11E6}"/>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096BEBD6-9EC7-A347-D5AB-341B36453684}"/>
              </a:ext>
            </a:extLst>
          </p:cNvPr>
          <p:cNvSpPr>
            <a:spLocks noGrp="1"/>
          </p:cNvSpPr>
          <p:nvPr>
            <p:ph type="dt" sz="half" idx="11"/>
          </p:nvPr>
        </p:nvSpPr>
        <p:spPr/>
        <p:txBody>
          <a:bodyPr/>
          <a:lstStyle/>
          <a:p>
            <a:fld id="{179CEB8D-B9A4-7249-A618-1FFCB6E3C71A}" type="datetime1">
              <a:rPr lang="en-US" smtClean="0"/>
              <a:pPr/>
              <a:t>3/21/2023</a:t>
            </a:fld>
            <a:endParaRPr lang="en-US" dirty="0"/>
          </a:p>
        </p:txBody>
      </p:sp>
      <p:sp>
        <p:nvSpPr>
          <p:cNvPr id="5" name="Content Placeholder 4">
            <a:extLst>
              <a:ext uri="{FF2B5EF4-FFF2-40B4-BE49-F238E27FC236}">
                <a16:creationId xmlns:a16="http://schemas.microsoft.com/office/drawing/2014/main" id="{D2706033-2CCE-4FF9-4218-D026E4AF3CC9}"/>
              </a:ext>
            </a:extLst>
          </p:cNvPr>
          <p:cNvSpPr>
            <a:spLocks noGrp="1"/>
          </p:cNvSpPr>
          <p:nvPr>
            <p:ph idx="1"/>
          </p:nvPr>
        </p:nvSpPr>
        <p:spPr/>
        <p:txBody>
          <a:bodyPr/>
          <a:lstStyle/>
          <a:p>
            <a:pPr marL="0" indent="0">
              <a:buNone/>
            </a:pPr>
            <a:r>
              <a:rPr lang="en-US" dirty="0">
                <a:latin typeface="Calibri" panose="020F0502020204030204" pitchFamily="34" charset="0"/>
                <a:cs typeface="Calibri" panose="020F0502020204030204" pitchFamily="34" charset="0"/>
              </a:rPr>
              <a:t>By Meg Oakley, Laura Quilter, and Sara Benson</a:t>
            </a:r>
          </a:p>
          <a:p>
            <a:pPr marL="0" indent="0">
              <a:buNone/>
            </a:pPr>
            <a:endParaRPr lang="en-US" dirty="0">
              <a:solidFill>
                <a:srgbClr val="0563C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endParaRPr>
          </a:p>
          <a:p>
            <a:r>
              <a:rPr lang="en-US"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https://www.arl.org/resources/modern-interlibrary-loan-practices-moving-beyond-the-contu-guidelines/</a:t>
            </a:r>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https://www.arl.org/wp-content/uploads/2020/08/2020.08.31-modern-interlibrary-loan-practices-moving-beyond-the-CONTU-guidelines.pdf</a:t>
            </a:r>
            <a:r>
              <a:rPr lang="en-US" dirty="0">
                <a:latin typeface="Calibri" panose="020F0502020204030204" pitchFamily="34" charset="0"/>
                <a:cs typeface="Calibri" panose="020F0502020204030204" pitchFamily="34" charset="0"/>
              </a:rPr>
              <a:t> </a:t>
            </a:r>
          </a:p>
          <a:p>
            <a:endParaRPr lang="en-US" dirty="0"/>
          </a:p>
        </p:txBody>
      </p:sp>
    </p:spTree>
    <p:extLst>
      <p:ext uri="{BB962C8B-B14F-4D97-AF65-F5344CB8AC3E}">
        <p14:creationId xmlns:p14="http://schemas.microsoft.com/office/powerpoint/2010/main" val="1960450994"/>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F2D9-A3D5-BE5C-482A-3C9473EA527F}"/>
              </a:ext>
            </a:extLst>
          </p:cNvPr>
          <p:cNvSpPr>
            <a:spLocks noGrp="1"/>
          </p:cNvSpPr>
          <p:nvPr>
            <p:ph type="title"/>
          </p:nvPr>
        </p:nvSpPr>
        <p:spPr/>
        <p:txBody>
          <a:bodyPr/>
          <a:lstStyle/>
          <a:p>
            <a:r>
              <a:rPr lang="en-US" dirty="0"/>
              <a:t>Considerations for alternatives to CONTU</a:t>
            </a:r>
          </a:p>
        </p:txBody>
      </p:sp>
      <p:sp>
        <p:nvSpPr>
          <p:cNvPr id="3" name="Footer Placeholder 2">
            <a:extLst>
              <a:ext uri="{FF2B5EF4-FFF2-40B4-BE49-F238E27FC236}">
                <a16:creationId xmlns:a16="http://schemas.microsoft.com/office/drawing/2014/main" id="{70B873E3-519E-F11D-8501-F198DC232055}"/>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137F6352-4F97-D5E0-F25E-95718E92F056}"/>
              </a:ext>
            </a:extLst>
          </p:cNvPr>
          <p:cNvSpPr>
            <a:spLocks noGrp="1"/>
          </p:cNvSpPr>
          <p:nvPr>
            <p:ph type="dt" sz="half" idx="11"/>
          </p:nvPr>
        </p:nvSpPr>
        <p:spPr/>
        <p:txBody>
          <a:bodyPr/>
          <a:lstStyle/>
          <a:p>
            <a:fld id="{179CEB8D-B9A4-7249-A618-1FFCB6E3C71A}" type="datetime1">
              <a:rPr lang="en-US" smtClean="0"/>
              <a:pPr/>
              <a:t>3/21/2023</a:t>
            </a:fld>
            <a:endParaRPr lang="en-US" dirty="0"/>
          </a:p>
        </p:txBody>
      </p:sp>
      <p:sp>
        <p:nvSpPr>
          <p:cNvPr id="5" name="Content Placeholder 4">
            <a:extLst>
              <a:ext uri="{FF2B5EF4-FFF2-40B4-BE49-F238E27FC236}">
                <a16:creationId xmlns:a16="http://schemas.microsoft.com/office/drawing/2014/main" id="{B1CDD4BE-CB0D-BDE4-5FB2-37500B567ECE}"/>
              </a:ext>
            </a:extLst>
          </p:cNvPr>
          <p:cNvSpPr>
            <a:spLocks noGrp="1"/>
          </p:cNvSpPr>
          <p:nvPr>
            <p:ph idx="1"/>
          </p:nvPr>
        </p:nvSpPr>
        <p:spPr/>
        <p:txBody>
          <a:bodyPr>
            <a:normAutofit/>
          </a:bodyPr>
          <a:lstStyle/>
          <a:p>
            <a:r>
              <a:rPr lang="en-US" dirty="0">
                <a:latin typeface="Calibri" panose="020F0502020204030204" pitchFamily="34" charset="0"/>
                <a:cs typeface="Calibri" panose="020F0502020204030204" pitchFamily="34" charset="0"/>
              </a:rPr>
              <a:t>Work with your University Counsel, library administration, library copyright officer, collection management </a:t>
            </a:r>
          </a:p>
          <a:p>
            <a:r>
              <a:rPr lang="en-US" dirty="0">
                <a:latin typeface="Calibri" panose="020F0502020204030204" pitchFamily="34" charset="0"/>
                <a:cs typeface="Calibri" panose="020F0502020204030204" pitchFamily="34" charset="0"/>
              </a:rPr>
              <a:t>Journal subscription </a:t>
            </a:r>
            <a:r>
              <a:rPr lang="en-US" i="1" dirty="0">
                <a:latin typeface="Calibri" panose="020F0502020204030204" pitchFamily="34" charset="0"/>
                <a:cs typeface="Calibri" panose="020F0502020204030204" pitchFamily="34" charset="0"/>
              </a:rPr>
              <a:t>prices</a:t>
            </a:r>
            <a:r>
              <a:rPr lang="en-US" dirty="0">
                <a:latin typeface="Calibri" panose="020F0502020204030204" pitchFamily="34" charset="0"/>
                <a:cs typeface="Calibri" panose="020F0502020204030204" pitchFamily="34" charset="0"/>
              </a:rPr>
              <a:t> then v. now</a:t>
            </a:r>
          </a:p>
          <a:p>
            <a:r>
              <a:rPr lang="en-US" dirty="0">
                <a:latin typeface="Calibri" panose="020F0502020204030204" pitchFamily="34" charset="0"/>
                <a:cs typeface="Calibri" panose="020F0502020204030204" pitchFamily="34" charset="0"/>
              </a:rPr>
              <a:t>Journal subscription </a:t>
            </a:r>
            <a:r>
              <a:rPr lang="en-US" i="1" dirty="0">
                <a:latin typeface="Calibri" panose="020F0502020204030204" pitchFamily="34" charset="0"/>
                <a:cs typeface="Calibri" panose="020F0502020204030204" pitchFamily="34" charset="0"/>
              </a:rPr>
              <a:t>practices</a:t>
            </a:r>
            <a:r>
              <a:rPr lang="en-US" dirty="0">
                <a:latin typeface="Calibri" panose="020F0502020204030204" pitchFamily="34" charset="0"/>
                <a:cs typeface="Calibri" panose="020F0502020204030204" pitchFamily="34" charset="0"/>
              </a:rPr>
              <a:t> then v. now</a:t>
            </a:r>
          </a:p>
          <a:p>
            <a:r>
              <a:rPr lang="en-US" dirty="0">
                <a:latin typeface="Calibri" panose="020F0502020204030204" pitchFamily="34" charset="0"/>
                <a:cs typeface="Calibri" panose="020F0502020204030204" pitchFamily="34" charset="0"/>
              </a:rPr>
              <a:t>Look at borrowing patterns over multiple years</a:t>
            </a:r>
          </a:p>
          <a:p>
            <a:r>
              <a:rPr lang="en-US" dirty="0">
                <a:latin typeface="Calibri" panose="020F0502020204030204" pitchFamily="34" charset="0"/>
                <a:cs typeface="Calibri" panose="020F0502020204030204" pitchFamily="34" charset="0"/>
              </a:rPr>
              <a:t>Read the law</a:t>
            </a:r>
          </a:p>
          <a:p>
            <a:pPr lvl="1"/>
            <a:r>
              <a:rPr lang="en-US" dirty="0">
                <a:latin typeface="Calibri" panose="020F0502020204030204" pitchFamily="34" charset="0"/>
                <a:cs typeface="Calibri" panose="020F0502020204030204" pitchFamily="34" charset="0"/>
              </a:rPr>
              <a:t>Look for what might be considered “systematic reproduction” </a:t>
            </a:r>
          </a:p>
          <a:p>
            <a:pPr lvl="1"/>
            <a:r>
              <a:rPr lang="en-US" dirty="0">
                <a:latin typeface="Calibri" panose="020F0502020204030204" pitchFamily="34" charset="0"/>
                <a:cs typeface="Calibri" panose="020F0502020204030204" pitchFamily="34" charset="0"/>
              </a:rPr>
              <a:t>Define what “aggregate quantities substitute for a subscription or purchase” in your library</a:t>
            </a:r>
          </a:p>
          <a:p>
            <a:r>
              <a:rPr lang="en-US" dirty="0">
                <a:latin typeface="Calibri" panose="020F0502020204030204" pitchFamily="34" charset="0"/>
                <a:cs typeface="Calibri" panose="020F0502020204030204" pitchFamily="34" charset="0"/>
              </a:rPr>
              <a:t>Integrate Fair Use into your ILL practice</a:t>
            </a:r>
          </a:p>
          <a:p>
            <a:r>
              <a:rPr lang="en-US" dirty="0">
                <a:latin typeface="Calibri" panose="020F0502020204030204" pitchFamily="34" charset="0"/>
                <a:cs typeface="Calibri" panose="020F0502020204030204" pitchFamily="34" charset="0"/>
              </a:rPr>
              <a:t>What else?</a:t>
            </a:r>
          </a:p>
        </p:txBody>
      </p:sp>
    </p:spTree>
    <p:extLst>
      <p:ext uri="{BB962C8B-B14F-4D97-AF65-F5344CB8AC3E}">
        <p14:creationId xmlns:p14="http://schemas.microsoft.com/office/powerpoint/2010/main" val="636695544"/>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FE384-AC46-C346-7449-88A734CF54CA}"/>
              </a:ext>
            </a:extLst>
          </p:cNvPr>
          <p:cNvSpPr>
            <a:spLocks noGrp="1"/>
          </p:cNvSpPr>
          <p:nvPr>
            <p:ph type="title"/>
          </p:nvPr>
        </p:nvSpPr>
        <p:spPr/>
        <p:txBody>
          <a:bodyPr/>
          <a:lstStyle/>
          <a:p>
            <a:r>
              <a:rPr lang="en-US" sz="3200" dirty="0"/>
              <a:t>Fair Use – Section 107</a:t>
            </a:r>
            <a:endParaRPr lang="en-US" dirty="0"/>
          </a:p>
        </p:txBody>
      </p:sp>
      <p:sp>
        <p:nvSpPr>
          <p:cNvPr id="3" name="Footer Placeholder 2">
            <a:extLst>
              <a:ext uri="{FF2B5EF4-FFF2-40B4-BE49-F238E27FC236}">
                <a16:creationId xmlns:a16="http://schemas.microsoft.com/office/drawing/2014/main" id="{B49143E0-7576-3EDC-1132-418D779F01C6}"/>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A159B3D3-6466-40C7-B11E-4311C73B7FE8}"/>
              </a:ext>
            </a:extLst>
          </p:cNvPr>
          <p:cNvSpPr>
            <a:spLocks noGrp="1"/>
          </p:cNvSpPr>
          <p:nvPr>
            <p:ph type="dt" sz="half" idx="11"/>
          </p:nvPr>
        </p:nvSpPr>
        <p:spPr/>
        <p:txBody>
          <a:bodyPr/>
          <a:lstStyle/>
          <a:p>
            <a:fld id="{179CEB8D-B9A4-7249-A618-1FFCB6E3C71A}" type="datetime1">
              <a:rPr lang="en-US" smtClean="0"/>
              <a:pPr/>
              <a:t>3/21/2023</a:t>
            </a:fld>
            <a:endParaRPr lang="en-US" dirty="0"/>
          </a:p>
        </p:txBody>
      </p:sp>
      <p:sp>
        <p:nvSpPr>
          <p:cNvPr id="5" name="Content Placeholder 4">
            <a:extLst>
              <a:ext uri="{FF2B5EF4-FFF2-40B4-BE49-F238E27FC236}">
                <a16:creationId xmlns:a16="http://schemas.microsoft.com/office/drawing/2014/main" id="{E4FDE0C2-590F-F8FA-1AE1-F09AFBD85EAD}"/>
              </a:ext>
            </a:extLst>
          </p:cNvPr>
          <p:cNvSpPr>
            <a:spLocks noGrp="1"/>
          </p:cNvSpPr>
          <p:nvPr>
            <p:ph idx="1"/>
          </p:nvPr>
        </p:nvSpPr>
        <p:spPr/>
        <p:txBody>
          <a:bodyPr>
            <a:noAutofit/>
          </a:bodyPr>
          <a:lstStyle/>
          <a:p>
            <a:pPr marL="609600" indent="-609600">
              <a:lnSpc>
                <a:spcPct val="80000"/>
              </a:lnSpc>
              <a:buNone/>
            </a:pPr>
            <a:r>
              <a:rPr lang="en-US" dirty="0">
                <a:latin typeface="Calibri" panose="020F0502020204030204" pitchFamily="34" charset="0"/>
                <a:cs typeface="Calibri" panose="020F0502020204030204" pitchFamily="34" charset="0"/>
              </a:rPr>
              <a:t>Four Factors</a:t>
            </a:r>
          </a:p>
          <a:p>
            <a:pPr marL="990600" lvl="1" indent="-533400">
              <a:lnSpc>
                <a:spcPct val="80000"/>
              </a:lnSpc>
              <a:buFontTx/>
              <a:buAutoNum type="arabicPeriod"/>
            </a:pPr>
            <a:r>
              <a:rPr lang="en-US" sz="2400" b="1" dirty="0">
                <a:latin typeface="Calibri" panose="020F0502020204030204" pitchFamily="34" charset="0"/>
                <a:cs typeface="Calibri" panose="020F0502020204030204" pitchFamily="34" charset="0"/>
              </a:rPr>
              <a:t>Purpose &amp; Character of Use</a:t>
            </a:r>
          </a:p>
          <a:p>
            <a:pPr marL="1371600" lvl="2" indent="-457200">
              <a:lnSpc>
                <a:spcPct val="80000"/>
              </a:lnSpc>
              <a:buFontTx/>
              <a:buChar char="–"/>
            </a:pPr>
            <a:r>
              <a:rPr lang="en-US" sz="2400" dirty="0">
                <a:latin typeface="Calibri" panose="020F0502020204030204" pitchFamily="34" charset="0"/>
                <a:cs typeface="Calibri" panose="020F0502020204030204" pitchFamily="34" charset="0"/>
              </a:rPr>
              <a:t>e.g., non-profit vs. for-profit</a:t>
            </a:r>
          </a:p>
          <a:p>
            <a:pPr marL="914400" lvl="2" indent="0">
              <a:lnSpc>
                <a:spcPct val="80000"/>
              </a:lnSpc>
              <a:buNone/>
            </a:pPr>
            <a:endParaRPr lang="en-US" sz="2400" dirty="0">
              <a:latin typeface="Calibri" panose="020F0502020204030204" pitchFamily="34" charset="0"/>
              <a:cs typeface="Calibri" panose="020F0502020204030204" pitchFamily="34" charset="0"/>
            </a:endParaRPr>
          </a:p>
          <a:p>
            <a:pPr marL="990600" lvl="1" indent="-533400">
              <a:lnSpc>
                <a:spcPct val="80000"/>
              </a:lnSpc>
              <a:buFontTx/>
              <a:buAutoNum type="arabicPeriod"/>
            </a:pPr>
            <a:r>
              <a:rPr lang="en-US" sz="2400" b="1" dirty="0">
                <a:latin typeface="Calibri" panose="020F0502020204030204" pitchFamily="34" charset="0"/>
                <a:cs typeface="Calibri" panose="020F0502020204030204" pitchFamily="34" charset="0"/>
              </a:rPr>
              <a:t>Nature of Work Used</a:t>
            </a:r>
          </a:p>
          <a:p>
            <a:pPr marL="1371600" lvl="2" indent="-457200">
              <a:lnSpc>
                <a:spcPct val="80000"/>
              </a:lnSpc>
              <a:buFontTx/>
              <a:buChar char="–"/>
            </a:pPr>
            <a:r>
              <a:rPr lang="en-US" sz="2400" dirty="0">
                <a:latin typeface="Calibri" panose="020F0502020204030204" pitchFamily="34" charset="0"/>
                <a:cs typeface="Calibri" panose="020F0502020204030204" pitchFamily="34" charset="0"/>
              </a:rPr>
              <a:t>e.g., factual vs. creative; published vs. unpublished</a:t>
            </a:r>
          </a:p>
          <a:p>
            <a:pPr marL="914400" lvl="2" indent="0">
              <a:lnSpc>
                <a:spcPct val="80000"/>
              </a:lnSpc>
              <a:buNone/>
            </a:pPr>
            <a:endParaRPr lang="en-US" sz="2400" dirty="0">
              <a:latin typeface="Calibri" panose="020F0502020204030204" pitchFamily="34" charset="0"/>
              <a:cs typeface="Calibri" panose="020F0502020204030204" pitchFamily="34" charset="0"/>
            </a:endParaRPr>
          </a:p>
          <a:p>
            <a:pPr marL="990600" lvl="1" indent="-533400">
              <a:lnSpc>
                <a:spcPct val="80000"/>
              </a:lnSpc>
              <a:buFontTx/>
              <a:buAutoNum type="arabicPeriod"/>
            </a:pPr>
            <a:r>
              <a:rPr lang="en-US" sz="2400" b="1" dirty="0">
                <a:latin typeface="Calibri" panose="020F0502020204030204" pitchFamily="34" charset="0"/>
                <a:cs typeface="Calibri" panose="020F0502020204030204" pitchFamily="34" charset="0"/>
              </a:rPr>
              <a:t>Amount &amp; Substantiality of Work Used</a:t>
            </a:r>
          </a:p>
          <a:p>
            <a:pPr marL="1371600" lvl="2" indent="-457200">
              <a:lnSpc>
                <a:spcPct val="80000"/>
              </a:lnSpc>
              <a:buFontTx/>
              <a:buChar char="–"/>
            </a:pPr>
            <a:r>
              <a:rPr lang="en-US" sz="2400" dirty="0">
                <a:latin typeface="Calibri" panose="020F0502020204030204" pitchFamily="34" charset="0"/>
                <a:cs typeface="Calibri" panose="020F0502020204030204" pitchFamily="34" charset="0"/>
              </a:rPr>
              <a:t>e.g., small portion vs. large portion or “heart” of work</a:t>
            </a:r>
          </a:p>
          <a:p>
            <a:pPr marL="914400" lvl="2" indent="0">
              <a:lnSpc>
                <a:spcPct val="80000"/>
              </a:lnSpc>
              <a:buNone/>
            </a:pPr>
            <a:endParaRPr lang="en-US" sz="2400" dirty="0">
              <a:latin typeface="Calibri" panose="020F0502020204030204" pitchFamily="34" charset="0"/>
              <a:cs typeface="Calibri" panose="020F0502020204030204" pitchFamily="34" charset="0"/>
            </a:endParaRPr>
          </a:p>
          <a:p>
            <a:pPr marL="990600" lvl="1" indent="-533400">
              <a:lnSpc>
                <a:spcPct val="80000"/>
              </a:lnSpc>
              <a:buFontTx/>
              <a:buAutoNum type="arabicPeriod"/>
            </a:pPr>
            <a:r>
              <a:rPr lang="en-US" sz="2400" b="1" dirty="0">
                <a:latin typeface="Calibri" panose="020F0502020204030204" pitchFamily="34" charset="0"/>
                <a:cs typeface="Calibri" panose="020F0502020204030204" pitchFamily="34" charset="0"/>
              </a:rPr>
              <a:t>Effect of Use on the Market</a:t>
            </a:r>
          </a:p>
          <a:p>
            <a:pPr marL="1371600" lvl="2" indent="-457200">
              <a:lnSpc>
                <a:spcPct val="80000"/>
              </a:lnSpc>
              <a:buFontTx/>
              <a:buChar char="–"/>
            </a:pPr>
            <a:r>
              <a:rPr lang="en-US" sz="2400" dirty="0">
                <a:latin typeface="Calibri" panose="020F0502020204030204" pitchFamily="34" charset="0"/>
                <a:cs typeface="Calibri" panose="020F0502020204030204" pitchFamily="34" charset="0"/>
              </a:rPr>
              <a:t>e.g., little effect on market vs. huge impact on market value</a:t>
            </a:r>
          </a:p>
        </p:txBody>
      </p:sp>
    </p:spTree>
    <p:extLst>
      <p:ext uri="{BB962C8B-B14F-4D97-AF65-F5344CB8AC3E}">
        <p14:creationId xmlns:p14="http://schemas.microsoft.com/office/powerpoint/2010/main" val="3125860676"/>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8BB6-FD7B-7F41-A951-2BC3FCEFB344}"/>
              </a:ext>
            </a:extLst>
          </p:cNvPr>
          <p:cNvSpPr>
            <a:spLocks noGrp="1"/>
          </p:cNvSpPr>
          <p:nvPr>
            <p:ph type="title"/>
          </p:nvPr>
        </p:nvSpPr>
        <p:spPr/>
        <p:txBody>
          <a:bodyPr/>
          <a:lstStyle/>
          <a:p>
            <a:r>
              <a:rPr lang="en-US" sz="3200" dirty="0"/>
              <a:t>Fair Use Tools</a:t>
            </a:r>
            <a:endParaRPr lang="en-US" dirty="0"/>
          </a:p>
        </p:txBody>
      </p:sp>
      <p:sp>
        <p:nvSpPr>
          <p:cNvPr id="3" name="Footer Placeholder 2">
            <a:extLst>
              <a:ext uri="{FF2B5EF4-FFF2-40B4-BE49-F238E27FC236}">
                <a16:creationId xmlns:a16="http://schemas.microsoft.com/office/drawing/2014/main" id="{D6A996F8-200E-0F41-F23B-90FF379E9CFA}"/>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0142523E-518E-AF72-8FC2-2B592BBCB670}"/>
              </a:ext>
            </a:extLst>
          </p:cNvPr>
          <p:cNvSpPr>
            <a:spLocks noGrp="1"/>
          </p:cNvSpPr>
          <p:nvPr>
            <p:ph type="dt" sz="half" idx="11"/>
          </p:nvPr>
        </p:nvSpPr>
        <p:spPr/>
        <p:txBody>
          <a:bodyPr/>
          <a:lstStyle/>
          <a:p>
            <a:fld id="{179CEB8D-B9A4-7249-A618-1FFCB6E3C71A}" type="datetime1">
              <a:rPr lang="en-US" smtClean="0"/>
              <a:pPr/>
              <a:t>3/21/2023</a:t>
            </a:fld>
            <a:endParaRPr lang="en-US" dirty="0"/>
          </a:p>
        </p:txBody>
      </p:sp>
      <p:sp>
        <p:nvSpPr>
          <p:cNvPr id="5" name="Content Placeholder 4">
            <a:extLst>
              <a:ext uri="{FF2B5EF4-FFF2-40B4-BE49-F238E27FC236}">
                <a16:creationId xmlns:a16="http://schemas.microsoft.com/office/drawing/2014/main" id="{F7CEB486-A182-C52D-E647-9B80B3AC97A9}"/>
              </a:ext>
            </a:extLst>
          </p:cNvPr>
          <p:cNvSpPr>
            <a:spLocks noGrp="1"/>
          </p:cNvSpPr>
          <p:nvPr>
            <p:ph idx="1"/>
          </p:nvPr>
        </p:nvSpPr>
        <p:spPr/>
        <p:txBody>
          <a:bodyPr/>
          <a:lstStyle/>
          <a:p>
            <a:pPr marL="114300" indent="0">
              <a:lnSpc>
                <a:spcPct val="120000"/>
              </a:lnSpc>
              <a:buNone/>
            </a:pPr>
            <a:r>
              <a:rPr lang="en-US" sz="3200" b="1" spc="10" dirty="0">
                <a:latin typeface="Calibri" panose="020F0502020204030204" pitchFamily="34" charset="0"/>
                <a:cs typeface="Calibri" panose="020F0502020204030204" pitchFamily="34" charset="0"/>
              </a:rPr>
              <a:t>Checklist </a:t>
            </a:r>
            <a:r>
              <a:rPr lang="en-US" sz="3200" spc="10" dirty="0">
                <a:latin typeface="Calibri" panose="020F0502020204030204" pitchFamily="34" charset="0"/>
                <a:cs typeface="Calibri" panose="020F0502020204030204" pitchFamily="34" charset="0"/>
              </a:rPr>
              <a:t>(Kenneth Crews and Dwayne </a:t>
            </a:r>
            <a:r>
              <a:rPr lang="en-US" sz="3200" spc="10" dirty="0" err="1">
                <a:latin typeface="Calibri" panose="020F0502020204030204" pitchFamily="34" charset="0"/>
                <a:cs typeface="Calibri" panose="020F0502020204030204" pitchFamily="34" charset="0"/>
              </a:rPr>
              <a:t>Buttler</a:t>
            </a:r>
            <a:r>
              <a:rPr lang="en-US" sz="3200" spc="10" dirty="0">
                <a:latin typeface="Calibri" panose="020F0502020204030204" pitchFamily="34" charset="0"/>
                <a:cs typeface="Calibri" panose="020F0502020204030204" pitchFamily="34" charset="0"/>
              </a:rPr>
              <a:t>)</a:t>
            </a:r>
          </a:p>
          <a:p>
            <a:pPr marL="571500" indent="-457200">
              <a:lnSpc>
                <a:spcPct val="120000"/>
              </a:lnSpc>
            </a:pPr>
            <a:r>
              <a:rPr lang="en-US" b="0" spc="1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https://copyright.columbia.edu/basics/fair-use/fair-use-checklist.html</a:t>
            </a:r>
            <a:r>
              <a:rPr lang="en-US" b="0" spc="10" dirty="0">
                <a:latin typeface="Calibri" panose="020F0502020204030204" pitchFamily="34" charset="0"/>
                <a:cs typeface="Calibri" panose="020F0502020204030204" pitchFamily="34" charset="0"/>
              </a:rPr>
              <a:t>    </a:t>
            </a:r>
          </a:p>
          <a:p>
            <a:pPr marL="114300" indent="0">
              <a:lnSpc>
                <a:spcPct val="120000"/>
              </a:lnSpc>
              <a:buNone/>
            </a:pPr>
            <a:r>
              <a:rPr lang="en-US" sz="3200" b="1" spc="10" dirty="0">
                <a:latin typeface="Calibri" panose="020F0502020204030204" pitchFamily="34" charset="0"/>
                <a:cs typeface="Calibri" panose="020F0502020204030204" pitchFamily="34" charset="0"/>
              </a:rPr>
              <a:t>Evaluator (Michael Brewer &amp; ALA OITP)</a:t>
            </a:r>
          </a:p>
          <a:p>
            <a:pPr marL="571500" indent="-457200">
              <a:lnSpc>
                <a:spcPct val="120000"/>
              </a:lnSpc>
            </a:pPr>
            <a:r>
              <a:rPr lang="en-US" b="0" spc="10" dirty="0">
                <a:latin typeface="Calibri" panose="020F0502020204030204" pitchFamily="34" charset="0"/>
                <a:cs typeface="Calibri" panose="020F0502020204030204" pitchFamily="34" charset="0"/>
                <a:hlinkClick r:id="rId3"/>
              </a:rPr>
              <a:t>https://librarycopyright.net/resources/fairuse/index.php</a:t>
            </a:r>
            <a:r>
              <a:rPr lang="en-US" b="0" spc="10" dirty="0">
                <a:latin typeface="Calibri" panose="020F0502020204030204" pitchFamily="34" charset="0"/>
                <a:cs typeface="Calibri" panose="020F0502020204030204" pitchFamily="34" charset="0"/>
              </a:rPr>
              <a:t> </a:t>
            </a:r>
            <a:endParaRPr lang="en-US"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317826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F394-7420-72F7-96BA-7C187339B9FC}"/>
              </a:ext>
            </a:extLst>
          </p:cNvPr>
          <p:cNvSpPr>
            <a:spLocks noGrp="1"/>
          </p:cNvSpPr>
          <p:nvPr>
            <p:ph type="title"/>
          </p:nvPr>
        </p:nvSpPr>
        <p:spPr/>
        <p:txBody>
          <a:bodyPr/>
          <a:lstStyle/>
          <a:p>
            <a:r>
              <a:rPr lang="en-US" dirty="0"/>
              <a:t>Interlibrary Loan Code for the United States </a:t>
            </a:r>
          </a:p>
        </p:txBody>
      </p:sp>
      <p:sp>
        <p:nvSpPr>
          <p:cNvPr id="3" name="Content Placeholder 2">
            <a:extLst>
              <a:ext uri="{FF2B5EF4-FFF2-40B4-BE49-F238E27FC236}">
                <a16:creationId xmlns:a16="http://schemas.microsoft.com/office/drawing/2014/main" id="{06FB233C-E254-C850-97B5-1599BF710787}"/>
              </a:ext>
            </a:extLst>
          </p:cNvPr>
          <p:cNvSpPr>
            <a:spLocks noGrp="1"/>
          </p:cNvSpPr>
          <p:nvPr>
            <p:ph idx="1"/>
          </p:nvPr>
        </p:nvSpPr>
        <p:spPr/>
        <p:txBody>
          <a:bodyPr/>
          <a:lstStyle/>
          <a:p>
            <a:pPr marL="0" indent="0">
              <a:buNone/>
            </a:pPr>
            <a:r>
              <a:rPr lang="en-US" sz="2800" dirty="0">
                <a:latin typeface="Calibri" panose="020F0502020204030204" pitchFamily="34" charset="0"/>
                <a:cs typeface="Calibri" panose="020F0502020204030204" pitchFamily="34" charset="0"/>
              </a:rPr>
              <a:t>ILL Code is linked from this site</a:t>
            </a:r>
          </a:p>
          <a:p>
            <a:pPr marL="0" indent="0">
              <a:buNone/>
            </a:pPr>
            <a:r>
              <a:rPr lang="en-US" sz="2800" dirty="0">
                <a:latin typeface="Calibri" panose="020F0502020204030204" pitchFamily="34" charset="0"/>
                <a:cs typeface="Calibri" panose="020F0502020204030204" pitchFamily="34" charset="0"/>
                <a:hlinkClick r:id="rId2"/>
              </a:rPr>
              <a:t>https://libguides.ala.org/Interlibraryloans</a:t>
            </a:r>
            <a:endParaRPr lang="en-US" sz="2800" dirty="0">
              <a:latin typeface="Calibri" panose="020F0502020204030204" pitchFamily="34" charset="0"/>
              <a:cs typeface="Calibri" panose="020F0502020204030204" pitchFamily="34" charset="0"/>
            </a:endParaRPr>
          </a:p>
          <a:p>
            <a:pPr marL="0" indent="0">
              <a:buNone/>
            </a:pP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4.0 Responsibilities of the Requesting Library</a:t>
            </a:r>
          </a:p>
          <a:p>
            <a:pPr lvl="1"/>
            <a:r>
              <a:rPr lang="en-US" sz="2800" dirty="0">
                <a:latin typeface="Calibri" panose="020F0502020204030204" pitchFamily="34" charset="0"/>
                <a:cs typeface="Calibri" panose="020F0502020204030204" pitchFamily="34" charset="0"/>
              </a:rPr>
              <a:t>4.8 Comply with U.S. copyright law (Title 17, U.S. Code) and be aware of related guidelines for copy requests.  </a:t>
            </a:r>
          </a:p>
          <a:p>
            <a:endParaRPr lang="en-US" dirty="0"/>
          </a:p>
        </p:txBody>
      </p:sp>
      <p:sp>
        <p:nvSpPr>
          <p:cNvPr id="4" name="Date Placeholder 3">
            <a:extLst>
              <a:ext uri="{FF2B5EF4-FFF2-40B4-BE49-F238E27FC236}">
                <a16:creationId xmlns:a16="http://schemas.microsoft.com/office/drawing/2014/main" id="{DDD696D7-1600-B18E-DAD9-AB6983428382}"/>
              </a:ext>
            </a:extLst>
          </p:cNvPr>
          <p:cNvSpPr>
            <a:spLocks noGrp="1"/>
          </p:cNvSpPr>
          <p:nvPr>
            <p:ph type="dt" sz="half" idx="10"/>
          </p:nvPr>
        </p:nvSpPr>
        <p:spPr/>
        <p:txBody>
          <a:bodyPr/>
          <a:lstStyle/>
          <a:p>
            <a:fld id="{882C01B3-EA4D-144B-B2F9-039945D70569}" type="datetime1">
              <a:rPr lang="en-US" smtClean="0"/>
              <a:t>3/21/2023</a:t>
            </a:fld>
            <a:endParaRPr lang="en-US"/>
          </a:p>
        </p:txBody>
      </p:sp>
      <p:sp>
        <p:nvSpPr>
          <p:cNvPr id="5" name="Footer Placeholder 4">
            <a:extLst>
              <a:ext uri="{FF2B5EF4-FFF2-40B4-BE49-F238E27FC236}">
                <a16:creationId xmlns:a16="http://schemas.microsoft.com/office/drawing/2014/main" id="{F6010F51-A665-7D5E-1C8B-D8A86E30FC4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5391016"/>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CD518-658B-F185-ACBB-DE44F1F997EA}"/>
              </a:ext>
            </a:extLst>
          </p:cNvPr>
          <p:cNvSpPr>
            <a:spLocks noGrp="1"/>
          </p:cNvSpPr>
          <p:nvPr>
            <p:ph type="title"/>
          </p:nvPr>
        </p:nvSpPr>
        <p:spPr/>
        <p:txBody>
          <a:bodyPr/>
          <a:lstStyle/>
          <a:p>
            <a:r>
              <a:rPr lang="en-US" sz="3200" dirty="0"/>
              <a:t>Fair Use Facts</a:t>
            </a:r>
            <a:endParaRPr lang="en-US" dirty="0"/>
          </a:p>
        </p:txBody>
      </p:sp>
      <p:sp>
        <p:nvSpPr>
          <p:cNvPr id="3" name="Footer Placeholder 2">
            <a:extLst>
              <a:ext uri="{FF2B5EF4-FFF2-40B4-BE49-F238E27FC236}">
                <a16:creationId xmlns:a16="http://schemas.microsoft.com/office/drawing/2014/main" id="{4194901A-C821-7FBD-84E1-14BF0A6591FD}"/>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986E1A56-9FAA-BE8B-B028-F18BE83656F5}"/>
              </a:ext>
            </a:extLst>
          </p:cNvPr>
          <p:cNvSpPr>
            <a:spLocks noGrp="1"/>
          </p:cNvSpPr>
          <p:nvPr>
            <p:ph type="dt" sz="half" idx="11"/>
          </p:nvPr>
        </p:nvSpPr>
        <p:spPr/>
        <p:txBody>
          <a:bodyPr/>
          <a:lstStyle/>
          <a:p>
            <a:fld id="{179CEB8D-B9A4-7249-A618-1FFCB6E3C71A}" type="datetime1">
              <a:rPr lang="en-US" smtClean="0"/>
              <a:pPr/>
              <a:t>3/21/2023</a:t>
            </a:fld>
            <a:endParaRPr lang="en-US" dirty="0"/>
          </a:p>
        </p:txBody>
      </p:sp>
      <p:sp>
        <p:nvSpPr>
          <p:cNvPr id="5" name="Content Placeholder 4">
            <a:extLst>
              <a:ext uri="{FF2B5EF4-FFF2-40B4-BE49-F238E27FC236}">
                <a16:creationId xmlns:a16="http://schemas.microsoft.com/office/drawing/2014/main" id="{E4F82D31-2A3C-6EEA-7F7C-CA500D9D7105}"/>
              </a:ext>
            </a:extLst>
          </p:cNvPr>
          <p:cNvSpPr>
            <a:spLocks noGrp="1"/>
          </p:cNvSpPr>
          <p:nvPr>
            <p:ph idx="1"/>
          </p:nvPr>
        </p:nvSpPr>
        <p:spPr>
          <a:xfrm>
            <a:off x="838200" y="1587500"/>
            <a:ext cx="10515600" cy="4589463"/>
          </a:xfrm>
        </p:spPr>
        <p:txBody>
          <a:bodyPr>
            <a:normAutofit lnSpcReduction="10000"/>
          </a:bodyPr>
          <a:lstStyle/>
          <a:p>
            <a:r>
              <a:rPr lang="en-US" dirty="0">
                <a:latin typeface="Calibri" panose="020F0502020204030204" pitchFamily="34" charset="0"/>
                <a:cs typeface="Calibri" panose="020F0502020204030204" pitchFamily="34" charset="0"/>
              </a:rPr>
              <a:t>Fair Use is used as an “affirmative defense” in U.S. courts of law</a:t>
            </a:r>
          </a:p>
          <a:p>
            <a:pPr lvl="1"/>
            <a:r>
              <a:rPr lang="en-US" dirty="0">
                <a:latin typeface="Calibri" panose="020F0502020204030204" pitchFamily="34" charset="0"/>
                <a:cs typeface="Calibri" panose="020F0502020204030204" pitchFamily="34" charset="0"/>
                <a:hlinkClick r:id="rId2"/>
              </a:rPr>
              <a:t>https://digitalcommons.law.uw.edu/cgi/viewcontent.cgi?article=4853&amp;context=wlr</a:t>
            </a:r>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Fair Use supports the First Amendment</a:t>
            </a:r>
          </a:p>
          <a:p>
            <a:r>
              <a:rPr lang="en-US" dirty="0">
                <a:latin typeface="Calibri" panose="020F0502020204030204" pitchFamily="34" charset="0"/>
                <a:cs typeface="Calibri" panose="020F0502020204030204" pitchFamily="34" charset="0"/>
              </a:rPr>
              <a:t>If your intended reproduction or use is not covered by a separate section of the U.S. Copyright Law, it may still be lawful under Fair Use.</a:t>
            </a:r>
          </a:p>
          <a:p>
            <a:pPr lvl="1"/>
            <a:r>
              <a:rPr lang="en-US" sz="2600" dirty="0">
                <a:latin typeface="Calibri" panose="020F0502020204030204" pitchFamily="34" charset="0"/>
                <a:cs typeface="Calibri" panose="020F0502020204030204" pitchFamily="34" charset="0"/>
              </a:rPr>
              <a:t>“Fair Use Savings Clause”</a:t>
            </a:r>
          </a:p>
          <a:p>
            <a:r>
              <a:rPr lang="en-US" dirty="0">
                <a:latin typeface="Calibri" panose="020F0502020204030204" pitchFamily="34" charset="0"/>
                <a:cs typeface="Calibri" panose="020F0502020204030204" pitchFamily="34" charset="0"/>
              </a:rPr>
              <a:t>Fair Use evaluations do NOT </a:t>
            </a:r>
          </a:p>
          <a:p>
            <a:pPr lvl="1"/>
            <a:r>
              <a:rPr lang="en-US" sz="2200" dirty="0">
                <a:latin typeface="Calibri" panose="020F0502020204030204" pitchFamily="34" charset="0"/>
                <a:cs typeface="Calibri" panose="020F0502020204030204" pitchFamily="34" charset="0"/>
              </a:rPr>
              <a:t>carry the weight of a legal decision</a:t>
            </a:r>
          </a:p>
          <a:p>
            <a:pPr lvl="1"/>
            <a:r>
              <a:rPr lang="en-US" sz="2200" dirty="0">
                <a:latin typeface="Calibri" panose="020F0502020204030204" pitchFamily="34" charset="0"/>
                <a:cs typeface="Calibri" panose="020F0502020204030204" pitchFamily="34" charset="0"/>
              </a:rPr>
              <a:t>substitute for the advice of an attorney</a:t>
            </a:r>
          </a:p>
          <a:p>
            <a:r>
              <a:rPr lang="en-US" dirty="0">
                <a:latin typeface="Calibri" panose="020F0502020204030204" pitchFamily="34" charset="0"/>
                <a:cs typeface="Calibri" panose="020F0502020204030204" pitchFamily="34" charset="0"/>
              </a:rPr>
              <a:t>Keep records of your fair use evaluations</a:t>
            </a:r>
          </a:p>
          <a:p>
            <a:pPr lvl="1"/>
            <a:r>
              <a:rPr lang="en-US" sz="2200" dirty="0">
                <a:latin typeface="Calibri" panose="020F0502020204030204" pitchFamily="34" charset="0"/>
                <a:cs typeface="Calibri" panose="020F0502020204030204" pitchFamily="34" charset="0"/>
              </a:rPr>
              <a:t>They demonstrate a “good faith effort” to comply with the law</a:t>
            </a:r>
          </a:p>
          <a:p>
            <a:pPr lvl="1"/>
            <a:r>
              <a:rPr lang="en-US" sz="2200" dirty="0">
                <a:latin typeface="Calibri" panose="020F0502020204030204" pitchFamily="34" charset="0"/>
                <a:cs typeface="Calibri" panose="020F0502020204030204" pitchFamily="34" charset="0"/>
              </a:rPr>
              <a:t>Statutory damages – up to $150,000</a:t>
            </a:r>
          </a:p>
          <a:p>
            <a:endParaRPr lang="en-US" dirty="0"/>
          </a:p>
        </p:txBody>
      </p:sp>
    </p:spTree>
    <p:extLst>
      <p:ext uri="{BB962C8B-B14F-4D97-AF65-F5344CB8AC3E}">
        <p14:creationId xmlns:p14="http://schemas.microsoft.com/office/powerpoint/2010/main" val="265928953"/>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7D1E1-3C4D-EAD8-6973-997E5B4724FD}"/>
              </a:ext>
            </a:extLst>
          </p:cNvPr>
          <p:cNvSpPr>
            <a:spLocks noGrp="1"/>
          </p:cNvSpPr>
          <p:nvPr>
            <p:ph type="title"/>
          </p:nvPr>
        </p:nvSpPr>
        <p:spPr/>
        <p:txBody>
          <a:bodyPr/>
          <a:lstStyle/>
          <a:p>
            <a:r>
              <a:rPr lang="en-US" dirty="0"/>
              <a:t>The Public Domain</a:t>
            </a:r>
          </a:p>
        </p:txBody>
      </p:sp>
      <p:sp>
        <p:nvSpPr>
          <p:cNvPr id="3" name="Footer Placeholder 2">
            <a:extLst>
              <a:ext uri="{FF2B5EF4-FFF2-40B4-BE49-F238E27FC236}">
                <a16:creationId xmlns:a16="http://schemas.microsoft.com/office/drawing/2014/main" id="{DD336791-9B3E-4DBC-4FA4-52E7E00B3FDD}"/>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682445E7-3A12-9A31-097B-2F63911A734A}"/>
              </a:ext>
            </a:extLst>
          </p:cNvPr>
          <p:cNvSpPr>
            <a:spLocks noGrp="1"/>
          </p:cNvSpPr>
          <p:nvPr>
            <p:ph type="dt" sz="half" idx="11"/>
          </p:nvPr>
        </p:nvSpPr>
        <p:spPr/>
        <p:txBody>
          <a:bodyPr/>
          <a:lstStyle/>
          <a:p>
            <a:fld id="{179CEB8D-B9A4-7249-A618-1FFCB6E3C71A}" type="datetime1">
              <a:rPr lang="en-US" smtClean="0"/>
              <a:pPr/>
              <a:t>3/21/2023</a:t>
            </a:fld>
            <a:endParaRPr lang="en-US" dirty="0"/>
          </a:p>
        </p:txBody>
      </p:sp>
      <p:sp>
        <p:nvSpPr>
          <p:cNvPr id="5" name="Content Placeholder 4">
            <a:extLst>
              <a:ext uri="{FF2B5EF4-FFF2-40B4-BE49-F238E27FC236}">
                <a16:creationId xmlns:a16="http://schemas.microsoft.com/office/drawing/2014/main" id="{9C805923-EA70-1B1E-52B1-CE1999E46539}"/>
              </a:ext>
            </a:extLst>
          </p:cNvPr>
          <p:cNvSpPr>
            <a:spLocks noGrp="1"/>
          </p:cNvSpPr>
          <p:nvPr>
            <p:ph idx="1"/>
          </p:nvPr>
        </p:nvSpPr>
        <p:spPr/>
        <p:txBody>
          <a:bodyPr>
            <a:normAutofit lnSpcReduction="10000"/>
          </a:bodyPr>
          <a:lstStyle/>
          <a:p>
            <a:r>
              <a:rPr lang="en-US" dirty="0">
                <a:latin typeface="Calibri" panose="020F0502020204030204" pitchFamily="34" charset="0"/>
                <a:cs typeface="Calibri" panose="020F0502020204030204" pitchFamily="34" charset="0"/>
              </a:rPr>
              <a:t>Works created by the U.S. Government</a:t>
            </a:r>
          </a:p>
          <a:p>
            <a:pPr lvl="1"/>
            <a:r>
              <a:rPr lang="en-US" dirty="0">
                <a:latin typeface="Calibri" panose="020F0502020204030204" pitchFamily="34" charset="0"/>
                <a:cs typeface="Calibri" panose="020F0502020204030204" pitchFamily="34" charset="0"/>
              </a:rPr>
              <a:t>Section 105</a:t>
            </a:r>
          </a:p>
          <a:p>
            <a:r>
              <a:rPr lang="en-US" dirty="0">
                <a:latin typeface="Calibri" panose="020F0502020204030204" pitchFamily="34" charset="0"/>
                <a:cs typeface="Calibri" panose="020F0502020204030204" pitchFamily="34" charset="0"/>
              </a:rPr>
              <a:t>Some works are placed into the public domain by their creators</a:t>
            </a:r>
          </a:p>
          <a:p>
            <a:r>
              <a:rPr lang="en-US" dirty="0">
                <a:latin typeface="Calibri" panose="020F0502020204030204" pitchFamily="34" charset="0"/>
                <a:cs typeface="Calibri" panose="020F0502020204030204" pitchFamily="34" charset="0"/>
              </a:rPr>
              <a:t>They age into the public domain</a:t>
            </a:r>
          </a:p>
          <a:p>
            <a:pPr lvl="1"/>
            <a:r>
              <a:rPr lang="en-US" dirty="0">
                <a:latin typeface="Calibri" panose="020F0502020204030204" pitchFamily="34" charset="0"/>
                <a:cs typeface="Calibri" panose="020F0502020204030204" pitchFamily="34" charset="0"/>
              </a:rPr>
              <a:t>Date of publication before </a:t>
            </a:r>
            <a:r>
              <a:rPr lang="en-US" b="1" dirty="0">
                <a:latin typeface="Calibri" panose="020F0502020204030204" pitchFamily="34" charset="0"/>
                <a:cs typeface="Calibri" panose="020F0502020204030204" pitchFamily="34" charset="0"/>
              </a:rPr>
              <a:t>1928 </a:t>
            </a:r>
          </a:p>
          <a:p>
            <a:pPr lvl="1"/>
            <a:r>
              <a:rPr lang="en-US" dirty="0">
                <a:latin typeface="Calibri" panose="020F0502020204030204" pitchFamily="34" charset="0"/>
                <a:cs typeface="Calibri" panose="020F0502020204030204" pitchFamily="34" charset="0"/>
              </a:rPr>
              <a:t>Life of the author + 70 years </a:t>
            </a:r>
          </a:p>
          <a:p>
            <a:pPr lvl="1"/>
            <a:r>
              <a:rPr lang="en-US" dirty="0">
                <a:latin typeface="Calibri" panose="020F0502020204030204" pitchFamily="34" charset="0"/>
                <a:cs typeface="Calibri" panose="020F0502020204030204" pitchFamily="34" charset="0"/>
              </a:rPr>
              <a:t>Works made for hire – 95 years from the date of publication or 120 years from date of creation, whichever expires first</a:t>
            </a:r>
          </a:p>
          <a:p>
            <a:r>
              <a:rPr lang="en-US" dirty="0">
                <a:latin typeface="Calibri" panose="020F0502020204030204" pitchFamily="34" charset="0"/>
                <a:cs typeface="Calibri" panose="020F0502020204030204" pitchFamily="34" charset="0"/>
              </a:rPr>
              <a:t>Eighty percent (80%) of books published </a:t>
            </a:r>
            <a:r>
              <a:rPr lang="en-US" b="1" dirty="0">
                <a:latin typeface="Calibri" panose="020F0502020204030204" pitchFamily="34" charset="0"/>
                <a:cs typeface="Calibri" panose="020F0502020204030204" pitchFamily="34" charset="0"/>
              </a:rPr>
              <a:t>before 1964 </a:t>
            </a:r>
            <a:r>
              <a:rPr lang="en-US" dirty="0">
                <a:latin typeface="Calibri" panose="020F0502020204030204" pitchFamily="34" charset="0"/>
                <a:cs typeface="Calibri" panose="020F0502020204030204" pitchFamily="34" charset="0"/>
              </a:rPr>
              <a:t>never had their copyrights renewed</a:t>
            </a:r>
          </a:p>
          <a:p>
            <a:pPr lvl="1"/>
            <a:r>
              <a:rPr lang="en-US" dirty="0">
                <a:latin typeface="Calibri" panose="020F0502020204030204" pitchFamily="34" charset="0"/>
                <a:cs typeface="Calibri" panose="020F0502020204030204" pitchFamily="34" charset="0"/>
                <a:hlinkClick r:id="rId2"/>
              </a:rPr>
              <a:t>https://www.crummy.com/2019/07/22/0</a:t>
            </a:r>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hlinkClick r:id="rId3"/>
              </a:rPr>
              <a:t>https://www.vice.com/en/article/epzyde/librarians-are-finding-thousands-of-books-no-longer-protected-by-copyright-law</a:t>
            </a:r>
            <a:r>
              <a:rPr lang="en-US" dirty="0">
                <a:latin typeface="Calibri" panose="020F0502020204030204" pitchFamily="34" charset="0"/>
                <a:cs typeface="Calibri" panose="020F0502020204030204" pitchFamily="34" charset="0"/>
              </a:rPr>
              <a:t> </a:t>
            </a:r>
          </a:p>
          <a:p>
            <a:endParaRPr lang="en-US" dirty="0"/>
          </a:p>
        </p:txBody>
      </p:sp>
    </p:spTree>
    <p:extLst>
      <p:ext uri="{BB962C8B-B14F-4D97-AF65-F5344CB8AC3E}">
        <p14:creationId xmlns:p14="http://schemas.microsoft.com/office/powerpoint/2010/main" val="3830320430"/>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904B9-1DBD-212F-50F3-C9C462E918AA}"/>
              </a:ext>
            </a:extLst>
          </p:cNvPr>
          <p:cNvSpPr>
            <a:spLocks noGrp="1"/>
          </p:cNvSpPr>
          <p:nvPr>
            <p:ph type="title"/>
          </p:nvPr>
        </p:nvSpPr>
        <p:spPr/>
        <p:txBody>
          <a:bodyPr/>
          <a:lstStyle/>
          <a:p>
            <a:r>
              <a:rPr lang="en-US" dirty="0"/>
              <a:t>Public Domain Guide/Chart</a:t>
            </a:r>
            <a:br>
              <a:rPr lang="en-US" dirty="0"/>
            </a:br>
            <a:endParaRPr lang="en-US" dirty="0"/>
          </a:p>
        </p:txBody>
      </p:sp>
      <p:sp>
        <p:nvSpPr>
          <p:cNvPr id="3" name="Footer Placeholder 2">
            <a:extLst>
              <a:ext uri="{FF2B5EF4-FFF2-40B4-BE49-F238E27FC236}">
                <a16:creationId xmlns:a16="http://schemas.microsoft.com/office/drawing/2014/main" id="{18F3EF09-5A52-2A9C-D293-51AE7F29ACF3}"/>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40E5CF08-08EC-9D27-230A-92753A92C313}"/>
              </a:ext>
            </a:extLst>
          </p:cNvPr>
          <p:cNvSpPr>
            <a:spLocks noGrp="1"/>
          </p:cNvSpPr>
          <p:nvPr>
            <p:ph type="dt" sz="half" idx="11"/>
          </p:nvPr>
        </p:nvSpPr>
        <p:spPr/>
        <p:txBody>
          <a:bodyPr/>
          <a:lstStyle/>
          <a:p>
            <a:fld id="{179CEB8D-B9A4-7249-A618-1FFCB6E3C71A}" type="datetime1">
              <a:rPr lang="en-US" smtClean="0"/>
              <a:pPr/>
              <a:t>3/21/2023</a:t>
            </a:fld>
            <a:endParaRPr lang="en-US" dirty="0"/>
          </a:p>
        </p:txBody>
      </p:sp>
      <p:sp>
        <p:nvSpPr>
          <p:cNvPr id="5" name="Content Placeholder 4">
            <a:extLst>
              <a:ext uri="{FF2B5EF4-FFF2-40B4-BE49-F238E27FC236}">
                <a16:creationId xmlns:a16="http://schemas.microsoft.com/office/drawing/2014/main" id="{37405441-A434-E376-EDDF-69E64EE5DF22}"/>
              </a:ext>
            </a:extLst>
          </p:cNvPr>
          <p:cNvSpPr>
            <a:spLocks noGrp="1"/>
          </p:cNvSpPr>
          <p:nvPr>
            <p:ph idx="1"/>
          </p:nvPr>
        </p:nvSpPr>
        <p:spPr>
          <a:xfrm>
            <a:off x="838200" y="1825625"/>
            <a:ext cx="3544479" cy="4351338"/>
          </a:xfrm>
        </p:spPr>
        <p:txBody>
          <a:bodyPr/>
          <a:lstStyle/>
          <a:p>
            <a:r>
              <a:rPr lang="en-US" sz="3200" dirty="0">
                <a:latin typeface="Calibri" panose="020F0502020204030204" pitchFamily="34" charset="0"/>
                <a:cs typeface="Calibri" panose="020F0502020204030204" pitchFamily="34" charset="0"/>
              </a:rPr>
              <a:t>Peter Hirtle</a:t>
            </a:r>
          </a:p>
          <a:p>
            <a:r>
              <a:rPr lang="en-US" sz="3200" b="1" dirty="0">
                <a:latin typeface="Calibri" panose="020F0502020204030204" pitchFamily="34" charset="0"/>
                <a:cs typeface="Calibri" panose="020F0502020204030204" pitchFamily="34" charset="0"/>
                <a:hlinkClick r:id="rId2"/>
              </a:rPr>
              <a:t>https://guides.library.cornell.edu/copyright/publicdomain</a:t>
            </a:r>
            <a:r>
              <a:rPr lang="en-US" sz="3200" b="1" dirty="0">
                <a:latin typeface="Calibri" panose="020F0502020204030204" pitchFamily="34" charset="0"/>
                <a:cs typeface="Calibri" panose="020F0502020204030204" pitchFamily="34" charset="0"/>
              </a:rPr>
              <a:t> </a:t>
            </a:r>
          </a:p>
          <a:p>
            <a:pPr marL="0" indent="0">
              <a:buNone/>
            </a:pPr>
            <a:endParaRPr lang="en-US" dirty="0"/>
          </a:p>
          <a:p>
            <a:endParaRPr lang="en-US" dirty="0"/>
          </a:p>
        </p:txBody>
      </p:sp>
      <p:pic>
        <p:nvPicPr>
          <p:cNvPr id="6" name="Picture 5" descr="Public Domain Guide from Cornell&#10;">
            <a:extLst>
              <a:ext uri="{FF2B5EF4-FFF2-40B4-BE49-F238E27FC236}">
                <a16:creationId xmlns:a16="http://schemas.microsoft.com/office/drawing/2014/main" id="{25AC7A98-F28C-72F8-945C-5316D5A196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358" y="1690688"/>
            <a:ext cx="6525442" cy="4343400"/>
          </a:xfrm>
          <a:prstGeom prst="rect">
            <a:avLst/>
          </a:prstGeom>
        </p:spPr>
      </p:pic>
    </p:spTree>
    <p:extLst>
      <p:ext uri="{BB962C8B-B14F-4D97-AF65-F5344CB8AC3E}">
        <p14:creationId xmlns:p14="http://schemas.microsoft.com/office/powerpoint/2010/main" val="173609882"/>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2C42-A4B9-3E8C-367A-F6D800F7722A}"/>
              </a:ext>
            </a:extLst>
          </p:cNvPr>
          <p:cNvSpPr>
            <a:spLocks noGrp="1"/>
          </p:cNvSpPr>
          <p:nvPr>
            <p:ph type="title"/>
          </p:nvPr>
        </p:nvSpPr>
        <p:spPr/>
        <p:txBody>
          <a:bodyPr/>
          <a:lstStyle/>
          <a:p>
            <a:r>
              <a:rPr lang="en-US" sz="3200" dirty="0"/>
              <a:t>Licenses</a:t>
            </a:r>
            <a:endParaRPr lang="en-US" dirty="0"/>
          </a:p>
        </p:txBody>
      </p:sp>
      <p:sp>
        <p:nvSpPr>
          <p:cNvPr id="3" name="Footer Placeholder 2">
            <a:extLst>
              <a:ext uri="{FF2B5EF4-FFF2-40B4-BE49-F238E27FC236}">
                <a16:creationId xmlns:a16="http://schemas.microsoft.com/office/drawing/2014/main" id="{C9BCF36F-9F24-BB61-8900-2D78240CF56D}"/>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5B15F4B0-4B5F-E12D-49A1-97F395A7A12B}"/>
              </a:ext>
            </a:extLst>
          </p:cNvPr>
          <p:cNvSpPr>
            <a:spLocks noGrp="1"/>
          </p:cNvSpPr>
          <p:nvPr>
            <p:ph type="dt" sz="half" idx="11"/>
          </p:nvPr>
        </p:nvSpPr>
        <p:spPr/>
        <p:txBody>
          <a:bodyPr/>
          <a:lstStyle/>
          <a:p>
            <a:fld id="{179CEB8D-B9A4-7249-A618-1FFCB6E3C71A}" type="datetime1">
              <a:rPr lang="en-US" smtClean="0"/>
              <a:pPr/>
              <a:t>3/21/2023</a:t>
            </a:fld>
            <a:endParaRPr lang="en-US" dirty="0"/>
          </a:p>
        </p:txBody>
      </p:sp>
      <p:sp>
        <p:nvSpPr>
          <p:cNvPr id="5" name="Content Placeholder 4">
            <a:extLst>
              <a:ext uri="{FF2B5EF4-FFF2-40B4-BE49-F238E27FC236}">
                <a16:creationId xmlns:a16="http://schemas.microsoft.com/office/drawing/2014/main" id="{248FFFBE-ABDF-48DD-BF5C-998795328B7E}"/>
              </a:ext>
            </a:extLst>
          </p:cNvPr>
          <p:cNvSpPr>
            <a:spLocks noGrp="1"/>
          </p:cNvSpPr>
          <p:nvPr>
            <p:ph idx="1"/>
          </p:nvPr>
        </p:nvSpPr>
        <p:spPr/>
        <p:txBody>
          <a:bodyPr>
            <a:normAutofit/>
          </a:bodyPr>
          <a:lstStyle/>
          <a:p>
            <a:r>
              <a:rPr lang="en-US" sz="3200" dirty="0">
                <a:solidFill>
                  <a:srgbClr val="FF0000"/>
                </a:solidFill>
                <a:latin typeface="Calibri" panose="020F0502020204030204" pitchFamily="34" charset="0"/>
                <a:cs typeface="Calibri" panose="020F0502020204030204" pitchFamily="34" charset="0"/>
              </a:rPr>
              <a:t>LICENSES</a:t>
            </a:r>
            <a:r>
              <a:rPr lang="en-US" sz="3200" i="1"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can supersede </a:t>
            </a:r>
            <a:r>
              <a:rPr lang="en-US" sz="3200" dirty="0">
                <a:solidFill>
                  <a:srgbClr val="0000FF"/>
                </a:solidFill>
                <a:latin typeface="Calibri" panose="020F0502020204030204" pitchFamily="34" charset="0"/>
                <a:cs typeface="Calibri" panose="020F0502020204030204" pitchFamily="34" charset="0"/>
              </a:rPr>
              <a:t>LAW</a:t>
            </a:r>
          </a:p>
          <a:p>
            <a:pPr lvl="1"/>
            <a:r>
              <a:rPr lang="en-US" sz="2800" dirty="0">
                <a:latin typeface="Calibri" panose="020F0502020204030204" pitchFamily="34" charset="0"/>
                <a:cs typeface="Calibri" panose="020F0502020204030204" pitchFamily="34" charset="0"/>
              </a:rPr>
              <a:t>Licenses are agreements between parties for use of materials for specified purposes</a:t>
            </a:r>
          </a:p>
          <a:p>
            <a:pPr lvl="2"/>
            <a:r>
              <a:rPr lang="en-US" sz="2400" dirty="0">
                <a:latin typeface="Calibri" panose="020F0502020204030204" pitchFamily="34" charset="0"/>
                <a:cs typeface="Calibri" panose="020F0502020204030204" pitchFamily="34" charset="0"/>
              </a:rPr>
              <a:t>Resource sharing is a frequent point of negotiation</a:t>
            </a:r>
          </a:p>
          <a:p>
            <a:pPr lvl="1"/>
            <a:r>
              <a:rPr lang="en-US" sz="2800" dirty="0">
                <a:latin typeface="Calibri" panose="020F0502020204030204" pitchFamily="34" charset="0"/>
                <a:cs typeface="Calibri" panose="020F0502020204030204" pitchFamily="34" charset="0"/>
              </a:rPr>
              <a:t>Look for the fine print:</a:t>
            </a:r>
          </a:p>
          <a:p>
            <a:pPr lvl="2"/>
            <a:r>
              <a:rPr lang="en-US" sz="2400" dirty="0">
                <a:latin typeface="Calibri" panose="020F0502020204030204" pitchFamily="34" charset="0"/>
                <a:cs typeface="Calibri" panose="020F0502020204030204" pitchFamily="34" charset="0"/>
              </a:rPr>
              <a:t>“Terms of Use”</a:t>
            </a:r>
          </a:p>
          <a:p>
            <a:pPr lvl="2"/>
            <a:r>
              <a:rPr lang="en-US" sz="2400" dirty="0">
                <a:latin typeface="Calibri" panose="020F0502020204030204" pitchFamily="34" charset="0"/>
                <a:cs typeface="Calibri" panose="020F0502020204030204" pitchFamily="34" charset="0"/>
              </a:rPr>
              <a:t>“Conditions of Use”</a:t>
            </a:r>
          </a:p>
          <a:p>
            <a:pPr lvl="2"/>
            <a:r>
              <a:rPr lang="en-US" sz="2400" dirty="0">
                <a:latin typeface="Calibri" panose="020F0502020204030204" pitchFamily="34" charset="0"/>
                <a:cs typeface="Calibri" panose="020F0502020204030204" pitchFamily="34" charset="0"/>
              </a:rPr>
              <a:t>“Terms and Conditions”</a:t>
            </a:r>
          </a:p>
          <a:p>
            <a:endParaRPr lang="en-US" dirty="0"/>
          </a:p>
        </p:txBody>
      </p:sp>
    </p:spTree>
    <p:extLst>
      <p:ext uri="{BB962C8B-B14F-4D97-AF65-F5344CB8AC3E}">
        <p14:creationId xmlns:p14="http://schemas.microsoft.com/office/powerpoint/2010/main" val="4221024545"/>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3ADDE-907B-617F-558F-5328A29D3BCC}"/>
              </a:ext>
            </a:extLst>
          </p:cNvPr>
          <p:cNvSpPr>
            <a:spLocks noGrp="1"/>
          </p:cNvSpPr>
          <p:nvPr>
            <p:ph type="title"/>
          </p:nvPr>
        </p:nvSpPr>
        <p:spPr>
          <a:xfrm>
            <a:off x="838200" y="185737"/>
            <a:ext cx="10515600" cy="1325563"/>
          </a:xfrm>
        </p:spPr>
        <p:txBody>
          <a:bodyPr/>
          <a:lstStyle/>
          <a:p>
            <a:r>
              <a:rPr lang="en-US" dirty="0"/>
              <a:t>License Negotiation</a:t>
            </a:r>
          </a:p>
        </p:txBody>
      </p:sp>
      <p:sp>
        <p:nvSpPr>
          <p:cNvPr id="3" name="Footer Placeholder 2">
            <a:extLst>
              <a:ext uri="{FF2B5EF4-FFF2-40B4-BE49-F238E27FC236}">
                <a16:creationId xmlns:a16="http://schemas.microsoft.com/office/drawing/2014/main" id="{3E351F6D-6299-E57E-D802-81B214AA8C29}"/>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1E3DAA0C-93EA-8C5B-6D08-C43C95B9BC85}"/>
              </a:ext>
            </a:extLst>
          </p:cNvPr>
          <p:cNvSpPr>
            <a:spLocks noGrp="1"/>
          </p:cNvSpPr>
          <p:nvPr>
            <p:ph type="dt" sz="half" idx="11"/>
          </p:nvPr>
        </p:nvSpPr>
        <p:spPr/>
        <p:txBody>
          <a:bodyPr/>
          <a:lstStyle/>
          <a:p>
            <a:fld id="{179CEB8D-B9A4-7249-A618-1FFCB6E3C71A}" type="datetime1">
              <a:rPr lang="en-US" smtClean="0"/>
              <a:pPr/>
              <a:t>3/21/2023</a:t>
            </a:fld>
            <a:endParaRPr lang="en-US" dirty="0"/>
          </a:p>
        </p:txBody>
      </p:sp>
      <p:sp>
        <p:nvSpPr>
          <p:cNvPr id="5" name="Content Placeholder 4">
            <a:extLst>
              <a:ext uri="{FF2B5EF4-FFF2-40B4-BE49-F238E27FC236}">
                <a16:creationId xmlns:a16="http://schemas.microsoft.com/office/drawing/2014/main" id="{3541A713-0CEB-2E7F-2677-538520B79C5D}"/>
              </a:ext>
            </a:extLst>
          </p:cNvPr>
          <p:cNvSpPr>
            <a:spLocks noGrp="1"/>
          </p:cNvSpPr>
          <p:nvPr>
            <p:ph idx="1"/>
          </p:nvPr>
        </p:nvSpPr>
        <p:spPr>
          <a:xfrm>
            <a:off x="838200" y="1511300"/>
            <a:ext cx="10515600" cy="4665663"/>
          </a:xfrm>
        </p:spPr>
        <p:txBody>
          <a:bodyPr>
            <a:noAutofit/>
          </a:bodyPr>
          <a:lstStyle/>
          <a:p>
            <a:r>
              <a:rPr lang="en-US" dirty="0">
                <a:latin typeface="Calibri" panose="020F0502020204030204" pitchFamily="34" charset="0"/>
                <a:cs typeface="Calibri" panose="020F0502020204030204" pitchFamily="34" charset="0"/>
              </a:rPr>
              <a:t>Communicate with your acquisitions folks, ask for what you want…</a:t>
            </a:r>
          </a:p>
          <a:p>
            <a:r>
              <a:rPr lang="en-US" dirty="0">
                <a:latin typeface="Calibri" panose="020F0502020204030204" pitchFamily="34" charset="0"/>
                <a:cs typeface="Calibri" panose="020F0502020204030204" pitchFamily="34" charset="0"/>
              </a:rPr>
              <a:t>You want:</a:t>
            </a:r>
          </a:p>
          <a:p>
            <a:pPr lvl="1"/>
            <a:r>
              <a:rPr lang="en-US" sz="2400" dirty="0">
                <a:latin typeface="Calibri" panose="020F0502020204030204" pitchFamily="34" charset="0"/>
                <a:cs typeface="Calibri" panose="020F0502020204030204" pitchFamily="34" charset="0"/>
              </a:rPr>
              <a:t>ILL lending rights</a:t>
            </a:r>
          </a:p>
          <a:p>
            <a:pPr lvl="1"/>
            <a:r>
              <a:rPr lang="en-US" sz="2400" dirty="0">
                <a:latin typeface="Calibri" panose="020F0502020204030204" pitchFamily="34" charset="0"/>
                <a:cs typeface="Calibri" panose="020F0502020204030204" pitchFamily="34" charset="0"/>
              </a:rPr>
              <a:t>Rights that follow Title 17 USC </a:t>
            </a:r>
          </a:p>
          <a:p>
            <a:pPr lvl="1"/>
            <a:r>
              <a:rPr lang="en-US" sz="2400" dirty="0">
                <a:latin typeface="Calibri" panose="020F0502020204030204" pitchFamily="34" charset="0"/>
                <a:cs typeface="Calibri" panose="020F0502020204030204" pitchFamily="34" charset="0"/>
              </a:rPr>
              <a:t>Rights to deliver items through current electronic delivery systems – do not name them by brand</a:t>
            </a:r>
          </a:p>
          <a:p>
            <a:r>
              <a:rPr lang="en-US" dirty="0">
                <a:latin typeface="Calibri" panose="020F0502020204030204" pitchFamily="34" charset="0"/>
                <a:cs typeface="Calibri" panose="020F0502020204030204" pitchFamily="34" charset="0"/>
              </a:rPr>
              <a:t>You DO NOT want:</a:t>
            </a:r>
          </a:p>
          <a:p>
            <a:pPr lvl="1"/>
            <a:r>
              <a:rPr lang="en-US" sz="2400" dirty="0">
                <a:latin typeface="Calibri" panose="020F0502020204030204" pitchFamily="34" charset="0"/>
                <a:cs typeface="Calibri" panose="020F0502020204030204" pitchFamily="34" charset="0"/>
              </a:rPr>
              <a:t>Print-only ILL rights (but are they better than nothing?)</a:t>
            </a:r>
          </a:p>
          <a:p>
            <a:pPr lvl="1"/>
            <a:r>
              <a:rPr lang="en-US" sz="2400" dirty="0">
                <a:latin typeface="Calibri" panose="020F0502020204030204" pitchFamily="34" charset="0"/>
                <a:cs typeface="Calibri" panose="020F0502020204030204" pitchFamily="34" charset="0"/>
              </a:rPr>
              <a:t>Required record-keeping beyond what CONTU suggests</a:t>
            </a:r>
          </a:p>
          <a:p>
            <a:pPr lvl="1"/>
            <a:r>
              <a:rPr lang="en-US" sz="2400" dirty="0">
                <a:latin typeface="Calibri" panose="020F0502020204030204" pitchFamily="34" charset="0"/>
                <a:cs typeface="Calibri" panose="020F0502020204030204" pitchFamily="34" charset="0"/>
              </a:rPr>
              <a:t>Any mention of CONTU within the license</a:t>
            </a:r>
          </a:p>
          <a:p>
            <a:r>
              <a:rPr lang="en-US" dirty="0">
                <a:latin typeface="Calibri" panose="020F0502020204030204" pitchFamily="34" charset="0"/>
                <a:cs typeface="Calibri" panose="020F0502020204030204" pitchFamily="34" charset="0"/>
              </a:rPr>
              <a:t>Be understanding…ILL rights are just a portion of the negotiation process</a:t>
            </a: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830232"/>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BAF2E-A978-8C85-D7B9-A922997EFDF4}"/>
              </a:ext>
            </a:extLst>
          </p:cNvPr>
          <p:cNvSpPr>
            <a:spLocks noGrp="1"/>
          </p:cNvSpPr>
          <p:nvPr>
            <p:ph type="title"/>
          </p:nvPr>
        </p:nvSpPr>
        <p:spPr/>
        <p:txBody>
          <a:bodyPr/>
          <a:lstStyle/>
          <a:p>
            <a:r>
              <a:rPr lang="en-US" dirty="0"/>
              <a:t>International Copyright</a:t>
            </a:r>
          </a:p>
        </p:txBody>
      </p:sp>
      <p:sp>
        <p:nvSpPr>
          <p:cNvPr id="3" name="Footer Placeholder 2">
            <a:extLst>
              <a:ext uri="{FF2B5EF4-FFF2-40B4-BE49-F238E27FC236}">
                <a16:creationId xmlns:a16="http://schemas.microsoft.com/office/drawing/2014/main" id="{F10308BC-0C23-0911-D92B-A1E050A59146}"/>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0C0DBC29-5F04-C4AC-A2CD-2301785EFF9F}"/>
              </a:ext>
            </a:extLst>
          </p:cNvPr>
          <p:cNvSpPr>
            <a:spLocks noGrp="1"/>
          </p:cNvSpPr>
          <p:nvPr>
            <p:ph type="dt" sz="half" idx="11"/>
          </p:nvPr>
        </p:nvSpPr>
        <p:spPr/>
        <p:txBody>
          <a:bodyPr/>
          <a:lstStyle/>
          <a:p>
            <a:fld id="{179CEB8D-B9A4-7249-A618-1FFCB6E3C71A}" type="datetime1">
              <a:rPr lang="en-US" smtClean="0"/>
              <a:pPr/>
              <a:t>3/21/2023</a:t>
            </a:fld>
            <a:endParaRPr lang="en-US" dirty="0"/>
          </a:p>
        </p:txBody>
      </p:sp>
      <p:sp>
        <p:nvSpPr>
          <p:cNvPr id="5" name="Content Placeholder 4">
            <a:extLst>
              <a:ext uri="{FF2B5EF4-FFF2-40B4-BE49-F238E27FC236}">
                <a16:creationId xmlns:a16="http://schemas.microsoft.com/office/drawing/2014/main" id="{ECD34EB1-266D-E4C9-D0A7-4CDC88A2ECF6}"/>
              </a:ext>
            </a:extLst>
          </p:cNvPr>
          <p:cNvSpPr>
            <a:spLocks noGrp="1"/>
          </p:cNvSpPr>
          <p:nvPr>
            <p:ph idx="1"/>
          </p:nvPr>
        </p:nvSpPr>
        <p:spPr/>
        <p:txBody>
          <a:bodyPr>
            <a:normAutofit lnSpcReduction="10000"/>
          </a:bodyPr>
          <a:lstStyle/>
          <a:p>
            <a:pPr marL="0" indent="0">
              <a:buNone/>
            </a:pPr>
            <a:r>
              <a:rPr lang="en-US" dirty="0">
                <a:latin typeface="Calibri" panose="020F0502020204030204" pitchFamily="34" charset="0"/>
                <a:cs typeface="Calibri" panose="020F0502020204030204" pitchFamily="34" charset="0"/>
              </a:rPr>
              <a:t>ILL Code US - </a:t>
            </a:r>
            <a:r>
              <a:rPr lang="en-US"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http://www.ala.org/rusa/guidelines/interlibrary</a:t>
            </a:r>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3.2 United States libraries are encouraged to engage in interlibrary loan with libraries in other countries. International transactions are governed by the International Federation of Library Associations and Institutions [IFLA].	</a:t>
            </a:r>
          </a:p>
          <a:p>
            <a:pPr marL="0" indent="0">
              <a:buNone/>
            </a:pPr>
            <a:r>
              <a:rPr lang="en-US" dirty="0">
                <a:latin typeface="Calibri" panose="020F0502020204030204" pitchFamily="34" charset="0"/>
                <a:cs typeface="Calibri" panose="020F0502020204030204" pitchFamily="34" charset="0"/>
              </a:rPr>
              <a:t>IFLA - </a:t>
            </a:r>
            <a:r>
              <a:rPr lang="en-US"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https://www.ifla.org/units/copyright-a2k/</a:t>
            </a:r>
            <a:r>
              <a:rPr lang="en-US" dirty="0">
                <a:latin typeface="Calibri" panose="020F0502020204030204" pitchFamily="34" charset="0"/>
                <a:cs typeface="Calibri" panose="020F0502020204030204" pitchFamily="34" charset="0"/>
              </a:rPr>
              <a:t> </a:t>
            </a:r>
          </a:p>
          <a:p>
            <a:pPr lvl="1"/>
            <a:r>
              <a:rPr lang="en-US" dirty="0">
                <a:latin typeface="Calibri" panose="020F0502020204030204" pitchFamily="34" charset="0"/>
                <a:cs typeface="Calibri" panose="020F0502020204030204" pitchFamily="34" charset="0"/>
              </a:rPr>
              <a:t>IFLA works to deliver copyright reforms at the global, regional and national levels to give libraries clear and enforceable legal rights to carry out their missions, as well as to promote the adoption of open practices in knowledge production and sharing.</a:t>
            </a:r>
          </a:p>
          <a:p>
            <a:pPr marL="0" indent="0">
              <a:buNone/>
            </a:pPr>
            <a:r>
              <a:rPr lang="en-US" dirty="0">
                <a:latin typeface="Calibri" panose="020F0502020204030204" pitchFamily="34" charset="0"/>
                <a:cs typeface="Calibri" panose="020F0502020204030204" pitchFamily="34" charset="0"/>
              </a:rPr>
              <a:t>IFLA - </a:t>
            </a:r>
            <a:r>
              <a:rPr lang="en-US"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https://www.ifla.org/units/digital-lending/</a:t>
            </a:r>
            <a:r>
              <a:rPr lang="en-US" dirty="0">
                <a:latin typeface="Calibri" panose="020F0502020204030204" pitchFamily="34" charset="0"/>
                <a:cs typeface="Calibri" panose="020F0502020204030204" pitchFamily="34" charset="0"/>
              </a:rPr>
              <a:t> </a:t>
            </a:r>
          </a:p>
          <a:p>
            <a:pPr lvl="1"/>
            <a:r>
              <a:rPr lang="en-US" dirty="0">
                <a:latin typeface="Calibri" panose="020F0502020204030204" pitchFamily="34" charset="0"/>
                <a:cs typeface="Calibri" panose="020F0502020204030204" pitchFamily="34" charset="0"/>
              </a:rPr>
              <a:t>IFLA advocates for laws and practices globally that enable libraries to lend works digitally, and so support learning, research and cultural participation.</a:t>
            </a:r>
          </a:p>
          <a:p>
            <a:pPr marL="0" indent="0">
              <a:buNone/>
            </a:pPr>
            <a:r>
              <a:rPr lang="en-US" dirty="0">
                <a:latin typeface="Calibri" panose="020F0502020204030204" pitchFamily="34" charset="0"/>
                <a:cs typeface="Calibri" panose="020F0502020204030204" pitchFamily="34" charset="0"/>
              </a:rPr>
              <a:t>Berne Convention - </a:t>
            </a:r>
            <a:r>
              <a:rPr lang="en-US"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https://www.wipo.int/treaties/en/ip/berne/</a:t>
            </a:r>
            <a:r>
              <a:rPr lang="en-US" dirty="0">
                <a:latin typeface="Calibri" panose="020F0502020204030204" pitchFamily="34" charset="0"/>
                <a:cs typeface="Calibri" panose="020F0502020204030204" pitchFamily="34" charset="0"/>
              </a:rPr>
              <a:t>  </a:t>
            </a:r>
          </a:p>
          <a:p>
            <a:pPr lvl="1"/>
            <a:r>
              <a:rPr lang="en-US" dirty="0">
                <a:latin typeface="Calibri" panose="020F0502020204030204" pitchFamily="34" charset="0"/>
                <a:cs typeface="Calibri" panose="020F0502020204030204" pitchFamily="34" charset="0"/>
              </a:rPr>
              <a:t>Supports international ILL</a:t>
            </a:r>
          </a:p>
          <a:p>
            <a:endParaRPr lang="en-US" dirty="0"/>
          </a:p>
        </p:txBody>
      </p:sp>
    </p:spTree>
    <p:extLst>
      <p:ext uri="{BB962C8B-B14F-4D97-AF65-F5344CB8AC3E}">
        <p14:creationId xmlns:p14="http://schemas.microsoft.com/office/powerpoint/2010/main" val="3522948264"/>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D8464-6472-8BF6-C165-EFF7ADE7B74C}"/>
              </a:ext>
            </a:extLst>
          </p:cNvPr>
          <p:cNvSpPr>
            <a:spLocks noGrp="1"/>
          </p:cNvSpPr>
          <p:nvPr>
            <p:ph type="title"/>
          </p:nvPr>
        </p:nvSpPr>
        <p:spPr/>
        <p:txBody>
          <a:bodyPr/>
          <a:lstStyle/>
          <a:p>
            <a:r>
              <a:rPr lang="en-US" dirty="0"/>
              <a:t>World Intellectual Property Organization (WIPO)</a:t>
            </a:r>
          </a:p>
        </p:txBody>
      </p:sp>
      <p:sp>
        <p:nvSpPr>
          <p:cNvPr id="3" name="Footer Placeholder 2">
            <a:extLst>
              <a:ext uri="{FF2B5EF4-FFF2-40B4-BE49-F238E27FC236}">
                <a16:creationId xmlns:a16="http://schemas.microsoft.com/office/drawing/2014/main" id="{1E3258F0-74CC-7E04-3C00-C65632157726}"/>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A098295D-C306-A02D-C65F-3B56EFEF3B9A}"/>
              </a:ext>
            </a:extLst>
          </p:cNvPr>
          <p:cNvSpPr>
            <a:spLocks noGrp="1"/>
          </p:cNvSpPr>
          <p:nvPr>
            <p:ph type="dt" sz="half" idx="11"/>
          </p:nvPr>
        </p:nvSpPr>
        <p:spPr/>
        <p:txBody>
          <a:bodyPr/>
          <a:lstStyle/>
          <a:p>
            <a:fld id="{179CEB8D-B9A4-7249-A618-1FFCB6E3C71A}" type="datetime1">
              <a:rPr lang="en-US" smtClean="0"/>
              <a:pPr/>
              <a:t>3/21/2023</a:t>
            </a:fld>
            <a:endParaRPr lang="en-US" dirty="0"/>
          </a:p>
        </p:txBody>
      </p:sp>
      <p:sp>
        <p:nvSpPr>
          <p:cNvPr id="5" name="Content Placeholder 4">
            <a:extLst>
              <a:ext uri="{FF2B5EF4-FFF2-40B4-BE49-F238E27FC236}">
                <a16:creationId xmlns:a16="http://schemas.microsoft.com/office/drawing/2014/main" id="{08ABB8D9-F161-32BC-9886-863C9D4E5388}"/>
              </a:ext>
            </a:extLst>
          </p:cNvPr>
          <p:cNvSpPr>
            <a:spLocks noGrp="1"/>
          </p:cNvSpPr>
          <p:nvPr>
            <p:ph idx="1"/>
          </p:nvPr>
        </p:nvSpPr>
        <p:spPr>
          <a:xfrm>
            <a:off x="838200" y="1825625"/>
            <a:ext cx="10515600" cy="4351338"/>
          </a:xfrm>
        </p:spPr>
        <p:txBody>
          <a:bodyPr>
            <a:normAutofit lnSpcReduction="10000"/>
          </a:bodyPr>
          <a:lstStyle/>
          <a:p>
            <a:r>
              <a:rPr lang="en-US" dirty="0">
                <a:latin typeface="Calibri" panose="020F0502020204030204" pitchFamily="34" charset="0"/>
                <a:cs typeface="Calibri" panose="020F0502020204030204" pitchFamily="34" charset="0"/>
              </a:rPr>
              <a:t>A self-funding agency of the UN, WIPO is a global forum for intellectual property services, policy, information and cooperation</a:t>
            </a:r>
          </a:p>
          <a:p>
            <a:pPr lvl="1"/>
            <a:r>
              <a:rPr lang="en-US" sz="240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http://www.wipo.int/about-wipo/en/</a:t>
            </a:r>
            <a:r>
              <a:rPr lang="en-US" sz="2400" dirty="0">
                <a:latin typeface="Calibri" panose="020F0502020204030204" pitchFamily="34" charset="0"/>
                <a:cs typeface="Calibri" panose="020F0502020204030204" pitchFamily="34" charset="0"/>
              </a:rPr>
              <a:t>  </a:t>
            </a:r>
          </a:p>
          <a:p>
            <a:pPr marL="0" indent="0">
              <a:buNone/>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Copyright Topics and Issues	</a:t>
            </a:r>
          </a:p>
          <a:p>
            <a:pPr lvl="1"/>
            <a:r>
              <a:rPr lang="en-US" sz="2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http://www.wipo.int/copyright/en/</a:t>
            </a:r>
            <a:r>
              <a:rPr lang="en-US" sz="2400" dirty="0">
                <a:latin typeface="Calibri" panose="020F0502020204030204" pitchFamily="34" charset="0"/>
                <a:cs typeface="Calibri" panose="020F0502020204030204" pitchFamily="34" charset="0"/>
              </a:rPr>
              <a:t>  </a:t>
            </a:r>
          </a:p>
          <a:p>
            <a:pPr marL="0" indent="0">
              <a:buNone/>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2013 – Marrakesh Treaty – facilitates access to works for people with print disabilities</a:t>
            </a:r>
          </a:p>
          <a:p>
            <a:pPr lvl="1"/>
            <a:r>
              <a:rPr lang="en-US" sz="2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http://www.wipo.int/treaties/en/ip/marrakesh/</a:t>
            </a:r>
            <a:r>
              <a:rPr lang="en-US" sz="2400" dirty="0">
                <a:latin typeface="Calibri" panose="020F0502020204030204" pitchFamily="34" charset="0"/>
                <a:cs typeface="Calibri" panose="020F0502020204030204" pitchFamily="34" charset="0"/>
              </a:rPr>
              <a:t> </a:t>
            </a:r>
          </a:p>
          <a:p>
            <a:pPr lvl="1"/>
            <a:r>
              <a:rPr lang="en-US" sz="2400" dirty="0">
                <a:latin typeface="Calibri" panose="020F0502020204030204" pitchFamily="34" charset="0"/>
                <a:cs typeface="Calibri" panose="020F0502020204030204" pitchFamily="34" charset="0"/>
              </a:rPr>
              <a:t>U.S. was the 50</a:t>
            </a:r>
            <a:r>
              <a:rPr lang="en-US" sz="2400" baseline="30000" dirty="0">
                <a:latin typeface="Calibri" panose="020F0502020204030204" pitchFamily="34" charset="0"/>
                <a:cs typeface="Calibri" panose="020F0502020204030204" pitchFamily="34" charset="0"/>
              </a:rPr>
              <a:t>th</a:t>
            </a:r>
            <a:r>
              <a:rPr lang="en-US" sz="2400" dirty="0">
                <a:latin typeface="Calibri" panose="020F0502020204030204" pitchFamily="34" charset="0"/>
                <a:cs typeface="Calibri" panose="020F0502020204030204" pitchFamily="34" charset="0"/>
              </a:rPr>
              <a:t> member, in 2018</a:t>
            </a:r>
          </a:p>
          <a:p>
            <a:endParaRPr lang="en-US" dirty="0"/>
          </a:p>
        </p:txBody>
      </p:sp>
    </p:spTree>
    <p:extLst>
      <p:ext uri="{BB962C8B-B14F-4D97-AF65-F5344CB8AC3E}">
        <p14:creationId xmlns:p14="http://schemas.microsoft.com/office/powerpoint/2010/main" val="3581476746"/>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29265-5905-F10D-96A9-5677989E2B06}"/>
              </a:ext>
            </a:extLst>
          </p:cNvPr>
          <p:cNvSpPr>
            <a:spLocks noGrp="1"/>
          </p:cNvSpPr>
          <p:nvPr>
            <p:ph type="title"/>
          </p:nvPr>
        </p:nvSpPr>
        <p:spPr/>
        <p:txBody>
          <a:bodyPr/>
          <a:lstStyle/>
          <a:p>
            <a:r>
              <a:rPr lang="en-US" sz="3200" dirty="0"/>
              <a:t>FAQs</a:t>
            </a:r>
            <a:endParaRPr lang="en-US" dirty="0"/>
          </a:p>
        </p:txBody>
      </p:sp>
      <p:sp>
        <p:nvSpPr>
          <p:cNvPr id="3" name="Footer Placeholder 2">
            <a:extLst>
              <a:ext uri="{FF2B5EF4-FFF2-40B4-BE49-F238E27FC236}">
                <a16:creationId xmlns:a16="http://schemas.microsoft.com/office/drawing/2014/main" id="{09548F95-FCA7-CE96-52C0-98670D941B49}"/>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CCBADE24-62A9-3045-2DE2-5F9F3CB447FF}"/>
              </a:ext>
            </a:extLst>
          </p:cNvPr>
          <p:cNvSpPr>
            <a:spLocks noGrp="1"/>
          </p:cNvSpPr>
          <p:nvPr>
            <p:ph type="dt" sz="half" idx="11"/>
          </p:nvPr>
        </p:nvSpPr>
        <p:spPr/>
        <p:txBody>
          <a:bodyPr/>
          <a:lstStyle/>
          <a:p>
            <a:fld id="{179CEB8D-B9A4-7249-A618-1FFCB6E3C71A}" type="datetime1">
              <a:rPr lang="en-US" smtClean="0"/>
              <a:pPr/>
              <a:t>3/21/2023</a:t>
            </a:fld>
            <a:endParaRPr lang="en-US" dirty="0"/>
          </a:p>
        </p:txBody>
      </p:sp>
      <p:sp>
        <p:nvSpPr>
          <p:cNvPr id="5" name="Content Placeholder 4">
            <a:extLst>
              <a:ext uri="{FF2B5EF4-FFF2-40B4-BE49-F238E27FC236}">
                <a16:creationId xmlns:a16="http://schemas.microsoft.com/office/drawing/2014/main" id="{AEDB2FD7-6CE1-481C-694A-A8556AC9EDE7}"/>
              </a:ext>
            </a:extLst>
          </p:cNvPr>
          <p:cNvSpPr>
            <a:spLocks noGrp="1"/>
          </p:cNvSpPr>
          <p:nvPr>
            <p:ph idx="1"/>
          </p:nvPr>
        </p:nvSpPr>
        <p:spPr/>
        <p:txBody>
          <a:bodyPr>
            <a:normAutofit lnSpcReduction="10000"/>
          </a:bodyPr>
          <a:lstStyle/>
          <a:p>
            <a:r>
              <a:rPr lang="en-US" sz="3600" dirty="0">
                <a:latin typeface="Calibri" panose="020F0502020204030204" pitchFamily="34" charset="0"/>
                <a:cs typeface="Calibri" panose="020F0502020204030204" pitchFamily="34" charset="0"/>
              </a:rPr>
              <a:t>What if our journal license is silent on interlibrary loan?</a:t>
            </a:r>
          </a:p>
          <a:p>
            <a:r>
              <a:rPr lang="en-US" sz="3600" dirty="0">
                <a:latin typeface="Calibri" panose="020F0502020204030204" pitchFamily="34" charset="0"/>
                <a:cs typeface="Calibri" panose="020F0502020204030204" pitchFamily="34" charset="0"/>
              </a:rPr>
              <a:t>What if there is an embargo in our subscription?</a:t>
            </a:r>
          </a:p>
          <a:p>
            <a:r>
              <a:rPr lang="en-US" sz="3600" dirty="0">
                <a:latin typeface="Calibri" panose="020F0502020204030204" pitchFamily="34" charset="0"/>
                <a:cs typeface="Calibri" panose="020F0502020204030204" pitchFamily="34" charset="0"/>
              </a:rPr>
              <a:t>What about that weird message from the Copyright Clearance Center when I’m trying to clear copyright for requesting?</a:t>
            </a:r>
          </a:p>
          <a:p>
            <a:r>
              <a:rPr lang="en-US" sz="3600" dirty="0">
                <a:latin typeface="Calibri" panose="020F0502020204030204" pitchFamily="34" charset="0"/>
                <a:cs typeface="Calibri" panose="020F0502020204030204" pitchFamily="34" charset="0"/>
              </a:rPr>
              <a:t>Has a library ever been the subject of a copyright lawsuit over interlibrary loan?</a:t>
            </a:r>
          </a:p>
          <a:p>
            <a:pPr marL="0" indent="0">
              <a:buNone/>
            </a:pPr>
            <a:endParaRPr lang="en-US" dirty="0"/>
          </a:p>
        </p:txBody>
      </p:sp>
    </p:spTree>
    <p:extLst>
      <p:ext uri="{BB962C8B-B14F-4D97-AF65-F5344CB8AC3E}">
        <p14:creationId xmlns:p14="http://schemas.microsoft.com/office/powerpoint/2010/main" val="3564694079"/>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DBD50-6A2D-1265-C7B9-F078F4A367CB}"/>
              </a:ext>
            </a:extLst>
          </p:cNvPr>
          <p:cNvSpPr>
            <a:spLocks noGrp="1"/>
          </p:cNvSpPr>
          <p:nvPr>
            <p:ph type="title"/>
          </p:nvPr>
        </p:nvSpPr>
        <p:spPr/>
        <p:txBody>
          <a:bodyPr/>
          <a:lstStyle/>
          <a:p>
            <a:r>
              <a:rPr lang="en-US" dirty="0"/>
              <a:t>Controlled Digital Lending by Libraries </a:t>
            </a:r>
            <a:br>
              <a:rPr lang="en-US" dirty="0"/>
            </a:br>
            <a:r>
              <a:rPr lang="en-US" dirty="0"/>
              <a:t>&amp; Internet Archive</a:t>
            </a:r>
          </a:p>
        </p:txBody>
      </p:sp>
      <p:sp>
        <p:nvSpPr>
          <p:cNvPr id="3" name="Footer Placeholder 2">
            <a:extLst>
              <a:ext uri="{FF2B5EF4-FFF2-40B4-BE49-F238E27FC236}">
                <a16:creationId xmlns:a16="http://schemas.microsoft.com/office/drawing/2014/main" id="{4527DAD4-0F06-DE9A-43A3-4D3EB45DB08D}"/>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DC4DC3CA-8414-A4EF-74B9-941DDC163ECC}"/>
              </a:ext>
            </a:extLst>
          </p:cNvPr>
          <p:cNvSpPr>
            <a:spLocks noGrp="1"/>
          </p:cNvSpPr>
          <p:nvPr>
            <p:ph type="dt" sz="half" idx="11"/>
          </p:nvPr>
        </p:nvSpPr>
        <p:spPr/>
        <p:txBody>
          <a:bodyPr/>
          <a:lstStyle/>
          <a:p>
            <a:fld id="{179CEB8D-B9A4-7249-A618-1FFCB6E3C71A}" type="datetime1">
              <a:rPr lang="en-US" smtClean="0"/>
              <a:pPr/>
              <a:t>3/21/2023</a:t>
            </a:fld>
            <a:endParaRPr lang="en-US" dirty="0"/>
          </a:p>
        </p:txBody>
      </p:sp>
      <p:sp>
        <p:nvSpPr>
          <p:cNvPr id="5" name="Content Placeholder 4">
            <a:extLst>
              <a:ext uri="{FF2B5EF4-FFF2-40B4-BE49-F238E27FC236}">
                <a16:creationId xmlns:a16="http://schemas.microsoft.com/office/drawing/2014/main" id="{EAECDB25-3E51-6C76-427B-8C14BE9DADAF}"/>
              </a:ext>
            </a:extLst>
          </p:cNvPr>
          <p:cNvSpPr>
            <a:spLocks noGrp="1"/>
          </p:cNvSpPr>
          <p:nvPr>
            <p:ph idx="1"/>
          </p:nvPr>
        </p:nvSpPr>
        <p:spPr/>
        <p:txBody>
          <a:bodyPr>
            <a:normAutofit/>
          </a:bodyPr>
          <a:lstStyle/>
          <a:p>
            <a:pPr marL="0" indent="0">
              <a:buNone/>
            </a:pPr>
            <a:r>
              <a:rPr lang="en-US" sz="320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https://controlleddigitallending.org/</a:t>
            </a:r>
            <a:endParaRPr lang="en-US" sz="3200" dirty="0">
              <a:latin typeface="Calibri" panose="020F0502020204030204" pitchFamily="34" charset="0"/>
              <a:cs typeface="Calibri" panose="020F0502020204030204" pitchFamily="34" charset="0"/>
            </a:endParaRPr>
          </a:p>
          <a:p>
            <a:pPr lvl="1"/>
            <a:r>
              <a:rPr lang="en-US" sz="2800" dirty="0">
                <a:latin typeface="Calibri" panose="020F0502020204030204" pitchFamily="34" charset="0"/>
                <a:cs typeface="Calibri" panose="020F0502020204030204" pitchFamily="34" charset="0"/>
              </a:rPr>
              <a:t>“Lend like print…”</a:t>
            </a:r>
          </a:p>
          <a:p>
            <a:pPr lvl="1"/>
            <a:r>
              <a:rPr lang="en-US" sz="2800" dirty="0">
                <a:latin typeface="Calibri" panose="020F0502020204030204" pitchFamily="34" charset="0"/>
                <a:cs typeface="Calibri" panose="020F0502020204030204" pitchFamily="34" charset="0"/>
              </a:rPr>
              <a:t>Technical controls prevent copying and redistribution</a:t>
            </a:r>
          </a:p>
          <a:p>
            <a:pPr lvl="1"/>
            <a:r>
              <a:rPr lang="en-US" sz="2800" dirty="0">
                <a:latin typeface="Calibri" panose="020F0502020204030204" pitchFamily="34" charset="0"/>
                <a:cs typeface="Calibri" panose="020F0502020204030204" pitchFamily="34" charset="0"/>
              </a:rPr>
              <a:t>1:1 “own-to-loan” ratio</a:t>
            </a:r>
          </a:p>
          <a:p>
            <a:pPr lvl="1"/>
            <a:r>
              <a:rPr lang="en-US" sz="2800" dirty="0">
                <a:latin typeface="Calibri" panose="020F0502020204030204" pitchFamily="34" charset="0"/>
                <a:cs typeface="Calibri" panose="020F0502020204030204" pitchFamily="34" charset="0"/>
              </a:rPr>
              <a:t>Ideal for older books that may never made available commercially</a:t>
            </a:r>
          </a:p>
          <a:p>
            <a:endParaRPr lang="en-US"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Hachette Book Group v. Internet Archive</a:t>
            </a:r>
          </a:p>
          <a:p>
            <a:pPr lvl="1"/>
            <a:r>
              <a:rPr lang="en-US" dirty="0">
                <a:latin typeface="Calibri" panose="020F0502020204030204" pitchFamily="34" charset="0"/>
                <a:cs typeface="Calibri" panose="020F0502020204030204" pitchFamily="34" charset="0"/>
                <a:hlinkClick r:id="rId3"/>
              </a:rPr>
              <a:t>https://www.authorsalliance.org/2023/03/20/judge-hears-oral-arguments-in-hachette-book-group-v-internet-archive/</a:t>
            </a:r>
            <a:r>
              <a:rPr lang="en-US"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117318732"/>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14D1C-1C3C-C682-6D75-2512D4EB3C2A}"/>
              </a:ext>
            </a:extLst>
          </p:cNvPr>
          <p:cNvSpPr>
            <a:spLocks noGrp="1"/>
          </p:cNvSpPr>
          <p:nvPr>
            <p:ph type="title"/>
          </p:nvPr>
        </p:nvSpPr>
        <p:spPr/>
        <p:txBody>
          <a:bodyPr/>
          <a:lstStyle/>
          <a:p>
            <a:r>
              <a:rPr lang="en-US" dirty="0"/>
              <a:t>Questions to ask yourself… </a:t>
            </a:r>
          </a:p>
        </p:txBody>
      </p:sp>
      <p:sp>
        <p:nvSpPr>
          <p:cNvPr id="4" name="Date Placeholder 3">
            <a:extLst>
              <a:ext uri="{FF2B5EF4-FFF2-40B4-BE49-F238E27FC236}">
                <a16:creationId xmlns:a16="http://schemas.microsoft.com/office/drawing/2014/main" id="{8E13EC27-D00B-5D18-8DDA-E89C6584080F}"/>
              </a:ext>
            </a:extLst>
          </p:cNvPr>
          <p:cNvSpPr>
            <a:spLocks noGrp="1"/>
          </p:cNvSpPr>
          <p:nvPr>
            <p:ph type="dt" sz="half" idx="11"/>
          </p:nvPr>
        </p:nvSpPr>
        <p:spPr/>
        <p:txBody>
          <a:bodyPr/>
          <a:lstStyle/>
          <a:p>
            <a:fld id="{179CEB8D-B9A4-7249-A618-1FFCB6E3C71A}" type="datetime1">
              <a:rPr lang="en-US" smtClean="0"/>
              <a:pPr/>
              <a:t>3/21/2023</a:t>
            </a:fld>
            <a:endParaRPr lang="en-US" dirty="0"/>
          </a:p>
        </p:txBody>
      </p:sp>
      <p:sp>
        <p:nvSpPr>
          <p:cNvPr id="5" name="Content Placeholder 4">
            <a:extLst>
              <a:ext uri="{FF2B5EF4-FFF2-40B4-BE49-F238E27FC236}">
                <a16:creationId xmlns:a16="http://schemas.microsoft.com/office/drawing/2014/main" id="{CD2B2426-F3C6-1BC2-1A0A-782D4194385C}"/>
              </a:ext>
            </a:extLst>
          </p:cNvPr>
          <p:cNvSpPr>
            <a:spLocks noGrp="1"/>
          </p:cNvSpPr>
          <p:nvPr>
            <p:ph idx="1"/>
          </p:nvPr>
        </p:nvSpPr>
        <p:spPr>
          <a:xfrm>
            <a:off x="838200" y="1825625"/>
            <a:ext cx="10515600" cy="3546475"/>
          </a:xfrm>
        </p:spPr>
        <p:txBody>
          <a:bodyPr>
            <a:normAutofit fontScale="92500" lnSpcReduction="20000"/>
          </a:bodyPr>
          <a:lstStyle/>
          <a:p>
            <a:pPr marL="457200" indent="-457200">
              <a:buFont typeface="+mj-lt"/>
              <a:buAutoNum type="arabicPeriod"/>
            </a:pPr>
            <a:r>
              <a:rPr lang="en-US" sz="2800" dirty="0">
                <a:latin typeface="Calibri" panose="020F0502020204030204" pitchFamily="34" charset="0"/>
                <a:cs typeface="Calibri" panose="020F0502020204030204" pitchFamily="34" charset="0"/>
              </a:rPr>
              <a:t>Is the material within the Public Domain?</a:t>
            </a:r>
          </a:p>
          <a:p>
            <a:pPr marL="457200" indent="-457200">
              <a:buFont typeface="+mj-lt"/>
              <a:buAutoNum type="arabicPeriod"/>
            </a:pPr>
            <a:r>
              <a:rPr lang="en-US" sz="2800" dirty="0">
                <a:latin typeface="Calibri" panose="020F0502020204030204" pitchFamily="34" charset="0"/>
                <a:cs typeface="Calibri" panose="020F0502020204030204" pitchFamily="34" charset="0"/>
              </a:rPr>
              <a:t>Is the material licensed for your purpose?</a:t>
            </a:r>
          </a:p>
          <a:p>
            <a:pPr lvl="1"/>
            <a:r>
              <a:rPr lang="en-US" sz="2600" dirty="0">
                <a:latin typeface="Calibri" panose="020F0502020204030204" pitchFamily="34" charset="0"/>
                <a:cs typeface="Calibri" panose="020F0502020204030204" pitchFamily="34" charset="0"/>
              </a:rPr>
              <a:t>Commercial licenses</a:t>
            </a:r>
          </a:p>
          <a:p>
            <a:pPr lvl="1"/>
            <a:r>
              <a:rPr lang="en-US" sz="2600" dirty="0">
                <a:latin typeface="Calibri" panose="020F0502020204030204" pitchFamily="34" charset="0"/>
                <a:cs typeface="Calibri" panose="020F0502020204030204" pitchFamily="34" charset="0"/>
              </a:rPr>
              <a:t>Open Access materials with Creative Commons Licenses</a:t>
            </a:r>
          </a:p>
          <a:p>
            <a:pPr marL="457200" indent="-457200">
              <a:buFont typeface="+mj-lt"/>
              <a:buAutoNum type="arabicPeriod"/>
            </a:pPr>
            <a:r>
              <a:rPr lang="en-US" sz="2800" dirty="0">
                <a:latin typeface="Calibri" panose="020F0502020204030204" pitchFamily="34" charset="0"/>
                <a:cs typeface="Calibri" panose="020F0502020204030204" pitchFamily="34" charset="0"/>
              </a:rPr>
              <a:t>Is your use permitted by law?</a:t>
            </a:r>
          </a:p>
          <a:p>
            <a:pPr lvl="1"/>
            <a:r>
              <a:rPr lang="en-US" sz="2800" dirty="0">
                <a:latin typeface="Calibri" panose="020F0502020204030204" pitchFamily="34" charset="0"/>
                <a:cs typeface="Calibri" panose="020F0502020204030204" pitchFamily="34" charset="0"/>
              </a:rPr>
              <a:t>Sections 108, 109, 110, 121</a:t>
            </a:r>
          </a:p>
          <a:p>
            <a:pPr marL="457200" indent="-457200">
              <a:buFont typeface="+mj-lt"/>
              <a:buAutoNum type="arabicPeriod"/>
            </a:pPr>
            <a:r>
              <a:rPr lang="en-US" sz="2800" dirty="0">
                <a:latin typeface="Calibri" panose="020F0502020204030204" pitchFamily="34" charset="0"/>
                <a:cs typeface="Calibri" panose="020F0502020204030204" pitchFamily="34" charset="0"/>
              </a:rPr>
              <a:t>Can you make a case for Fair Use?</a:t>
            </a:r>
          </a:p>
          <a:p>
            <a:pPr lvl="1"/>
            <a:r>
              <a:rPr lang="en-US" sz="2800" dirty="0">
                <a:latin typeface="Calibri" panose="020F0502020204030204" pitchFamily="34" charset="0"/>
                <a:cs typeface="Calibri" panose="020F0502020204030204" pitchFamily="34" charset="0"/>
              </a:rPr>
              <a:t>Section 107</a:t>
            </a:r>
          </a:p>
          <a:p>
            <a:pPr marL="457200" indent="-457200">
              <a:buFont typeface="+mj-lt"/>
              <a:buAutoNum type="arabicPeriod"/>
            </a:pPr>
            <a:r>
              <a:rPr lang="en-US" sz="2800" dirty="0">
                <a:latin typeface="Calibri" panose="020F0502020204030204" pitchFamily="34" charset="0"/>
                <a:cs typeface="Calibri" panose="020F0502020204030204" pitchFamily="34" charset="0"/>
              </a:rPr>
              <a:t>Do you need to seek permission, license, or purchase?</a:t>
            </a:r>
          </a:p>
          <a:p>
            <a:pPr marL="0" indent="0">
              <a:buNone/>
            </a:pPr>
            <a:endParaRPr lang="en-US" dirty="0"/>
          </a:p>
        </p:txBody>
      </p:sp>
      <p:sp>
        <p:nvSpPr>
          <p:cNvPr id="6" name="TextBox 5">
            <a:extLst>
              <a:ext uri="{FF2B5EF4-FFF2-40B4-BE49-F238E27FC236}">
                <a16:creationId xmlns:a16="http://schemas.microsoft.com/office/drawing/2014/main" id="{7E673A5A-9778-D1F3-1519-8FCCA7525487}"/>
              </a:ext>
            </a:extLst>
          </p:cNvPr>
          <p:cNvSpPr txBox="1"/>
          <p:nvPr/>
        </p:nvSpPr>
        <p:spPr>
          <a:xfrm>
            <a:off x="2362200" y="5372100"/>
            <a:ext cx="7124700" cy="1200329"/>
          </a:xfrm>
          <a:prstGeom prst="rect">
            <a:avLst/>
          </a:prstGeom>
          <a:noFill/>
        </p:spPr>
        <p:txBody>
          <a:bodyPr wrap="square" rtlCol="0">
            <a:spAutoFit/>
          </a:bodyPr>
          <a:lstStyle/>
          <a:p>
            <a:r>
              <a:rPr lang="en-US" dirty="0"/>
              <a:t>Source: Smith, Kevin L., “Coaching Copyright: Rules and Strategies for the Game.” </a:t>
            </a:r>
            <a:r>
              <a:rPr lang="en-US" i="1" dirty="0"/>
              <a:t>Coaching Copyright </a:t>
            </a:r>
            <a:r>
              <a:rPr lang="en-US" dirty="0"/>
              <a:t>(Kevin L. Smith and Erin L. Ellis, eds)</a:t>
            </a:r>
            <a:r>
              <a:rPr lang="en-US" i="1" dirty="0"/>
              <a:t>.</a:t>
            </a:r>
            <a:r>
              <a:rPr lang="en-US" dirty="0"/>
              <a:t> American Library Association, 2019.</a:t>
            </a:r>
          </a:p>
          <a:p>
            <a:endParaRPr lang="en-US" dirty="0"/>
          </a:p>
        </p:txBody>
      </p:sp>
    </p:spTree>
    <p:extLst>
      <p:ext uri="{BB962C8B-B14F-4D97-AF65-F5344CB8AC3E}">
        <p14:creationId xmlns:p14="http://schemas.microsoft.com/office/powerpoint/2010/main" val="96370795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DD429-5F18-C753-0C38-CC4DAD9FA413}"/>
              </a:ext>
            </a:extLst>
          </p:cNvPr>
          <p:cNvSpPr>
            <a:spLocks noGrp="1"/>
          </p:cNvSpPr>
          <p:nvPr>
            <p:ph type="title"/>
          </p:nvPr>
        </p:nvSpPr>
        <p:spPr/>
        <p:txBody>
          <a:bodyPr/>
          <a:lstStyle/>
          <a:p>
            <a:r>
              <a:rPr lang="en-US" dirty="0"/>
              <a:t>Copyright’s Primary Purpose</a:t>
            </a:r>
          </a:p>
        </p:txBody>
      </p:sp>
      <p:sp>
        <p:nvSpPr>
          <p:cNvPr id="3" name="Content Placeholder 2">
            <a:extLst>
              <a:ext uri="{FF2B5EF4-FFF2-40B4-BE49-F238E27FC236}">
                <a16:creationId xmlns:a16="http://schemas.microsoft.com/office/drawing/2014/main" id="{AB58C205-4C66-0310-AECA-E6A28D2687CF}"/>
              </a:ext>
            </a:extLst>
          </p:cNvPr>
          <p:cNvSpPr>
            <a:spLocks noGrp="1"/>
          </p:cNvSpPr>
          <p:nvPr>
            <p:ph idx="1"/>
          </p:nvPr>
        </p:nvSpPr>
        <p:spPr/>
        <p:txBody>
          <a:bodyPr/>
          <a:lstStyle/>
          <a:p>
            <a:pPr>
              <a:buFontTx/>
              <a:buNone/>
            </a:pPr>
            <a:r>
              <a:rPr lang="en-US" sz="3200" dirty="0">
                <a:latin typeface="Calibri" panose="020F0502020204030204" pitchFamily="34" charset="0"/>
                <a:cs typeface="Calibri" panose="020F0502020204030204" pitchFamily="34" charset="0"/>
              </a:rPr>
              <a:t>“The Congress shall have the power…to promote the Progress of Science and useful Arts, by securing for limited Times to Authors and Inventors exclusive Right to their respective Writings and Discoveries.” </a:t>
            </a:r>
          </a:p>
          <a:p>
            <a:pPr>
              <a:buFontTx/>
              <a:buNone/>
            </a:pPr>
            <a:endParaRPr lang="en-US" sz="3200" dirty="0">
              <a:latin typeface="Calibri" panose="020F0502020204030204" pitchFamily="34" charset="0"/>
              <a:cs typeface="Calibri" panose="020F0502020204030204" pitchFamily="34" charset="0"/>
            </a:endParaRPr>
          </a:p>
          <a:p>
            <a:pPr algn="r">
              <a:buFontTx/>
              <a:buNone/>
            </a:pPr>
            <a:r>
              <a:rPr lang="en-US" sz="3200" dirty="0">
                <a:latin typeface="Calibri" panose="020F0502020204030204" pitchFamily="34" charset="0"/>
                <a:cs typeface="Calibri" panose="020F0502020204030204" pitchFamily="34" charset="0"/>
              </a:rPr>
              <a:t>				United States Constitution</a:t>
            </a:r>
          </a:p>
          <a:p>
            <a:pPr algn="r">
              <a:buFontTx/>
              <a:buNone/>
            </a:pPr>
            <a:r>
              <a:rPr lang="en-US" sz="3200" dirty="0">
                <a:latin typeface="Calibri" panose="020F0502020204030204" pitchFamily="34" charset="0"/>
                <a:cs typeface="Calibri" panose="020F0502020204030204" pitchFamily="34" charset="0"/>
              </a:rPr>
              <a:t>				Article 1, Section 8</a:t>
            </a:r>
          </a:p>
          <a:p>
            <a:pPr marL="0" indent="0">
              <a:buNone/>
            </a:pPr>
            <a:endParaRPr lang="en-US" dirty="0"/>
          </a:p>
        </p:txBody>
      </p:sp>
      <p:sp>
        <p:nvSpPr>
          <p:cNvPr id="4" name="Date Placeholder 3">
            <a:extLst>
              <a:ext uri="{FF2B5EF4-FFF2-40B4-BE49-F238E27FC236}">
                <a16:creationId xmlns:a16="http://schemas.microsoft.com/office/drawing/2014/main" id="{5DE8D567-F76E-2485-43BA-F9256E21B40D}"/>
              </a:ext>
            </a:extLst>
          </p:cNvPr>
          <p:cNvSpPr>
            <a:spLocks noGrp="1"/>
          </p:cNvSpPr>
          <p:nvPr>
            <p:ph type="dt" sz="half" idx="10"/>
          </p:nvPr>
        </p:nvSpPr>
        <p:spPr/>
        <p:txBody>
          <a:bodyPr/>
          <a:lstStyle/>
          <a:p>
            <a:fld id="{882C01B3-EA4D-144B-B2F9-039945D70569}" type="datetime1">
              <a:rPr lang="en-US" smtClean="0"/>
              <a:t>3/21/2023</a:t>
            </a:fld>
            <a:endParaRPr lang="en-US"/>
          </a:p>
        </p:txBody>
      </p:sp>
      <p:sp>
        <p:nvSpPr>
          <p:cNvPr id="5" name="Footer Placeholder 4">
            <a:extLst>
              <a:ext uri="{FF2B5EF4-FFF2-40B4-BE49-F238E27FC236}">
                <a16:creationId xmlns:a16="http://schemas.microsoft.com/office/drawing/2014/main" id="{8D98BE6A-1971-7452-6EB8-1A1A6970147A}"/>
              </a:ext>
            </a:extLst>
          </p:cNvPr>
          <p:cNvSpPr>
            <a:spLocks noGrp="1"/>
          </p:cNvSpPr>
          <p:nvPr>
            <p:ph type="ftr" sz="quarter" idx="11"/>
          </p:nvPr>
        </p:nvSpPr>
        <p:spPr/>
        <p:txBody>
          <a:bodyPr/>
          <a:lstStyle/>
          <a:p>
            <a:r>
              <a:rPr lang="en-US" dirty="0">
                <a:solidFill>
                  <a:srgbClr val="07305D"/>
                </a:solidFill>
              </a:rPr>
              <a:t>Source: </a:t>
            </a:r>
            <a:r>
              <a:rPr lang="en-US" dirty="0">
                <a:solidFill>
                  <a:srgbClr val="07305D"/>
                </a:solidFill>
                <a:hlinkClick r:id="rId2"/>
              </a:rPr>
              <a:t>https://www.archives.gov/founding-docs/constitution-transcript</a:t>
            </a:r>
            <a:r>
              <a:rPr lang="en-US" dirty="0">
                <a:solidFill>
                  <a:srgbClr val="07305D"/>
                </a:solidFill>
              </a:rPr>
              <a:t> </a:t>
            </a:r>
          </a:p>
        </p:txBody>
      </p:sp>
    </p:spTree>
    <p:extLst>
      <p:ext uri="{BB962C8B-B14F-4D97-AF65-F5344CB8AC3E}">
        <p14:creationId xmlns:p14="http://schemas.microsoft.com/office/powerpoint/2010/main" val="3770113627"/>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1EC3-E36C-E141-AFEA-97CFA849F337}"/>
              </a:ext>
            </a:extLst>
          </p:cNvPr>
          <p:cNvSpPr>
            <a:spLocks noGrp="1"/>
          </p:cNvSpPr>
          <p:nvPr>
            <p:ph type="title"/>
          </p:nvPr>
        </p:nvSpPr>
        <p:spPr/>
        <p:txBody>
          <a:bodyPr/>
          <a:lstStyle/>
          <a:p>
            <a:r>
              <a:rPr lang="en-US" dirty="0"/>
              <a:t>Recommended Reading</a:t>
            </a:r>
          </a:p>
        </p:txBody>
      </p:sp>
      <p:sp>
        <p:nvSpPr>
          <p:cNvPr id="3" name="Footer Placeholder 2">
            <a:extLst>
              <a:ext uri="{FF2B5EF4-FFF2-40B4-BE49-F238E27FC236}">
                <a16:creationId xmlns:a16="http://schemas.microsoft.com/office/drawing/2014/main" id="{82057B79-9E1B-1B7E-534D-E3D67D4E7003}"/>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19C63C88-708C-D38B-D904-6B2CAA34C8D6}"/>
              </a:ext>
            </a:extLst>
          </p:cNvPr>
          <p:cNvSpPr>
            <a:spLocks noGrp="1"/>
          </p:cNvSpPr>
          <p:nvPr>
            <p:ph type="dt" sz="half" idx="11"/>
          </p:nvPr>
        </p:nvSpPr>
        <p:spPr/>
        <p:txBody>
          <a:bodyPr/>
          <a:lstStyle/>
          <a:p>
            <a:fld id="{179CEB8D-B9A4-7249-A618-1FFCB6E3C71A}" type="datetime1">
              <a:rPr lang="en-US" smtClean="0"/>
              <a:pPr/>
              <a:t>3/21/2023</a:t>
            </a:fld>
            <a:endParaRPr lang="en-US" dirty="0"/>
          </a:p>
        </p:txBody>
      </p:sp>
      <p:sp>
        <p:nvSpPr>
          <p:cNvPr id="5" name="Content Placeholder 4">
            <a:extLst>
              <a:ext uri="{FF2B5EF4-FFF2-40B4-BE49-F238E27FC236}">
                <a16:creationId xmlns:a16="http://schemas.microsoft.com/office/drawing/2014/main" id="{70399395-69EB-2232-8ECE-11505941A2FD}"/>
              </a:ext>
            </a:extLst>
          </p:cNvPr>
          <p:cNvSpPr>
            <a:spLocks noGrp="1"/>
          </p:cNvSpPr>
          <p:nvPr>
            <p:ph idx="1"/>
          </p:nvPr>
        </p:nvSpPr>
        <p:spPr/>
        <p:txBody>
          <a:bodyPr/>
          <a:lstStyle/>
          <a:p>
            <a:pPr marL="0" indent="0">
              <a:buNone/>
            </a:pPr>
            <a:r>
              <a:rPr lang="en-US" sz="2800" dirty="0">
                <a:latin typeface="Calibri" panose="020F0502020204030204" pitchFamily="34" charset="0"/>
                <a:cs typeface="Calibri" panose="020F0502020204030204" pitchFamily="34" charset="0"/>
              </a:rPr>
              <a:t>Kenneth D. Crews. </a:t>
            </a:r>
            <a:r>
              <a:rPr lang="en-US" sz="2800" i="1" dirty="0">
                <a:latin typeface="Calibri" panose="020F0502020204030204" pitchFamily="34" charset="0"/>
                <a:cs typeface="Calibri" panose="020F0502020204030204" pitchFamily="34" charset="0"/>
              </a:rPr>
              <a:t>Copyright Law for Librarians and Educators: Creative Strategies and Practical Solutions</a:t>
            </a:r>
            <a:r>
              <a:rPr lang="en-US" sz="2800" dirty="0">
                <a:latin typeface="Calibri" panose="020F0502020204030204" pitchFamily="34" charset="0"/>
                <a:cs typeface="Calibri" panose="020F0502020204030204" pitchFamily="34" charset="0"/>
              </a:rPr>
              <a:t>, 4</a:t>
            </a:r>
            <a:r>
              <a:rPr lang="en-US" sz="2800" baseline="30000" dirty="0">
                <a:latin typeface="Calibri" panose="020F0502020204030204" pitchFamily="34" charset="0"/>
                <a:cs typeface="Calibri" panose="020F0502020204030204" pitchFamily="34" charset="0"/>
              </a:rPr>
              <a:t>th</a:t>
            </a:r>
            <a:r>
              <a:rPr lang="en-US" sz="2800" dirty="0">
                <a:latin typeface="Calibri" panose="020F0502020204030204" pitchFamily="34" charset="0"/>
                <a:cs typeface="Calibri" panose="020F0502020204030204" pitchFamily="34" charset="0"/>
              </a:rPr>
              <a:t> ed. Chicago: ALA Editions, 2020. </a:t>
            </a:r>
          </a:p>
          <a:p>
            <a:pPr marL="0" indent="0">
              <a:buNone/>
            </a:pPr>
            <a:endParaRPr lang="en-US" sz="2800" dirty="0">
              <a:latin typeface="Calibri" panose="020F0502020204030204" pitchFamily="34" charset="0"/>
              <a:cs typeface="Calibri" panose="020F0502020204030204" pitchFamily="34" charset="0"/>
            </a:endParaRPr>
          </a:p>
          <a:p>
            <a:pPr marL="0" indent="0">
              <a:buNone/>
            </a:pPr>
            <a:r>
              <a:rPr lang="en-US" sz="2800" dirty="0">
                <a:latin typeface="Calibri" panose="020F0502020204030204" pitchFamily="34" charset="0"/>
                <a:cs typeface="Calibri" panose="020F0502020204030204" pitchFamily="34" charset="0"/>
              </a:rPr>
              <a:t>Ruth Dukelow and Michael Robak (eds.) </a:t>
            </a:r>
            <a:r>
              <a:rPr lang="en-US" sz="2800" b="1" i="1" dirty="0">
                <a:latin typeface="Calibri" panose="020F0502020204030204" pitchFamily="34" charset="0"/>
                <a:cs typeface="Calibri" panose="020F0502020204030204" pitchFamily="34" charset="0"/>
              </a:rPr>
              <a:t>Legal Issues in Libraries and Archives. </a:t>
            </a:r>
            <a:r>
              <a:rPr lang="en-US" sz="2800" dirty="0">
                <a:latin typeface="Calibri" panose="020F0502020204030204" pitchFamily="34" charset="0"/>
                <a:cs typeface="Calibri" panose="020F0502020204030204" pitchFamily="34" charset="0"/>
                <a:hlinkClick r:id="rId2"/>
              </a:rPr>
              <a:t>https://mlpp.pressbooks.pub/librarylaw/</a:t>
            </a:r>
            <a:r>
              <a:rPr lang="en-US" sz="2800" dirty="0">
                <a:latin typeface="Calibri" panose="020F0502020204030204" pitchFamily="34" charset="0"/>
                <a:cs typeface="Calibri" panose="020F0502020204030204" pitchFamily="34" charset="0"/>
              </a:rPr>
              <a:t> </a:t>
            </a:r>
          </a:p>
          <a:p>
            <a:pPr marL="0" indent="0">
              <a:buNone/>
            </a:pPr>
            <a:endParaRPr lang="en-US" sz="2800" dirty="0">
              <a:latin typeface="Calibri" panose="020F0502020204030204" pitchFamily="34" charset="0"/>
              <a:cs typeface="Calibri" panose="020F0502020204030204" pitchFamily="34" charset="0"/>
            </a:endParaRPr>
          </a:p>
          <a:p>
            <a:pPr marL="0" indent="0">
              <a:buNone/>
            </a:pPr>
            <a:r>
              <a:rPr lang="en-US" sz="2800" dirty="0">
                <a:latin typeface="Calibri" panose="020F0502020204030204" pitchFamily="34" charset="0"/>
                <a:cs typeface="Calibri" panose="020F0502020204030204" pitchFamily="34" charset="0"/>
              </a:rPr>
              <a:t>WIPO. </a:t>
            </a:r>
            <a:r>
              <a:rPr lang="en-US" sz="2800" i="1" dirty="0">
                <a:latin typeface="Calibri" panose="020F0502020204030204" pitchFamily="34" charset="0"/>
                <a:cs typeface="Calibri" panose="020F0502020204030204" pitchFamily="34" charset="0"/>
              </a:rPr>
              <a:t>Understanding Copyright and Related Rights.</a:t>
            </a:r>
            <a:r>
              <a:rPr lang="en-US" sz="28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hlinkClick r:id="rId3"/>
              </a:rPr>
              <a:t>https://www.wipo.int/edocs/pubdocs/en/wipo_pub_909_2016.pdf</a:t>
            </a:r>
            <a:r>
              <a:rPr lang="en-US" sz="2800" dirty="0">
                <a:latin typeface="Calibri" panose="020F0502020204030204" pitchFamily="34" charset="0"/>
                <a:cs typeface="Calibri" panose="020F0502020204030204" pitchFamily="34" charset="0"/>
              </a:rPr>
              <a:t> </a:t>
            </a:r>
          </a:p>
          <a:p>
            <a:pPr marL="0" indent="0">
              <a:buNone/>
            </a:pPr>
            <a:endParaRPr lang="en-US" dirty="0"/>
          </a:p>
          <a:p>
            <a:endParaRPr lang="en-US" dirty="0"/>
          </a:p>
        </p:txBody>
      </p:sp>
    </p:spTree>
    <p:extLst>
      <p:ext uri="{BB962C8B-B14F-4D97-AF65-F5344CB8AC3E}">
        <p14:creationId xmlns:p14="http://schemas.microsoft.com/office/powerpoint/2010/main" val="2846523342"/>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B04BA-8CCA-4CA1-9EAF-4D50378C5875}"/>
              </a:ext>
            </a:extLst>
          </p:cNvPr>
          <p:cNvSpPr>
            <a:spLocks noGrp="1"/>
          </p:cNvSpPr>
          <p:nvPr>
            <p:ph type="title"/>
          </p:nvPr>
        </p:nvSpPr>
        <p:spPr/>
        <p:txBody>
          <a:bodyPr/>
          <a:lstStyle/>
          <a:p>
            <a:r>
              <a:rPr lang="en-US"/>
              <a:t>Questions?</a:t>
            </a:r>
          </a:p>
        </p:txBody>
      </p:sp>
      <p:pic>
        <p:nvPicPr>
          <p:cNvPr id="7" name="Content Placeholder 6" descr="A picture containing text, clipart&#10;&#10;Description automatically generated">
            <a:extLst>
              <a:ext uri="{FF2B5EF4-FFF2-40B4-BE49-F238E27FC236}">
                <a16:creationId xmlns:a16="http://schemas.microsoft.com/office/drawing/2014/main" id="{4F7BC838-6D8F-4F4D-9C97-EBDFE37505A2}"/>
              </a:ext>
            </a:extLst>
          </p:cNvPr>
          <p:cNvPicPr>
            <a:picLocks noGrp="1" noChangeAspect="1"/>
          </p:cNvPicPr>
          <p:nvPr>
            <p:ph idx="1"/>
          </p:nvPr>
        </p:nvPicPr>
        <p:blipFill>
          <a:blip r:embed="rId2"/>
          <a:stretch>
            <a:fillRect/>
          </a:stretch>
        </p:blipFill>
        <p:spPr>
          <a:xfrm>
            <a:off x="4528903" y="1792834"/>
            <a:ext cx="6697898" cy="3761027"/>
          </a:xfrm>
        </p:spPr>
      </p:pic>
      <p:sp>
        <p:nvSpPr>
          <p:cNvPr id="4" name="Date Placeholder 3">
            <a:extLst>
              <a:ext uri="{FF2B5EF4-FFF2-40B4-BE49-F238E27FC236}">
                <a16:creationId xmlns:a16="http://schemas.microsoft.com/office/drawing/2014/main" id="{01D700D4-5051-4B41-AA6E-4FBA492DE193}"/>
              </a:ext>
            </a:extLst>
          </p:cNvPr>
          <p:cNvSpPr>
            <a:spLocks noGrp="1"/>
          </p:cNvSpPr>
          <p:nvPr>
            <p:ph type="dt" sz="half" idx="10"/>
          </p:nvPr>
        </p:nvSpPr>
        <p:spPr/>
        <p:txBody>
          <a:bodyPr/>
          <a:lstStyle/>
          <a:p>
            <a:fld id="{882C01B3-EA4D-144B-B2F9-039945D70569}" type="datetime1">
              <a:rPr lang="en-US" smtClean="0"/>
              <a:t>3/21/2023</a:t>
            </a:fld>
            <a:endParaRPr lang="en-US"/>
          </a:p>
        </p:txBody>
      </p:sp>
      <p:sp>
        <p:nvSpPr>
          <p:cNvPr id="5" name="Footer Placeholder 4">
            <a:extLst>
              <a:ext uri="{FF2B5EF4-FFF2-40B4-BE49-F238E27FC236}">
                <a16:creationId xmlns:a16="http://schemas.microsoft.com/office/drawing/2014/main" id="{BF4F2EB9-8EEE-4438-B741-8683EEE7E9BA}"/>
              </a:ext>
            </a:extLst>
          </p:cNvPr>
          <p:cNvSpPr>
            <a:spLocks noGrp="1"/>
          </p:cNvSpPr>
          <p:nvPr>
            <p:ph type="ftr" sz="quarter" idx="11"/>
          </p:nvPr>
        </p:nvSpPr>
        <p:spPr/>
        <p:txBody>
          <a:bodyPr/>
          <a:lstStyle/>
          <a:p>
            <a:r>
              <a:rPr lang="en-US"/>
              <a:t>Image licensed by </a:t>
            </a:r>
            <a:r>
              <a:rPr lang="en-US">
                <a:hlinkClick r:id="rId3" tooltip="Go to opensource.com's photostream"/>
              </a:rPr>
              <a:t>opensource.com</a:t>
            </a:r>
            <a:r>
              <a:rPr lang="en-US"/>
              <a:t> under CC BY SA 2.0</a:t>
            </a:r>
          </a:p>
        </p:txBody>
      </p:sp>
      <p:sp>
        <p:nvSpPr>
          <p:cNvPr id="3" name="TextBox 2">
            <a:extLst>
              <a:ext uri="{FF2B5EF4-FFF2-40B4-BE49-F238E27FC236}">
                <a16:creationId xmlns:a16="http://schemas.microsoft.com/office/drawing/2014/main" id="{431D3947-576B-FCF9-7262-F918C0E1D81B}"/>
              </a:ext>
            </a:extLst>
          </p:cNvPr>
          <p:cNvSpPr txBox="1"/>
          <p:nvPr/>
        </p:nvSpPr>
        <p:spPr>
          <a:xfrm>
            <a:off x="558800" y="2908300"/>
            <a:ext cx="3352800" cy="584775"/>
          </a:xfrm>
          <a:prstGeom prst="rect">
            <a:avLst/>
          </a:prstGeom>
          <a:noFill/>
        </p:spPr>
        <p:txBody>
          <a:bodyPr wrap="square" rtlCol="0">
            <a:spAutoFit/>
          </a:bodyPr>
          <a:lstStyle/>
          <a:p>
            <a:r>
              <a:rPr lang="en-US" sz="3200" b="1" dirty="0">
                <a:hlinkClick r:id="rId4"/>
              </a:rPr>
              <a:t>ckristof@kent.edu</a:t>
            </a:r>
            <a:r>
              <a:rPr lang="en-US" sz="3200" b="1" dirty="0"/>
              <a:t> </a:t>
            </a:r>
          </a:p>
        </p:txBody>
      </p:sp>
    </p:spTree>
    <p:extLst>
      <p:ext uri="{BB962C8B-B14F-4D97-AF65-F5344CB8AC3E}">
        <p14:creationId xmlns:p14="http://schemas.microsoft.com/office/powerpoint/2010/main" val="89473438"/>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EF70C7-DE0D-2F43-BA52-5B33FFAADC65}"/>
              </a:ext>
            </a:extLst>
          </p:cNvPr>
          <p:cNvSpPr>
            <a:spLocks noGrp="1"/>
          </p:cNvSpPr>
          <p:nvPr>
            <p:ph type="ctrTitle"/>
          </p:nvPr>
        </p:nvSpPr>
        <p:spPr>
          <a:xfrm>
            <a:off x="1524000" y="4589782"/>
            <a:ext cx="9144000" cy="1088528"/>
          </a:xfrm>
        </p:spPr>
        <p:txBody>
          <a:bodyPr/>
          <a:lstStyle/>
          <a:p>
            <a:r>
              <a:rPr lang="en-US" dirty="0"/>
              <a:t>Thank You!</a:t>
            </a:r>
            <a:br>
              <a:rPr lang="en-US" dirty="0"/>
            </a:br>
            <a:r>
              <a:rPr lang="en-US" dirty="0">
                <a:hlinkClick r:id="rId2"/>
              </a:rPr>
              <a:t>ckristof@kent.edu</a:t>
            </a:r>
            <a:r>
              <a:rPr lang="en-US" dirty="0"/>
              <a:t> </a:t>
            </a:r>
          </a:p>
        </p:txBody>
      </p:sp>
    </p:spTree>
    <p:extLst>
      <p:ext uri="{BB962C8B-B14F-4D97-AF65-F5344CB8AC3E}">
        <p14:creationId xmlns:p14="http://schemas.microsoft.com/office/powerpoint/2010/main" val="102241077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DFF34-0346-27B4-DE35-4EDDC0C5EDB5}"/>
              </a:ext>
            </a:extLst>
          </p:cNvPr>
          <p:cNvSpPr>
            <a:spLocks noGrp="1"/>
          </p:cNvSpPr>
          <p:nvPr>
            <p:ph type="title"/>
          </p:nvPr>
        </p:nvSpPr>
        <p:spPr/>
        <p:txBody>
          <a:bodyPr/>
          <a:lstStyle/>
          <a:p>
            <a:r>
              <a:rPr lang="en-US" sz="3200" dirty="0"/>
              <a:t>Copyright Law</a:t>
            </a:r>
            <a:endParaRPr lang="en-US" dirty="0"/>
          </a:p>
        </p:txBody>
      </p:sp>
      <p:sp>
        <p:nvSpPr>
          <p:cNvPr id="3" name="Content Placeholder 2">
            <a:extLst>
              <a:ext uri="{FF2B5EF4-FFF2-40B4-BE49-F238E27FC236}">
                <a16:creationId xmlns:a16="http://schemas.microsoft.com/office/drawing/2014/main" id="{CEE7927D-BD83-AE8E-F660-B2981CB727CB}"/>
              </a:ext>
            </a:extLst>
          </p:cNvPr>
          <p:cNvSpPr>
            <a:spLocks noGrp="1"/>
          </p:cNvSpPr>
          <p:nvPr>
            <p:ph idx="1"/>
          </p:nvPr>
        </p:nvSpPr>
        <p:spPr/>
        <p:txBody>
          <a:bodyPr/>
          <a:lstStyle/>
          <a:p>
            <a:pPr>
              <a:buFontTx/>
              <a:buNone/>
            </a:pPr>
            <a:r>
              <a:rPr lang="en-US" sz="3200" dirty="0">
                <a:latin typeface="Calibri" panose="020F0502020204030204" pitchFamily="34" charset="0"/>
                <a:cs typeface="Calibri" panose="020F0502020204030204" pitchFamily="34" charset="0"/>
              </a:rPr>
              <a:t>Title 17, United States Code</a:t>
            </a:r>
          </a:p>
          <a:p>
            <a:pPr lvl="1"/>
            <a:r>
              <a:rPr lang="en-US" sz="2800" dirty="0">
                <a:solidFill>
                  <a:schemeClr val="accent1">
                    <a:lumMod val="50000"/>
                  </a:schemeClr>
                </a:solidFill>
                <a:latin typeface="Calibri" panose="020F0502020204030204" pitchFamily="34" charset="0"/>
                <a:cs typeface="Calibri" panose="020F0502020204030204" pitchFamily="34" charset="0"/>
              </a:rPr>
              <a:t>Grants a set of exclusive rights to copyright owners for a limited period of time</a:t>
            </a:r>
          </a:p>
          <a:p>
            <a:pPr lvl="1"/>
            <a:r>
              <a:rPr lang="en-US" sz="2800" dirty="0">
                <a:solidFill>
                  <a:schemeClr val="accent1">
                    <a:lumMod val="50000"/>
                  </a:schemeClr>
                </a:solidFill>
                <a:latin typeface="Calibri" panose="020F0502020204030204" pitchFamily="34" charset="0"/>
                <a:cs typeface="Calibri" panose="020F0502020204030204" pitchFamily="34" charset="0"/>
              </a:rPr>
              <a:t>Exclusive rights are balanced with exceptions</a:t>
            </a:r>
          </a:p>
          <a:p>
            <a:pPr lvl="1"/>
            <a:r>
              <a:rPr lang="en-US" sz="2800" dirty="0">
                <a:solidFill>
                  <a:schemeClr val="accent1">
                    <a:lumMod val="50000"/>
                  </a:schemeClr>
                </a:solidFill>
                <a:latin typeface="Calibri" panose="020F0502020204030204" pitchFamily="34" charset="0"/>
                <a:cs typeface="Calibri" panose="020F0502020204030204" pitchFamily="34" charset="0"/>
              </a:rPr>
              <a:t>Text of the law:</a:t>
            </a:r>
          </a:p>
          <a:p>
            <a:pPr lvl="2"/>
            <a:r>
              <a:rPr lang="en-US" sz="2800" dirty="0">
                <a:solidFill>
                  <a:schemeClr val="accent1">
                    <a:lumMod val="50000"/>
                  </a:schemeClr>
                </a:solidFill>
                <a:latin typeface="Calibri" panose="020F0502020204030204" pitchFamily="34" charset="0"/>
                <a:cs typeface="Calibri" panose="020F0502020204030204" pitchFamily="34" charset="0"/>
                <a:hlinkClick r:id="rId2"/>
              </a:rPr>
              <a:t>http://www.copyright.gov/title17/</a:t>
            </a:r>
            <a:endParaRPr lang="en-US" sz="2800" dirty="0">
              <a:solidFill>
                <a:schemeClr val="accent1">
                  <a:lumMod val="50000"/>
                </a:schemeClr>
              </a:solidFill>
              <a:latin typeface="Calibri" panose="020F0502020204030204" pitchFamily="34" charset="0"/>
              <a:cs typeface="Calibri" panose="020F0502020204030204" pitchFamily="34" charset="0"/>
            </a:endParaRPr>
          </a:p>
          <a:p>
            <a:pPr lvl="2"/>
            <a:r>
              <a:rPr lang="en-US" sz="2800" dirty="0">
                <a:solidFill>
                  <a:schemeClr val="accent1">
                    <a:lumMod val="50000"/>
                  </a:schemeClr>
                </a:solidFill>
                <a:latin typeface="Calibri" panose="020F0502020204030204" pitchFamily="34" charset="0"/>
                <a:cs typeface="Calibri" panose="020F0502020204030204" pitchFamily="34" charset="0"/>
                <a:hlinkClick r:id="rId3"/>
              </a:rPr>
              <a:t>https://www.law.cornell.edu/uscode/text</a:t>
            </a:r>
            <a:r>
              <a:rPr lang="en-US" sz="2800" dirty="0">
                <a:solidFill>
                  <a:schemeClr val="accent1">
                    <a:lumMod val="50000"/>
                  </a:schemeClr>
                </a:solidFill>
                <a:latin typeface="Calibri" panose="020F0502020204030204" pitchFamily="34" charset="0"/>
                <a:cs typeface="Calibri" panose="020F0502020204030204" pitchFamily="34" charset="0"/>
              </a:rPr>
              <a:t> </a:t>
            </a:r>
          </a:p>
          <a:p>
            <a:endParaRPr lang="en-US" dirty="0"/>
          </a:p>
        </p:txBody>
      </p:sp>
      <p:sp>
        <p:nvSpPr>
          <p:cNvPr id="4" name="Date Placeholder 3">
            <a:extLst>
              <a:ext uri="{FF2B5EF4-FFF2-40B4-BE49-F238E27FC236}">
                <a16:creationId xmlns:a16="http://schemas.microsoft.com/office/drawing/2014/main" id="{A521BDF9-87F4-B846-A411-E6AF804537F7}"/>
              </a:ext>
            </a:extLst>
          </p:cNvPr>
          <p:cNvSpPr>
            <a:spLocks noGrp="1"/>
          </p:cNvSpPr>
          <p:nvPr>
            <p:ph type="dt" sz="half" idx="10"/>
          </p:nvPr>
        </p:nvSpPr>
        <p:spPr/>
        <p:txBody>
          <a:bodyPr/>
          <a:lstStyle/>
          <a:p>
            <a:fld id="{882C01B3-EA4D-144B-B2F9-039945D70569}" type="datetime1">
              <a:rPr lang="en-US" smtClean="0"/>
              <a:t>3/21/2023</a:t>
            </a:fld>
            <a:endParaRPr lang="en-US"/>
          </a:p>
        </p:txBody>
      </p:sp>
      <p:sp>
        <p:nvSpPr>
          <p:cNvPr id="5" name="Footer Placeholder 4">
            <a:extLst>
              <a:ext uri="{FF2B5EF4-FFF2-40B4-BE49-F238E27FC236}">
                <a16:creationId xmlns:a16="http://schemas.microsoft.com/office/drawing/2014/main" id="{3549A05A-5817-FB10-8A71-AD769B93CAF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8507264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48D31-E74E-067F-66DA-2615265F693C}"/>
              </a:ext>
            </a:extLst>
          </p:cNvPr>
          <p:cNvSpPr>
            <a:spLocks noGrp="1"/>
          </p:cNvSpPr>
          <p:nvPr>
            <p:ph type="title"/>
          </p:nvPr>
        </p:nvSpPr>
        <p:spPr/>
        <p:txBody>
          <a:bodyPr/>
          <a:lstStyle/>
          <a:p>
            <a:r>
              <a:rPr lang="en-US" dirty="0"/>
              <a:t>Exclusive Rights – Section 106</a:t>
            </a:r>
          </a:p>
        </p:txBody>
      </p:sp>
      <p:sp>
        <p:nvSpPr>
          <p:cNvPr id="3" name="Content Placeholder 2">
            <a:extLst>
              <a:ext uri="{FF2B5EF4-FFF2-40B4-BE49-F238E27FC236}">
                <a16:creationId xmlns:a16="http://schemas.microsoft.com/office/drawing/2014/main" id="{434E800E-1F7F-2264-1E17-775DB558B5CB}"/>
              </a:ext>
            </a:extLst>
          </p:cNvPr>
          <p:cNvSpPr>
            <a:spLocks noGrp="1"/>
          </p:cNvSpPr>
          <p:nvPr>
            <p:ph idx="1"/>
          </p:nvPr>
        </p:nvSpPr>
        <p:spPr/>
        <p:txBody>
          <a:bodyPr/>
          <a:lstStyle/>
          <a:p>
            <a:pPr>
              <a:lnSpc>
                <a:spcPct val="90000"/>
              </a:lnSpc>
              <a:buFont typeface="Wingdings" pitchFamily="2" charset="2"/>
              <a:buNone/>
            </a:pPr>
            <a:r>
              <a:rPr lang="en-US" sz="2800" dirty="0">
                <a:latin typeface="Calibri" panose="020F0502020204030204" pitchFamily="34" charset="0"/>
                <a:cs typeface="Calibri" panose="020F0502020204030204" pitchFamily="34" charset="0"/>
              </a:rPr>
              <a:t>Copyright Law gives copyright holders a </a:t>
            </a:r>
            <a:r>
              <a:rPr lang="en-US" sz="2800" b="1" dirty="0">
                <a:latin typeface="Calibri" panose="020F0502020204030204" pitchFamily="34" charset="0"/>
                <a:cs typeface="Calibri" panose="020F0502020204030204" pitchFamily="34" charset="0"/>
              </a:rPr>
              <a:t>limited monopoly</a:t>
            </a:r>
            <a:r>
              <a:rPr lang="en-US" sz="2800" dirty="0">
                <a:latin typeface="Calibri" panose="020F0502020204030204" pitchFamily="34" charset="0"/>
                <a:cs typeface="Calibri" panose="020F0502020204030204" pitchFamily="34" charset="0"/>
              </a:rPr>
              <a:t> over their works, to serve as an incentive for authors and creators.  The rights include the following:</a:t>
            </a:r>
          </a:p>
          <a:p>
            <a:pPr marL="566928" indent="-457200">
              <a:buFont typeface="+mj-lt"/>
              <a:buAutoNum type="arabicPeriod"/>
            </a:pPr>
            <a:r>
              <a:rPr lang="en-US" sz="2800" dirty="0">
                <a:solidFill>
                  <a:schemeClr val="accent1">
                    <a:lumMod val="50000"/>
                  </a:schemeClr>
                </a:solidFill>
                <a:latin typeface="Calibri" panose="020F0502020204030204" pitchFamily="34" charset="0"/>
                <a:cs typeface="Calibri" panose="020F0502020204030204" pitchFamily="34" charset="0"/>
              </a:rPr>
              <a:t>Reproduce the work in copies</a:t>
            </a:r>
          </a:p>
          <a:p>
            <a:pPr marL="566928" indent="-457200">
              <a:buFont typeface="+mj-lt"/>
              <a:buAutoNum type="arabicPeriod"/>
            </a:pPr>
            <a:r>
              <a:rPr lang="en-US" sz="2800" dirty="0">
                <a:solidFill>
                  <a:schemeClr val="accent1">
                    <a:lumMod val="50000"/>
                  </a:schemeClr>
                </a:solidFill>
                <a:latin typeface="Calibri" panose="020F0502020204030204" pitchFamily="34" charset="0"/>
                <a:cs typeface="Calibri" panose="020F0502020204030204" pitchFamily="34" charset="0"/>
              </a:rPr>
              <a:t>Distribute the work publicly</a:t>
            </a:r>
          </a:p>
          <a:p>
            <a:pPr marL="566928" indent="-457200">
              <a:buFont typeface="+mj-lt"/>
              <a:buAutoNum type="arabicPeriod"/>
            </a:pPr>
            <a:r>
              <a:rPr lang="en-US" sz="2800" dirty="0">
                <a:solidFill>
                  <a:schemeClr val="accent1">
                    <a:lumMod val="50000"/>
                  </a:schemeClr>
                </a:solidFill>
                <a:latin typeface="Calibri" panose="020F0502020204030204" pitchFamily="34" charset="0"/>
                <a:cs typeface="Calibri" panose="020F0502020204030204" pitchFamily="34" charset="0"/>
              </a:rPr>
              <a:t>Make derivative works</a:t>
            </a:r>
          </a:p>
          <a:p>
            <a:pPr marL="566928" indent="-457200">
              <a:buFont typeface="+mj-lt"/>
              <a:buAutoNum type="arabicPeriod"/>
            </a:pPr>
            <a:r>
              <a:rPr lang="en-US" sz="2800" dirty="0">
                <a:solidFill>
                  <a:schemeClr val="accent1">
                    <a:lumMod val="50000"/>
                  </a:schemeClr>
                </a:solidFill>
                <a:latin typeface="Calibri" panose="020F0502020204030204" pitchFamily="34" charset="0"/>
                <a:cs typeface="Calibri" panose="020F0502020204030204" pitchFamily="34" charset="0"/>
              </a:rPr>
              <a:t>Publicly display the work</a:t>
            </a:r>
          </a:p>
          <a:p>
            <a:pPr marL="566928" indent="-457200">
              <a:buFont typeface="+mj-lt"/>
              <a:buAutoNum type="arabicPeriod"/>
            </a:pPr>
            <a:r>
              <a:rPr lang="en-US" sz="2800" dirty="0">
                <a:solidFill>
                  <a:schemeClr val="accent1">
                    <a:lumMod val="50000"/>
                  </a:schemeClr>
                </a:solidFill>
                <a:latin typeface="Calibri" panose="020F0502020204030204" pitchFamily="34" charset="0"/>
                <a:cs typeface="Calibri" panose="020F0502020204030204" pitchFamily="34" charset="0"/>
              </a:rPr>
              <a:t>Public performance</a:t>
            </a:r>
          </a:p>
          <a:p>
            <a:pPr marL="566928" indent="-457200">
              <a:buFont typeface="+mj-lt"/>
              <a:buAutoNum type="arabicPeriod"/>
            </a:pPr>
            <a:r>
              <a:rPr lang="en-US" sz="2800" dirty="0">
                <a:solidFill>
                  <a:schemeClr val="accent1">
                    <a:lumMod val="50000"/>
                  </a:schemeClr>
                </a:solidFill>
                <a:latin typeface="Calibri" panose="020F0502020204030204" pitchFamily="34" charset="0"/>
                <a:cs typeface="Calibri" panose="020F0502020204030204" pitchFamily="34" charset="0"/>
              </a:rPr>
              <a:t>Public performance by means of a digital audio transmission</a:t>
            </a:r>
          </a:p>
          <a:p>
            <a:endParaRPr lang="en-US" dirty="0"/>
          </a:p>
        </p:txBody>
      </p:sp>
      <p:sp>
        <p:nvSpPr>
          <p:cNvPr id="4" name="Date Placeholder 3">
            <a:extLst>
              <a:ext uri="{FF2B5EF4-FFF2-40B4-BE49-F238E27FC236}">
                <a16:creationId xmlns:a16="http://schemas.microsoft.com/office/drawing/2014/main" id="{CE640920-00D2-79B2-1622-0EA2A6A4CFE3}"/>
              </a:ext>
            </a:extLst>
          </p:cNvPr>
          <p:cNvSpPr>
            <a:spLocks noGrp="1"/>
          </p:cNvSpPr>
          <p:nvPr>
            <p:ph type="dt" sz="half" idx="10"/>
          </p:nvPr>
        </p:nvSpPr>
        <p:spPr/>
        <p:txBody>
          <a:bodyPr/>
          <a:lstStyle/>
          <a:p>
            <a:fld id="{882C01B3-EA4D-144B-B2F9-039945D70569}" type="datetime1">
              <a:rPr lang="en-US" smtClean="0"/>
              <a:t>3/21/2023</a:t>
            </a:fld>
            <a:endParaRPr lang="en-US"/>
          </a:p>
        </p:txBody>
      </p:sp>
      <p:sp>
        <p:nvSpPr>
          <p:cNvPr id="5" name="Footer Placeholder 4">
            <a:extLst>
              <a:ext uri="{FF2B5EF4-FFF2-40B4-BE49-F238E27FC236}">
                <a16:creationId xmlns:a16="http://schemas.microsoft.com/office/drawing/2014/main" id="{35E2BA05-0B6A-0109-DE7A-BC9B29C90FC7}"/>
              </a:ext>
            </a:extLst>
          </p:cNvPr>
          <p:cNvSpPr>
            <a:spLocks noGrp="1"/>
          </p:cNvSpPr>
          <p:nvPr>
            <p:ph type="ftr" sz="quarter" idx="11"/>
          </p:nvPr>
        </p:nvSpPr>
        <p:spPr/>
        <p:txBody>
          <a:bodyPr/>
          <a:lstStyle/>
          <a:p>
            <a:r>
              <a:rPr lang="en-US" dirty="0">
                <a:solidFill>
                  <a:srgbClr val="07305D"/>
                </a:solidFill>
              </a:rPr>
              <a:t>Source: </a:t>
            </a:r>
            <a:r>
              <a:rPr lang="en-US" sz="1000" dirty="0">
                <a:solidFill>
                  <a:srgbClr val="07305D"/>
                </a:solidFill>
              </a:rPr>
              <a:t>: § 106, Title 17 U.S. Code at </a:t>
            </a:r>
            <a:r>
              <a:rPr lang="en-US" sz="1000" dirty="0">
                <a:solidFill>
                  <a:srgbClr val="07305D"/>
                </a:solidFill>
                <a:hlinkClick r:id="rId2"/>
              </a:rPr>
              <a:t>http://www.copyright.gov/title17</a:t>
            </a:r>
            <a:endParaRPr lang="en-US" dirty="0">
              <a:solidFill>
                <a:srgbClr val="07305D"/>
              </a:solidFill>
            </a:endParaRPr>
          </a:p>
        </p:txBody>
      </p:sp>
    </p:spTree>
    <p:extLst>
      <p:ext uri="{BB962C8B-B14F-4D97-AF65-F5344CB8AC3E}">
        <p14:creationId xmlns:p14="http://schemas.microsoft.com/office/powerpoint/2010/main" val="208661527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F4788-FE5B-21B6-652D-59AE6BD6FF96}"/>
              </a:ext>
            </a:extLst>
          </p:cNvPr>
          <p:cNvSpPr>
            <a:spLocks noGrp="1"/>
          </p:cNvSpPr>
          <p:nvPr>
            <p:ph type="title"/>
          </p:nvPr>
        </p:nvSpPr>
        <p:spPr/>
        <p:txBody>
          <a:bodyPr/>
          <a:lstStyle/>
          <a:p>
            <a:r>
              <a:rPr lang="en-US" dirty="0"/>
              <a:t>Some of the Exceptions to Exclusive Rights</a:t>
            </a:r>
          </a:p>
        </p:txBody>
      </p:sp>
      <p:sp>
        <p:nvSpPr>
          <p:cNvPr id="3" name="Content Placeholder 2">
            <a:extLst>
              <a:ext uri="{FF2B5EF4-FFF2-40B4-BE49-F238E27FC236}">
                <a16:creationId xmlns:a16="http://schemas.microsoft.com/office/drawing/2014/main" id="{71AAF7B5-E848-91E6-C751-DD17AFD94F24}"/>
              </a:ext>
            </a:extLst>
          </p:cNvPr>
          <p:cNvSpPr>
            <a:spLocks noGrp="1"/>
          </p:cNvSpPr>
          <p:nvPr>
            <p:ph idx="1"/>
          </p:nvPr>
        </p:nvSpPr>
        <p:spPr/>
        <p:txBody>
          <a:bodyPr/>
          <a:lstStyle/>
          <a:p>
            <a:r>
              <a:rPr lang="en-US" sz="2800" dirty="0">
                <a:latin typeface="Calibri" panose="020F0502020204030204" pitchFamily="34" charset="0"/>
                <a:cs typeface="Calibri" panose="020F0502020204030204" pitchFamily="34" charset="0"/>
              </a:rPr>
              <a:t>Fair Use – Section 107</a:t>
            </a:r>
          </a:p>
          <a:p>
            <a:r>
              <a:rPr lang="en-US" sz="2800" dirty="0">
                <a:latin typeface="Calibri" panose="020F0502020204030204" pitchFamily="34" charset="0"/>
                <a:cs typeface="Calibri" panose="020F0502020204030204" pitchFamily="34" charset="0"/>
              </a:rPr>
              <a:t>Reproduction by Libraries and Archives – Section 108</a:t>
            </a:r>
          </a:p>
          <a:p>
            <a:r>
              <a:rPr lang="en-US" sz="2800" dirty="0">
                <a:latin typeface="Calibri" panose="020F0502020204030204" pitchFamily="34" charset="0"/>
                <a:cs typeface="Calibri" panose="020F0502020204030204" pitchFamily="34" charset="0"/>
              </a:rPr>
              <a:t>First Sale – Section 109</a:t>
            </a:r>
          </a:p>
          <a:p>
            <a:r>
              <a:rPr lang="en-US" sz="2800" dirty="0">
                <a:latin typeface="Calibri" panose="020F0502020204030204" pitchFamily="34" charset="0"/>
                <a:cs typeface="Calibri" panose="020F0502020204030204" pitchFamily="34" charset="0"/>
              </a:rPr>
              <a:t>Exemption of certain performances and displays (including classroom use, TEACH Act, and exhibits) – Section 110</a:t>
            </a:r>
          </a:p>
          <a:p>
            <a:r>
              <a:rPr lang="en-US" sz="2800" dirty="0">
                <a:latin typeface="Calibri" panose="020F0502020204030204" pitchFamily="34" charset="0"/>
                <a:cs typeface="Calibri" panose="020F0502020204030204" pitchFamily="34" charset="0"/>
              </a:rPr>
              <a:t>Reproduction for people with print disabilities – Section 121 </a:t>
            </a:r>
          </a:p>
          <a:p>
            <a:pPr marL="0" indent="0">
              <a:buNone/>
            </a:pPr>
            <a:endParaRPr lang="en-US" dirty="0"/>
          </a:p>
        </p:txBody>
      </p:sp>
      <p:sp>
        <p:nvSpPr>
          <p:cNvPr id="4" name="Date Placeholder 3">
            <a:extLst>
              <a:ext uri="{FF2B5EF4-FFF2-40B4-BE49-F238E27FC236}">
                <a16:creationId xmlns:a16="http://schemas.microsoft.com/office/drawing/2014/main" id="{A65928D2-FBB6-B7D0-19F4-0F1A67430901}"/>
              </a:ext>
            </a:extLst>
          </p:cNvPr>
          <p:cNvSpPr>
            <a:spLocks noGrp="1"/>
          </p:cNvSpPr>
          <p:nvPr>
            <p:ph type="dt" sz="half" idx="10"/>
          </p:nvPr>
        </p:nvSpPr>
        <p:spPr/>
        <p:txBody>
          <a:bodyPr/>
          <a:lstStyle/>
          <a:p>
            <a:fld id="{882C01B3-EA4D-144B-B2F9-039945D70569}" type="datetime1">
              <a:rPr lang="en-US" smtClean="0"/>
              <a:t>3/21/2023</a:t>
            </a:fld>
            <a:endParaRPr lang="en-US"/>
          </a:p>
        </p:txBody>
      </p:sp>
      <p:sp>
        <p:nvSpPr>
          <p:cNvPr id="5" name="Footer Placeholder 4">
            <a:extLst>
              <a:ext uri="{FF2B5EF4-FFF2-40B4-BE49-F238E27FC236}">
                <a16:creationId xmlns:a16="http://schemas.microsoft.com/office/drawing/2014/main" id="{720A20B9-8598-F513-477D-EB33036FACF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0725649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0D01D-320C-1280-C812-07056BA51163}"/>
              </a:ext>
            </a:extLst>
          </p:cNvPr>
          <p:cNvSpPr>
            <a:spLocks noGrp="1"/>
          </p:cNvSpPr>
          <p:nvPr>
            <p:ph type="title"/>
          </p:nvPr>
        </p:nvSpPr>
        <p:spPr/>
        <p:txBody>
          <a:bodyPr/>
          <a:lstStyle/>
          <a:p>
            <a:r>
              <a:rPr lang="en-US" dirty="0"/>
              <a:t>Section 109 – Right of First Sale</a:t>
            </a:r>
          </a:p>
        </p:txBody>
      </p:sp>
      <p:sp>
        <p:nvSpPr>
          <p:cNvPr id="3" name="Content Placeholder 2">
            <a:extLst>
              <a:ext uri="{FF2B5EF4-FFF2-40B4-BE49-F238E27FC236}">
                <a16:creationId xmlns:a16="http://schemas.microsoft.com/office/drawing/2014/main" id="{34B07540-A3C9-3AA7-9AFC-1105DD449204}"/>
              </a:ext>
            </a:extLst>
          </p:cNvPr>
          <p:cNvSpPr>
            <a:spLocks noGrp="1"/>
          </p:cNvSpPr>
          <p:nvPr>
            <p:ph idx="1"/>
          </p:nvPr>
        </p:nvSpPr>
        <p:spPr/>
        <p:txBody>
          <a:bodyPr>
            <a:normAutofit/>
          </a:bodyPr>
          <a:lstStyle/>
          <a:p>
            <a:r>
              <a:rPr lang="en-US" dirty="0">
                <a:latin typeface="Calibri" panose="020F0502020204030204" pitchFamily="34" charset="0"/>
                <a:cs typeface="Calibri" panose="020F0502020204030204" pitchFamily="34" charset="0"/>
              </a:rPr>
              <a:t>First Sale Doctrine</a:t>
            </a:r>
          </a:p>
          <a:p>
            <a:r>
              <a:rPr lang="en-US" dirty="0">
                <a:latin typeface="Calibri" panose="020F0502020204030204" pitchFamily="34" charset="0"/>
                <a:cs typeface="Calibri" panose="020F0502020204030204" pitchFamily="34" charset="0"/>
              </a:rPr>
              <a:t>Allows us to make book trees for the holidays</a:t>
            </a:r>
          </a:p>
          <a:p>
            <a:r>
              <a:rPr lang="en-US" dirty="0">
                <a:latin typeface="Calibri" panose="020F0502020204030204" pitchFamily="34" charset="0"/>
                <a:cs typeface="Calibri" panose="020F0502020204030204" pitchFamily="34" charset="0"/>
              </a:rPr>
              <a:t>Allows us to borrow and lend </a:t>
            </a:r>
            <a:r>
              <a:rPr lang="en-US" dirty="0" err="1">
                <a:latin typeface="Calibri" panose="020F0502020204030204" pitchFamily="34" charset="0"/>
                <a:cs typeface="Calibri" panose="020F0502020204030204" pitchFamily="34" charset="0"/>
              </a:rPr>
              <a:t>returnables</a:t>
            </a:r>
            <a:r>
              <a:rPr lang="en-US" dirty="0">
                <a:latin typeface="Calibri" panose="020F0502020204030204" pitchFamily="34" charset="0"/>
                <a:cs typeface="Calibri" panose="020F0502020204030204" pitchFamily="34" charset="0"/>
              </a:rPr>
              <a:t>, or put them on Course Reserve:</a:t>
            </a:r>
          </a:p>
          <a:p>
            <a:pPr lvl="1"/>
            <a:r>
              <a:rPr lang="en-US" dirty="0">
                <a:latin typeface="Calibri" panose="020F0502020204030204" pitchFamily="34" charset="0"/>
                <a:cs typeface="Calibri" panose="020F0502020204030204" pitchFamily="34" charset="0"/>
              </a:rPr>
              <a:t>Books</a:t>
            </a:r>
          </a:p>
          <a:p>
            <a:pPr lvl="1"/>
            <a:r>
              <a:rPr lang="en-US" dirty="0">
                <a:latin typeface="Calibri" panose="020F0502020204030204" pitchFamily="34" charset="0"/>
                <a:cs typeface="Calibri" panose="020F0502020204030204" pitchFamily="34" charset="0"/>
              </a:rPr>
              <a:t>Theses and dissertations </a:t>
            </a:r>
          </a:p>
          <a:p>
            <a:pPr lvl="1"/>
            <a:r>
              <a:rPr lang="en-US" dirty="0">
                <a:latin typeface="Calibri" panose="020F0502020204030204" pitchFamily="34" charset="0"/>
                <a:cs typeface="Calibri" panose="020F0502020204030204" pitchFamily="34" charset="0"/>
              </a:rPr>
              <a:t>DVDs</a:t>
            </a:r>
          </a:p>
          <a:p>
            <a:pPr lvl="1"/>
            <a:r>
              <a:rPr lang="en-US" dirty="0">
                <a:latin typeface="Calibri" panose="020F0502020204030204" pitchFamily="34" charset="0"/>
                <a:cs typeface="Calibri" panose="020F0502020204030204" pitchFamily="34" charset="0"/>
              </a:rPr>
              <a:t>CDs</a:t>
            </a:r>
          </a:p>
          <a:p>
            <a:pPr lvl="1"/>
            <a:r>
              <a:rPr lang="en-US" dirty="0">
                <a:latin typeface="Calibri" panose="020F0502020204030204" pitchFamily="34" charset="0"/>
                <a:cs typeface="Calibri" panose="020F0502020204030204" pitchFamily="34" charset="0"/>
              </a:rPr>
              <a:t>Whole issues or bound volumes of journals</a:t>
            </a:r>
          </a:p>
          <a:p>
            <a:r>
              <a:rPr lang="en-US" dirty="0">
                <a:latin typeface="Calibri" panose="020F0502020204030204" pitchFamily="34" charset="0"/>
                <a:cs typeface="Calibri" panose="020F0502020204030204" pitchFamily="34" charset="0"/>
              </a:rPr>
              <a:t>Applies to materials that are purchased and not licensed</a:t>
            </a:r>
          </a:p>
          <a:p>
            <a:pPr lvl="1"/>
            <a:r>
              <a:rPr lang="en-US" dirty="0">
                <a:latin typeface="Calibri" panose="020F0502020204030204" pitchFamily="34" charset="0"/>
                <a:cs typeface="Calibri" panose="020F0502020204030204" pitchFamily="34" charset="0"/>
              </a:rPr>
              <a:t>Netflix </a:t>
            </a:r>
          </a:p>
          <a:p>
            <a:pPr lvl="1"/>
            <a:r>
              <a:rPr lang="en-US" dirty="0">
                <a:latin typeface="Calibri" panose="020F0502020204030204" pitchFamily="34" charset="0"/>
                <a:cs typeface="Calibri" panose="020F0502020204030204" pitchFamily="34" charset="0"/>
              </a:rPr>
              <a:t>Amazon Prime</a:t>
            </a:r>
          </a:p>
          <a:p>
            <a:endParaRPr lang="en-US" dirty="0"/>
          </a:p>
        </p:txBody>
      </p:sp>
      <p:sp>
        <p:nvSpPr>
          <p:cNvPr id="4" name="Date Placeholder 3">
            <a:extLst>
              <a:ext uri="{FF2B5EF4-FFF2-40B4-BE49-F238E27FC236}">
                <a16:creationId xmlns:a16="http://schemas.microsoft.com/office/drawing/2014/main" id="{37823F38-6F0C-3B1A-4E7F-3474C483C11A}"/>
              </a:ext>
            </a:extLst>
          </p:cNvPr>
          <p:cNvSpPr>
            <a:spLocks noGrp="1"/>
          </p:cNvSpPr>
          <p:nvPr>
            <p:ph type="dt" sz="half" idx="10"/>
          </p:nvPr>
        </p:nvSpPr>
        <p:spPr/>
        <p:txBody>
          <a:bodyPr/>
          <a:lstStyle/>
          <a:p>
            <a:fld id="{882C01B3-EA4D-144B-B2F9-039945D70569}" type="datetime1">
              <a:rPr lang="en-US" smtClean="0"/>
              <a:t>3/21/2023</a:t>
            </a:fld>
            <a:endParaRPr lang="en-US"/>
          </a:p>
        </p:txBody>
      </p:sp>
      <p:sp>
        <p:nvSpPr>
          <p:cNvPr id="5" name="Footer Placeholder 4">
            <a:extLst>
              <a:ext uri="{FF2B5EF4-FFF2-40B4-BE49-F238E27FC236}">
                <a16:creationId xmlns:a16="http://schemas.microsoft.com/office/drawing/2014/main" id="{B5070534-EA1E-E881-764D-769063B1416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83031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6C6B5-FFE9-11DD-56B5-2BFFFDCA6A04}"/>
              </a:ext>
            </a:extLst>
          </p:cNvPr>
          <p:cNvSpPr>
            <a:spLocks noGrp="1"/>
          </p:cNvSpPr>
          <p:nvPr>
            <p:ph type="title"/>
          </p:nvPr>
        </p:nvSpPr>
        <p:spPr>
          <a:xfrm>
            <a:off x="838200" y="303341"/>
            <a:ext cx="10515600" cy="1325563"/>
          </a:xfrm>
        </p:spPr>
        <p:txBody>
          <a:bodyPr/>
          <a:lstStyle/>
          <a:p>
            <a:r>
              <a:rPr lang="en-US" dirty="0"/>
              <a:t>Section 109 Example</a:t>
            </a:r>
          </a:p>
        </p:txBody>
      </p:sp>
      <p:sp>
        <p:nvSpPr>
          <p:cNvPr id="4" name="Date Placeholder 3">
            <a:extLst>
              <a:ext uri="{FF2B5EF4-FFF2-40B4-BE49-F238E27FC236}">
                <a16:creationId xmlns:a16="http://schemas.microsoft.com/office/drawing/2014/main" id="{6685C86E-8047-FC99-FEB8-B331A0C61167}"/>
              </a:ext>
            </a:extLst>
          </p:cNvPr>
          <p:cNvSpPr>
            <a:spLocks noGrp="1"/>
          </p:cNvSpPr>
          <p:nvPr>
            <p:ph type="dt" sz="half" idx="10"/>
          </p:nvPr>
        </p:nvSpPr>
        <p:spPr/>
        <p:txBody>
          <a:bodyPr/>
          <a:lstStyle/>
          <a:p>
            <a:fld id="{882C01B3-EA4D-144B-B2F9-039945D70569}" type="datetime1">
              <a:rPr lang="en-US" smtClean="0"/>
              <a:t>3/21/2023</a:t>
            </a:fld>
            <a:endParaRPr lang="en-US"/>
          </a:p>
        </p:txBody>
      </p:sp>
      <p:sp>
        <p:nvSpPr>
          <p:cNvPr id="5" name="Footer Placeholder 4">
            <a:extLst>
              <a:ext uri="{FF2B5EF4-FFF2-40B4-BE49-F238E27FC236}">
                <a16:creationId xmlns:a16="http://schemas.microsoft.com/office/drawing/2014/main" id="{3D6649DE-594A-5185-F19D-C10AC5FC9E38}"/>
              </a:ext>
            </a:extLst>
          </p:cNvPr>
          <p:cNvSpPr>
            <a:spLocks noGrp="1"/>
          </p:cNvSpPr>
          <p:nvPr>
            <p:ph type="ftr" sz="quarter" idx="11"/>
          </p:nvPr>
        </p:nvSpPr>
        <p:spPr/>
        <p:txBody>
          <a:bodyPr/>
          <a:lstStyle/>
          <a:p>
            <a:r>
              <a:rPr lang="en-US" dirty="0">
                <a:solidFill>
                  <a:srgbClr val="07305D"/>
                </a:solidFill>
              </a:rPr>
              <a:t>Image source: </a:t>
            </a:r>
            <a:r>
              <a:rPr lang="en-US" dirty="0">
                <a:solidFill>
                  <a:srgbClr val="07305D"/>
                </a:solidFill>
                <a:hlinkClick r:id="rId2"/>
              </a:rPr>
              <a:t>https://inhabitat.com/tu-delft-architecture-library-opens-with-desk-of-recycled-books/</a:t>
            </a:r>
            <a:endParaRPr lang="en-US" dirty="0">
              <a:solidFill>
                <a:srgbClr val="07305D"/>
              </a:solidFill>
            </a:endParaRPr>
          </a:p>
        </p:txBody>
      </p:sp>
      <p:pic>
        <p:nvPicPr>
          <p:cNvPr id="6" name="Content Placeholder 4">
            <a:extLst>
              <a:ext uri="{FF2B5EF4-FFF2-40B4-BE49-F238E27FC236}">
                <a16:creationId xmlns:a16="http://schemas.microsoft.com/office/drawing/2014/main" id="{BCF74A9E-96A6-B48C-D39B-21DBD47F51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34914" y="1490792"/>
            <a:ext cx="5801784" cy="4351338"/>
          </a:xfrm>
          <a:ln w="28575">
            <a:solidFill>
              <a:srgbClr val="07305D"/>
            </a:solidFill>
          </a:ln>
        </p:spPr>
      </p:pic>
      <p:sp>
        <p:nvSpPr>
          <p:cNvPr id="7" name="TextBox 6">
            <a:extLst>
              <a:ext uri="{FF2B5EF4-FFF2-40B4-BE49-F238E27FC236}">
                <a16:creationId xmlns:a16="http://schemas.microsoft.com/office/drawing/2014/main" id="{191EDC41-1472-5115-5FD4-533DF2C7D79C}"/>
              </a:ext>
            </a:extLst>
          </p:cNvPr>
          <p:cNvSpPr txBox="1"/>
          <p:nvPr/>
        </p:nvSpPr>
        <p:spPr>
          <a:xfrm>
            <a:off x="879102" y="1752471"/>
            <a:ext cx="3991233" cy="3816429"/>
          </a:xfrm>
          <a:prstGeom prst="rect">
            <a:avLst/>
          </a:prstGeom>
          <a:noFill/>
        </p:spPr>
        <p:txBody>
          <a:bodyPr wrap="square" rtlCol="0">
            <a:spAutoFit/>
          </a:bodyPr>
          <a:lstStyle/>
          <a:p>
            <a:r>
              <a:rPr lang="en-US" sz="2800" b="1" dirty="0">
                <a:solidFill>
                  <a:srgbClr val="07305D"/>
                </a:solidFill>
              </a:rPr>
              <a:t>Ownership of Copyright vs. Ownership of a Copy </a:t>
            </a:r>
          </a:p>
          <a:p>
            <a:pPr lvl="1"/>
            <a:r>
              <a:rPr lang="en-US" sz="2800" dirty="0">
                <a:hlinkClick r:id="rId4"/>
              </a:rPr>
              <a:t>https://copyrightalliance.org/education/copyright-law-explained/copyright-ownership/ownership-copyright-vs-copy/</a:t>
            </a:r>
            <a:r>
              <a:rPr lang="en-US" sz="2800" dirty="0"/>
              <a:t> </a:t>
            </a:r>
          </a:p>
          <a:p>
            <a:endParaRPr lang="en-US" dirty="0"/>
          </a:p>
        </p:txBody>
      </p:sp>
    </p:spTree>
    <p:extLst>
      <p:ext uri="{BB962C8B-B14F-4D97-AF65-F5344CB8AC3E}">
        <p14:creationId xmlns:p14="http://schemas.microsoft.com/office/powerpoint/2010/main" val="4239236703"/>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3626</TotalTime>
  <Words>3333</Words>
  <Application>Microsoft Office PowerPoint</Application>
  <PresentationFormat>Widescreen</PresentationFormat>
  <Paragraphs>357</Paragraphs>
  <Slides>42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Wingdings</vt:lpstr>
      <vt:lpstr>Office Theme</vt:lpstr>
      <vt:lpstr>ILL 101: Copyright 101  Hosted by the IDS Project as part of OCLC’s RSC23 Web Series</vt:lpstr>
      <vt:lpstr>This is not legal advice</vt:lpstr>
      <vt:lpstr>Interlibrary Loan Code for the United States </vt:lpstr>
      <vt:lpstr>Copyright’s Primary Purpose</vt:lpstr>
      <vt:lpstr>Copyright Law</vt:lpstr>
      <vt:lpstr>Exclusive Rights – Section 106</vt:lpstr>
      <vt:lpstr>Some of the Exceptions to Exclusive Rights</vt:lpstr>
      <vt:lpstr>Section 109 – Right of First Sale</vt:lpstr>
      <vt:lpstr>Section 109 Example</vt:lpstr>
      <vt:lpstr>Section 108 - Reproduction by Libraries &amp; Archives</vt:lpstr>
      <vt:lpstr>17 U.S. Code § 108 – OUTLINE </vt:lpstr>
      <vt:lpstr>Can your library or archive use Section 108?</vt:lpstr>
      <vt:lpstr>Reproduction by Libraries &amp; Archives</vt:lpstr>
      <vt:lpstr>Reproduction by Libraries &amp; Archives</vt:lpstr>
      <vt:lpstr>Notice Warning mentioned in Section 108(d),(e)&amp;(f)</vt:lpstr>
      <vt:lpstr>Commission on New Technological Uses of Copyrighted Works (CONTU)*</vt:lpstr>
      <vt:lpstr>CONTU Guidelines</vt:lpstr>
      <vt:lpstr>CONTU Guidelines are NOT LAW</vt:lpstr>
      <vt:lpstr>National ILL Code Explanatory Supplement</vt:lpstr>
      <vt:lpstr>CONTU Guidelines – Borrowing Library</vt:lpstr>
      <vt:lpstr>CONTU Guidelines – Borrowing Library</vt:lpstr>
      <vt:lpstr>CONTU Guidelines – Borrowing Library</vt:lpstr>
      <vt:lpstr>What to do if you’ve exceeded CONTU?</vt:lpstr>
      <vt:lpstr>CONTU Guidelines – Lending/Supplying Library</vt:lpstr>
      <vt:lpstr>Law vs. Guidelines</vt:lpstr>
      <vt:lpstr>2020 ARL White Paper on CONTU</vt:lpstr>
      <vt:lpstr>Considerations for alternatives to CONTU</vt:lpstr>
      <vt:lpstr>Fair Use – Section 107</vt:lpstr>
      <vt:lpstr>Fair Use Tools</vt:lpstr>
      <vt:lpstr>Fair Use Facts</vt:lpstr>
      <vt:lpstr>The Public Domain</vt:lpstr>
      <vt:lpstr>Public Domain Guide/Chart </vt:lpstr>
      <vt:lpstr>Licenses</vt:lpstr>
      <vt:lpstr>License Negotiation</vt:lpstr>
      <vt:lpstr>International Copyright</vt:lpstr>
      <vt:lpstr>World Intellectual Property Organization (WIPO)</vt:lpstr>
      <vt:lpstr>FAQs</vt:lpstr>
      <vt:lpstr>Controlled Digital Lending by Libraries  &amp; Internet Archive</vt:lpstr>
      <vt:lpstr>Questions to ask yourself… </vt:lpstr>
      <vt:lpstr>Recommended Reading</vt:lpstr>
      <vt:lpstr>Questions?</vt:lpstr>
      <vt:lpstr>Thank You! ckristof@kent.edu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Robert</dc:creator>
  <cp:lastModifiedBy>Kristof, Cynthia</cp:lastModifiedBy>
  <cp:revision>130</cp:revision>
  <cp:lastPrinted>2018-02-12T16:14:28Z</cp:lastPrinted>
  <dcterms:created xsi:type="dcterms:W3CDTF">2017-12-13T15:54:12Z</dcterms:created>
  <dcterms:modified xsi:type="dcterms:W3CDTF">2023-03-21T23:34:09Z</dcterms:modified>
</cp:coreProperties>
</file>