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53"/>
  </p:notesMasterIdLst>
  <p:sldIdLst>
    <p:sldId id="256" r:id="rId2"/>
    <p:sldId id="257" r:id="rId3"/>
    <p:sldId id="258" r:id="rId4"/>
    <p:sldId id="259" r:id="rId5"/>
    <p:sldId id="260" r:id="rId6"/>
    <p:sldId id="261" r:id="rId7"/>
    <p:sldId id="263" r:id="rId8"/>
    <p:sldId id="264" r:id="rId9"/>
    <p:sldId id="262"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5" r:id="rId30"/>
    <p:sldId id="286" r:id="rId31"/>
    <p:sldId id="287" r:id="rId32"/>
    <p:sldId id="288" r:id="rId33"/>
    <p:sldId id="289" r:id="rId34"/>
    <p:sldId id="292" r:id="rId35"/>
    <p:sldId id="293" r:id="rId36"/>
    <p:sldId id="290" r:id="rId37"/>
    <p:sldId id="291" r:id="rId38"/>
    <p:sldId id="294" r:id="rId39"/>
    <p:sldId id="295" r:id="rId40"/>
    <p:sldId id="296" r:id="rId41"/>
    <p:sldId id="297" r:id="rId42"/>
    <p:sldId id="298" r:id="rId43"/>
    <p:sldId id="300" r:id="rId44"/>
    <p:sldId id="301" r:id="rId45"/>
    <p:sldId id="302" r:id="rId46"/>
    <p:sldId id="303" r:id="rId47"/>
    <p:sldId id="304" r:id="rId48"/>
    <p:sldId id="306" r:id="rId49"/>
    <p:sldId id="307" r:id="rId50"/>
    <p:sldId id="299" r:id="rId51"/>
    <p:sldId id="308" r:id="rId5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78" y="-27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ELL_SAN_CLUSTER_SAN_100_SERVER\100SAN\HOME\LYANG\IDS%20New%20York%20Presentations\Char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ELL_SAN_CLUSTER_SAN_100_SERVER\100SAN\HOME\LYANG\IDS%20New%20York%20Presentations\Char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ELL_SAN_CLUSTER_SAN_100_SERVER\100SAN\HOME\LYANG\IDS%20New%20York%20Presentations\Char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ELL_SAN_CLUSTER_SAN_100_SERVER\100SAN\HOME\LYANG\IDS%20New%20York%20Presentations\Char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ELL_SAN_CLUSTER_SAN_100_SERVER\100SAN\HOME\LYANG\IDS%20New%20York%20Presentations\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000" dirty="0">
                <a:solidFill>
                  <a:schemeClr val="bg1"/>
                </a:solidFill>
              </a:rPr>
              <a:t>Registered</a:t>
            </a:r>
            <a:r>
              <a:rPr lang="en-US" sz="2000" baseline="0" dirty="0">
                <a:solidFill>
                  <a:schemeClr val="bg1"/>
                </a:solidFill>
              </a:rPr>
              <a:t> Users of </a:t>
            </a:r>
            <a:r>
              <a:rPr lang="en-US" sz="2000" i="1" baseline="0" dirty="0" err="1">
                <a:solidFill>
                  <a:schemeClr val="bg1"/>
                </a:solidFill>
              </a:rPr>
              <a:t>deliverEdocs</a:t>
            </a:r>
            <a:r>
              <a:rPr lang="en-US" sz="2000" i="1" baseline="0" dirty="0">
                <a:solidFill>
                  <a:schemeClr val="bg1"/>
                </a:solidFill>
              </a:rPr>
              <a:t> </a:t>
            </a:r>
            <a:r>
              <a:rPr lang="en-US" sz="2000" i="0" baseline="0" dirty="0" smtClean="0">
                <a:solidFill>
                  <a:schemeClr val="bg1"/>
                </a:solidFill>
              </a:rPr>
              <a:t>Services</a:t>
            </a:r>
            <a:endParaRPr lang="en-US" sz="2000" i="0" baseline="0" dirty="0">
              <a:solidFill>
                <a:schemeClr val="bg1"/>
              </a:solidFill>
            </a:endParaRPr>
          </a:p>
          <a:p>
            <a:pPr>
              <a:defRPr/>
            </a:pPr>
            <a:r>
              <a:rPr lang="en-US" sz="1600" i="0" baseline="0" dirty="0">
                <a:solidFill>
                  <a:schemeClr val="bg1"/>
                </a:solidFill>
              </a:rPr>
              <a:t>N=43,237 (July 1, 2002- June 30, 2009)</a:t>
            </a:r>
            <a:endParaRPr lang="en-US" sz="1600" i="0" dirty="0">
              <a:solidFill>
                <a:schemeClr val="bg1"/>
              </a:solidFill>
            </a:endParaRPr>
          </a:p>
        </c:rich>
      </c:tx>
      <c:layout/>
    </c:title>
    <c:plotArea>
      <c:layout/>
      <c:pieChart>
        <c:varyColors val="1"/>
        <c:ser>
          <c:idx val="0"/>
          <c:order val="0"/>
          <c:spPr>
            <a:solidFill>
              <a:srgbClr val="A50021"/>
            </a:solidFill>
          </c:spPr>
          <c:dPt>
            <c:idx val="0"/>
            <c:explosion val="10"/>
          </c:dPt>
          <c:dLbls>
            <c:dLbl>
              <c:idx val="0"/>
              <c:layout>
                <c:manualLayout>
                  <c:x val="4.4246321257195527E-2"/>
                  <c:y val="-0.18422033929299891"/>
                </c:manualLayout>
              </c:layout>
              <c:tx>
                <c:rich>
                  <a:bodyPr/>
                  <a:lstStyle/>
                  <a:p>
                    <a:r>
                      <a:rPr lang="en-US" sz="1600" baseline="0" dirty="0">
                        <a:solidFill>
                          <a:schemeClr val="bg1"/>
                        </a:solidFill>
                      </a:rPr>
                      <a:t>Total on campus registered users: </a:t>
                    </a:r>
                    <a:r>
                      <a:rPr lang="en-US" sz="2000" baseline="0" dirty="0">
                        <a:solidFill>
                          <a:schemeClr val="bg1"/>
                        </a:solidFill>
                      </a:rPr>
                      <a:t>41,733 </a:t>
                    </a:r>
                    <a:r>
                      <a:rPr lang="en-US" sz="2000" baseline="0" dirty="0" smtClean="0">
                        <a:solidFill>
                          <a:schemeClr val="bg1"/>
                        </a:solidFill>
                      </a:rPr>
                      <a:t>(97%)</a:t>
                    </a:r>
                    <a:endParaRPr lang="en-US" sz="2000" baseline="0" dirty="0">
                      <a:solidFill>
                        <a:schemeClr val="bg1"/>
                      </a:solidFill>
                    </a:endParaRPr>
                  </a:p>
                </c:rich>
              </c:tx>
              <c:showVal val="1"/>
              <c:showCatName val="1"/>
              <c:showPercent val="1"/>
              <c:separator> </c:separator>
            </c:dLbl>
            <c:dLbl>
              <c:idx val="1"/>
              <c:layout>
                <c:manualLayout>
                  <c:x val="-0.23294022330433564"/>
                  <c:y val="0.15433656369876839"/>
                </c:manualLayout>
              </c:layout>
              <c:tx>
                <c:rich>
                  <a:bodyPr/>
                  <a:lstStyle/>
                  <a:p>
                    <a:r>
                      <a:rPr lang="en-US" sz="1600" dirty="0" smtClean="0">
                        <a:solidFill>
                          <a:schemeClr val="bg1"/>
                        </a:solidFill>
                      </a:rPr>
                      <a:t>Total </a:t>
                    </a:r>
                    <a:r>
                      <a:rPr lang="en-US" sz="1600" dirty="0">
                        <a:solidFill>
                          <a:schemeClr val="bg1"/>
                        </a:solidFill>
                      </a:rPr>
                      <a:t>registered distance users: 1,501 </a:t>
                    </a:r>
                    <a:r>
                      <a:rPr lang="en-US" sz="1600" dirty="0" smtClean="0">
                        <a:solidFill>
                          <a:schemeClr val="bg1"/>
                        </a:solidFill>
                      </a:rPr>
                      <a:t>(3%)</a:t>
                    </a:r>
                    <a:endParaRPr lang="en-US" sz="1600" dirty="0">
                      <a:solidFill>
                        <a:schemeClr val="bg1"/>
                      </a:solidFill>
                    </a:endParaRPr>
                  </a:p>
                </c:rich>
              </c:tx>
              <c:showVal val="1"/>
              <c:showCatName val="1"/>
              <c:showPercent val="1"/>
              <c:separator> </c:separator>
            </c:dLbl>
            <c:txPr>
              <a:bodyPr/>
              <a:lstStyle/>
              <a:p>
                <a:pPr>
                  <a:defRPr sz="1300" baseline="0">
                    <a:solidFill>
                      <a:schemeClr val="bg1"/>
                    </a:solidFill>
                  </a:defRPr>
                </a:pPr>
                <a:endParaRPr lang="en-US"/>
              </a:p>
            </c:txPr>
            <c:showVal val="1"/>
            <c:showCatName val="1"/>
            <c:showPercent val="1"/>
            <c:separator> </c:separator>
            <c:showLeaderLines val="1"/>
          </c:dLbls>
          <c:cat>
            <c:strRef>
              <c:f>data!$A$1:$A$2</c:f>
              <c:strCache>
                <c:ptCount val="2"/>
                <c:pt idx="0">
                  <c:v>Total on campus registered users:</c:v>
                </c:pt>
                <c:pt idx="1">
                  <c:v>Total registered distance users:</c:v>
                </c:pt>
              </c:strCache>
            </c:strRef>
          </c:cat>
          <c:val>
            <c:numRef>
              <c:f>data!$B$1:$B$2</c:f>
              <c:numCache>
                <c:formatCode>#,##0</c:formatCode>
                <c:ptCount val="2"/>
                <c:pt idx="0">
                  <c:v>41733</c:v>
                </c:pt>
                <c:pt idx="1">
                  <c:v>1501</c:v>
                </c:pt>
              </c:numCache>
            </c:numRef>
          </c:val>
        </c:ser>
        <c:dLbls>
          <c:showCatName val="1"/>
          <c:showPercent val="1"/>
        </c:dLbls>
        <c:firstSliceAng val="0"/>
      </c:pieChart>
    </c:plotArea>
    <c:plotVisOnly val="1"/>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solidFill>
                  <a:schemeClr val="bg1"/>
                </a:solidFill>
              </a:defRPr>
            </a:pPr>
            <a:r>
              <a:rPr lang="en-US" sz="2000">
                <a:solidFill>
                  <a:schemeClr val="bg1"/>
                </a:solidFill>
              </a:rPr>
              <a:t>Number of Borrowing</a:t>
            </a:r>
            <a:r>
              <a:rPr lang="en-US" sz="2000" baseline="0">
                <a:solidFill>
                  <a:schemeClr val="bg1"/>
                </a:solidFill>
              </a:rPr>
              <a:t> Requests</a:t>
            </a:r>
          </a:p>
          <a:p>
            <a:pPr>
              <a:defRPr>
                <a:solidFill>
                  <a:schemeClr val="bg1"/>
                </a:solidFill>
              </a:defRPr>
            </a:pPr>
            <a:r>
              <a:rPr lang="en-US" sz="1600" baseline="0">
                <a:solidFill>
                  <a:schemeClr val="bg1"/>
                </a:solidFill>
              </a:rPr>
              <a:t>N=427,645 (July 1, 2002-June 30,2009)</a:t>
            </a:r>
            <a:endParaRPr lang="en-US" sz="1600">
              <a:solidFill>
                <a:schemeClr val="bg1"/>
              </a:solidFill>
            </a:endParaRPr>
          </a:p>
        </c:rich>
      </c:tx>
      <c:layout/>
    </c:title>
    <c:plotArea>
      <c:layout>
        <c:manualLayout>
          <c:layoutTarget val="inner"/>
          <c:xMode val="edge"/>
          <c:yMode val="edge"/>
          <c:x val="0.13733180456103294"/>
          <c:y val="0.17291720501693769"/>
          <c:w val="0.85972765501858273"/>
          <c:h val="0.80485396758314565"/>
        </c:manualLayout>
      </c:layout>
      <c:barChart>
        <c:barDir val="bar"/>
        <c:grouping val="clustered"/>
        <c:ser>
          <c:idx val="0"/>
          <c:order val="0"/>
          <c:tx>
            <c:strRef>
              <c:f>data!$B$7</c:f>
              <c:strCache>
                <c:ptCount val="1"/>
                <c:pt idx="0">
                  <c:v>loan</c:v>
                </c:pt>
              </c:strCache>
            </c:strRef>
          </c:tx>
          <c:spPr>
            <a:solidFill>
              <a:srgbClr val="A50021"/>
            </a:solidFill>
          </c:spPr>
          <c:dLbls>
            <c:dLbl>
              <c:idx val="0"/>
              <c:layout/>
              <c:tx>
                <c:rich>
                  <a:bodyPr/>
                  <a:lstStyle/>
                  <a:p>
                    <a:r>
                      <a:rPr lang="en-US" sz="1600">
                        <a:solidFill>
                          <a:schemeClr val="bg1"/>
                        </a:solidFill>
                      </a:rPr>
                      <a:t>15,124</a:t>
                    </a:r>
                  </a:p>
                </c:rich>
              </c:tx>
              <c:showVal val="1"/>
            </c:dLbl>
            <c:dLbl>
              <c:idx val="1"/>
              <c:layout/>
              <c:tx>
                <c:rich>
                  <a:bodyPr/>
                  <a:lstStyle/>
                  <a:p>
                    <a:r>
                      <a:rPr lang="en-US" sz="1600">
                        <a:solidFill>
                          <a:schemeClr val="bg1"/>
                        </a:solidFill>
                      </a:rPr>
                      <a:t>18,541</a:t>
                    </a:r>
                  </a:p>
                </c:rich>
              </c:tx>
              <c:showVal val="1"/>
            </c:dLbl>
            <c:dLbl>
              <c:idx val="2"/>
              <c:layout/>
              <c:tx>
                <c:rich>
                  <a:bodyPr/>
                  <a:lstStyle/>
                  <a:p>
                    <a:r>
                      <a:rPr lang="en-US" sz="1600">
                        <a:solidFill>
                          <a:schemeClr val="bg1"/>
                        </a:solidFill>
                      </a:rPr>
                      <a:t>20,016</a:t>
                    </a:r>
                  </a:p>
                </c:rich>
              </c:tx>
              <c:showVal val="1"/>
            </c:dLbl>
            <c:dLbl>
              <c:idx val="3"/>
              <c:layout/>
              <c:tx>
                <c:rich>
                  <a:bodyPr/>
                  <a:lstStyle/>
                  <a:p>
                    <a:r>
                      <a:rPr lang="en-US" sz="1600">
                        <a:solidFill>
                          <a:schemeClr val="bg1"/>
                        </a:solidFill>
                      </a:rPr>
                      <a:t>18,569</a:t>
                    </a:r>
                  </a:p>
                </c:rich>
              </c:tx>
              <c:showVal val="1"/>
            </c:dLbl>
            <c:dLbl>
              <c:idx val="4"/>
              <c:layout/>
              <c:tx>
                <c:rich>
                  <a:bodyPr/>
                  <a:lstStyle/>
                  <a:p>
                    <a:r>
                      <a:rPr lang="en-US" sz="1600">
                        <a:solidFill>
                          <a:schemeClr val="bg1"/>
                        </a:solidFill>
                      </a:rPr>
                      <a:t>17,300</a:t>
                    </a:r>
                  </a:p>
                </c:rich>
              </c:tx>
              <c:showVal val="1"/>
            </c:dLbl>
            <c:dLbl>
              <c:idx val="5"/>
              <c:layout/>
              <c:tx>
                <c:rich>
                  <a:bodyPr/>
                  <a:lstStyle/>
                  <a:p>
                    <a:r>
                      <a:rPr lang="en-US" sz="1600">
                        <a:solidFill>
                          <a:schemeClr val="bg1"/>
                        </a:solidFill>
                      </a:rPr>
                      <a:t>19,249</a:t>
                    </a:r>
                  </a:p>
                </c:rich>
              </c:tx>
              <c:showVal val="1"/>
            </c:dLbl>
            <c:dLbl>
              <c:idx val="6"/>
              <c:layout/>
              <c:tx>
                <c:rich>
                  <a:bodyPr/>
                  <a:lstStyle/>
                  <a:p>
                    <a:r>
                      <a:rPr lang="en-US" sz="1600">
                        <a:solidFill>
                          <a:schemeClr val="bg1"/>
                        </a:solidFill>
                      </a:rPr>
                      <a:t>23,205</a:t>
                    </a:r>
                  </a:p>
                </c:rich>
              </c:tx>
              <c:showVal val="1"/>
            </c:dLbl>
            <c:txPr>
              <a:bodyPr/>
              <a:lstStyle/>
              <a:p>
                <a:pPr>
                  <a:defRPr sz="1600">
                    <a:solidFill>
                      <a:schemeClr val="bg1"/>
                    </a:solidFill>
                  </a:defRPr>
                </a:pPr>
                <a:endParaRPr lang="en-US"/>
              </a:p>
            </c:txPr>
            <c:showVal val="1"/>
          </c:dLbls>
          <c:cat>
            <c:strRef>
              <c:f>data!$A$8:$A$14</c:f>
              <c:strCache>
                <c:ptCount val="7"/>
                <c:pt idx="0">
                  <c:v>7/1/02-6/30/03</c:v>
                </c:pt>
                <c:pt idx="1">
                  <c:v>7/1/03-6/30/04</c:v>
                </c:pt>
                <c:pt idx="2">
                  <c:v>7/1/04-6/30/05</c:v>
                </c:pt>
                <c:pt idx="3">
                  <c:v>7/1/05-6/30/06</c:v>
                </c:pt>
                <c:pt idx="4">
                  <c:v>7/1/06-6/30/07</c:v>
                </c:pt>
                <c:pt idx="5">
                  <c:v>7/1/07-6/30/08</c:v>
                </c:pt>
                <c:pt idx="6">
                  <c:v>7/1/08-6/30/09</c:v>
                </c:pt>
              </c:strCache>
            </c:strRef>
          </c:cat>
          <c:val>
            <c:numRef>
              <c:f>data!$B$8:$B$14</c:f>
              <c:numCache>
                <c:formatCode>General</c:formatCode>
                <c:ptCount val="7"/>
                <c:pt idx="0">
                  <c:v>15124</c:v>
                </c:pt>
                <c:pt idx="1">
                  <c:v>18541</c:v>
                </c:pt>
                <c:pt idx="2">
                  <c:v>20016</c:v>
                </c:pt>
                <c:pt idx="3">
                  <c:v>18569</c:v>
                </c:pt>
                <c:pt idx="4">
                  <c:v>17300</c:v>
                </c:pt>
                <c:pt idx="5">
                  <c:v>19249</c:v>
                </c:pt>
                <c:pt idx="6">
                  <c:v>23205</c:v>
                </c:pt>
              </c:numCache>
            </c:numRef>
          </c:val>
        </c:ser>
        <c:ser>
          <c:idx val="1"/>
          <c:order val="1"/>
          <c:tx>
            <c:strRef>
              <c:f>data!$C$7</c:f>
              <c:strCache>
                <c:ptCount val="1"/>
                <c:pt idx="0">
                  <c:v>article</c:v>
                </c:pt>
              </c:strCache>
            </c:strRef>
          </c:tx>
          <c:spPr>
            <a:solidFill>
              <a:srgbClr val="000099"/>
            </a:solidFill>
          </c:spPr>
          <c:dLbls>
            <c:dLbl>
              <c:idx val="0"/>
              <c:layout/>
              <c:tx>
                <c:rich>
                  <a:bodyPr/>
                  <a:lstStyle/>
                  <a:p>
                    <a:r>
                      <a:rPr lang="en-US" sz="1600" dirty="0">
                        <a:solidFill>
                          <a:schemeClr val="bg1"/>
                        </a:solidFill>
                      </a:rPr>
                      <a:t>34,876, </a:t>
                    </a:r>
                    <a:r>
                      <a:rPr lang="en-US" sz="1600" dirty="0" smtClean="0">
                        <a:solidFill>
                          <a:schemeClr val="bg1"/>
                        </a:solidFill>
                      </a:rPr>
                      <a:t>(70%)</a:t>
                    </a:r>
                    <a:endParaRPr lang="en-US" sz="1600" dirty="0">
                      <a:solidFill>
                        <a:schemeClr val="bg1"/>
                      </a:solidFill>
                    </a:endParaRPr>
                  </a:p>
                </c:rich>
              </c:tx>
              <c:showVal val="1"/>
            </c:dLbl>
            <c:dLbl>
              <c:idx val="1"/>
              <c:layout/>
              <c:tx>
                <c:rich>
                  <a:bodyPr/>
                  <a:lstStyle/>
                  <a:p>
                    <a:r>
                      <a:rPr lang="en-US" sz="1600" dirty="0">
                        <a:solidFill>
                          <a:schemeClr val="bg1"/>
                        </a:solidFill>
                      </a:rPr>
                      <a:t>42,474, </a:t>
                    </a:r>
                    <a:r>
                      <a:rPr lang="en-US" sz="1600" dirty="0" smtClean="0">
                        <a:solidFill>
                          <a:schemeClr val="bg1"/>
                        </a:solidFill>
                      </a:rPr>
                      <a:t>(70%)</a:t>
                    </a:r>
                    <a:endParaRPr lang="en-US" sz="1600" dirty="0">
                      <a:solidFill>
                        <a:schemeClr val="bg1"/>
                      </a:solidFill>
                    </a:endParaRPr>
                  </a:p>
                </c:rich>
              </c:tx>
              <c:showVal val="1"/>
            </c:dLbl>
            <c:dLbl>
              <c:idx val="2"/>
              <c:layout/>
              <c:tx>
                <c:rich>
                  <a:bodyPr/>
                  <a:lstStyle/>
                  <a:p>
                    <a:r>
                      <a:rPr lang="en-US" sz="1600" dirty="0">
                        <a:solidFill>
                          <a:schemeClr val="bg1"/>
                        </a:solidFill>
                      </a:rPr>
                      <a:t>51,303, </a:t>
                    </a:r>
                    <a:r>
                      <a:rPr lang="en-US" sz="1600" dirty="0" smtClean="0">
                        <a:solidFill>
                          <a:schemeClr val="bg1"/>
                        </a:solidFill>
                      </a:rPr>
                      <a:t>(72%)</a:t>
                    </a:r>
                    <a:endParaRPr lang="en-US" sz="1600" dirty="0">
                      <a:solidFill>
                        <a:schemeClr val="bg1"/>
                      </a:solidFill>
                    </a:endParaRPr>
                  </a:p>
                </c:rich>
              </c:tx>
              <c:showVal val="1"/>
            </c:dLbl>
            <c:dLbl>
              <c:idx val="3"/>
              <c:layout/>
              <c:tx>
                <c:rich>
                  <a:bodyPr/>
                  <a:lstStyle/>
                  <a:p>
                    <a:r>
                      <a:rPr lang="en-US" sz="1600" dirty="0">
                        <a:solidFill>
                          <a:schemeClr val="bg1"/>
                        </a:solidFill>
                      </a:rPr>
                      <a:t>46,652, </a:t>
                    </a:r>
                    <a:r>
                      <a:rPr lang="en-US" sz="1600" dirty="0" smtClean="0">
                        <a:solidFill>
                          <a:schemeClr val="bg1"/>
                        </a:solidFill>
                      </a:rPr>
                      <a:t>(72%)</a:t>
                    </a:r>
                    <a:endParaRPr lang="en-US" sz="1600" dirty="0">
                      <a:solidFill>
                        <a:schemeClr val="bg1"/>
                      </a:solidFill>
                    </a:endParaRPr>
                  </a:p>
                </c:rich>
              </c:tx>
              <c:showVal val="1"/>
            </c:dLbl>
            <c:dLbl>
              <c:idx val="4"/>
              <c:layout/>
              <c:tx>
                <c:rich>
                  <a:bodyPr/>
                  <a:lstStyle/>
                  <a:p>
                    <a:r>
                      <a:rPr lang="en-US" sz="1600" dirty="0">
                        <a:solidFill>
                          <a:schemeClr val="bg1"/>
                        </a:solidFill>
                      </a:rPr>
                      <a:t>42,599, </a:t>
                    </a:r>
                    <a:r>
                      <a:rPr lang="en-US" sz="1600" dirty="0" smtClean="0">
                        <a:solidFill>
                          <a:schemeClr val="bg1"/>
                        </a:solidFill>
                      </a:rPr>
                      <a:t>(72%)</a:t>
                    </a:r>
                    <a:endParaRPr lang="en-US" sz="1600" dirty="0">
                      <a:solidFill>
                        <a:schemeClr val="bg1"/>
                      </a:solidFill>
                    </a:endParaRPr>
                  </a:p>
                </c:rich>
              </c:tx>
              <c:showVal val="1"/>
            </c:dLbl>
            <c:dLbl>
              <c:idx val="5"/>
              <c:layout/>
              <c:tx>
                <c:rich>
                  <a:bodyPr/>
                  <a:lstStyle/>
                  <a:p>
                    <a:r>
                      <a:rPr lang="en-US" sz="1600" dirty="0">
                        <a:solidFill>
                          <a:schemeClr val="bg1"/>
                        </a:solidFill>
                      </a:rPr>
                      <a:t>40,427, </a:t>
                    </a:r>
                    <a:r>
                      <a:rPr lang="en-US" sz="1600" dirty="0" smtClean="0">
                        <a:solidFill>
                          <a:schemeClr val="bg1"/>
                        </a:solidFill>
                      </a:rPr>
                      <a:t>(68%)</a:t>
                    </a:r>
                    <a:endParaRPr lang="en-US" sz="1600" dirty="0">
                      <a:solidFill>
                        <a:schemeClr val="bg1"/>
                      </a:solidFill>
                    </a:endParaRPr>
                  </a:p>
                </c:rich>
              </c:tx>
              <c:showVal val="1"/>
            </c:dLbl>
            <c:dLbl>
              <c:idx val="6"/>
              <c:layout>
                <c:manualLayout>
                  <c:x val="1.0291891471367703E-2"/>
                  <c:y val="-2.0208024909016153E-3"/>
                </c:manualLayout>
              </c:layout>
              <c:tx>
                <c:rich>
                  <a:bodyPr/>
                  <a:lstStyle/>
                  <a:p>
                    <a:r>
                      <a:rPr lang="en-US" sz="1600" dirty="0">
                        <a:solidFill>
                          <a:schemeClr val="bg1"/>
                        </a:solidFill>
                      </a:rPr>
                      <a:t>37,310,</a:t>
                    </a:r>
                    <a:r>
                      <a:rPr lang="en-US" sz="1600" baseline="0" dirty="0">
                        <a:solidFill>
                          <a:schemeClr val="bg1"/>
                        </a:solidFill>
                      </a:rPr>
                      <a:t> </a:t>
                    </a:r>
                    <a:r>
                      <a:rPr lang="en-US" sz="1600" baseline="0" dirty="0" smtClean="0">
                        <a:solidFill>
                          <a:schemeClr val="bg1"/>
                        </a:solidFill>
                      </a:rPr>
                      <a:t>(62%)</a:t>
                    </a:r>
                    <a:endParaRPr lang="en-US" sz="1600" dirty="0">
                      <a:solidFill>
                        <a:schemeClr val="bg1"/>
                      </a:solidFill>
                    </a:endParaRPr>
                  </a:p>
                </c:rich>
              </c:tx>
              <c:showVal val="1"/>
            </c:dLbl>
            <c:txPr>
              <a:bodyPr/>
              <a:lstStyle/>
              <a:p>
                <a:pPr>
                  <a:defRPr sz="1600">
                    <a:solidFill>
                      <a:schemeClr val="bg1"/>
                    </a:solidFill>
                  </a:defRPr>
                </a:pPr>
                <a:endParaRPr lang="en-US"/>
              </a:p>
            </c:txPr>
            <c:showVal val="1"/>
          </c:dLbls>
          <c:cat>
            <c:strRef>
              <c:f>data!$A$8:$A$14</c:f>
              <c:strCache>
                <c:ptCount val="7"/>
                <c:pt idx="0">
                  <c:v>7/1/02-6/30/03</c:v>
                </c:pt>
                <c:pt idx="1">
                  <c:v>7/1/03-6/30/04</c:v>
                </c:pt>
                <c:pt idx="2">
                  <c:v>7/1/04-6/30/05</c:v>
                </c:pt>
                <c:pt idx="3">
                  <c:v>7/1/05-6/30/06</c:v>
                </c:pt>
                <c:pt idx="4">
                  <c:v>7/1/06-6/30/07</c:v>
                </c:pt>
                <c:pt idx="5">
                  <c:v>7/1/07-6/30/08</c:v>
                </c:pt>
                <c:pt idx="6">
                  <c:v>7/1/08-6/30/09</c:v>
                </c:pt>
              </c:strCache>
            </c:strRef>
          </c:cat>
          <c:val>
            <c:numRef>
              <c:f>data!$C$8:$C$14</c:f>
              <c:numCache>
                <c:formatCode>General</c:formatCode>
                <c:ptCount val="7"/>
                <c:pt idx="0">
                  <c:v>34876</c:v>
                </c:pt>
                <c:pt idx="1">
                  <c:v>42474</c:v>
                </c:pt>
                <c:pt idx="2">
                  <c:v>51303</c:v>
                </c:pt>
                <c:pt idx="3">
                  <c:v>46652</c:v>
                </c:pt>
                <c:pt idx="4">
                  <c:v>42599</c:v>
                </c:pt>
                <c:pt idx="5">
                  <c:v>40427</c:v>
                </c:pt>
                <c:pt idx="6">
                  <c:v>37310</c:v>
                </c:pt>
              </c:numCache>
            </c:numRef>
          </c:val>
        </c:ser>
        <c:dLbls>
          <c:showVal val="1"/>
        </c:dLbls>
        <c:overlap val="-25"/>
        <c:axId val="72013696"/>
        <c:axId val="72015232"/>
      </c:barChart>
      <c:catAx>
        <c:axId val="72013696"/>
        <c:scaling>
          <c:orientation val="minMax"/>
        </c:scaling>
        <c:axPos val="l"/>
        <c:majorTickMark val="none"/>
        <c:tickLblPos val="nextTo"/>
        <c:txPr>
          <a:bodyPr/>
          <a:lstStyle/>
          <a:p>
            <a:pPr>
              <a:defRPr sz="1600">
                <a:solidFill>
                  <a:schemeClr val="bg1"/>
                </a:solidFill>
              </a:defRPr>
            </a:pPr>
            <a:endParaRPr lang="en-US"/>
          </a:p>
        </c:txPr>
        <c:crossAx val="72015232"/>
        <c:crosses val="autoZero"/>
        <c:auto val="1"/>
        <c:lblAlgn val="ctr"/>
        <c:lblOffset val="100"/>
      </c:catAx>
      <c:valAx>
        <c:axId val="72015232"/>
        <c:scaling>
          <c:orientation val="minMax"/>
        </c:scaling>
        <c:delete val="1"/>
        <c:axPos val="b"/>
        <c:numFmt formatCode="General" sourceLinked="1"/>
        <c:majorTickMark val="none"/>
        <c:tickLblPos val="none"/>
        <c:crossAx val="72013696"/>
        <c:crosses val="autoZero"/>
        <c:crossBetween val="between"/>
      </c:valAx>
      <c:spPr>
        <a:noFill/>
        <a:ln>
          <a:noFill/>
        </a:ln>
      </c:spPr>
    </c:plotArea>
    <c:legend>
      <c:legendPos val="t"/>
      <c:layout/>
      <c:txPr>
        <a:bodyPr/>
        <a:lstStyle/>
        <a:p>
          <a:pPr>
            <a:defRPr sz="1400">
              <a:solidFill>
                <a:schemeClr val="bg1"/>
              </a:solidFill>
            </a:defRPr>
          </a:pPr>
          <a:endParaRPr lang="en-US"/>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solidFill>
                  <a:schemeClr val="bg1"/>
                </a:solidFill>
              </a:defRPr>
            </a:pPr>
            <a:r>
              <a:rPr lang="en-US" sz="2000">
                <a:solidFill>
                  <a:schemeClr val="bg1"/>
                </a:solidFill>
              </a:rPr>
              <a:t>Number of Borrowing</a:t>
            </a:r>
            <a:r>
              <a:rPr lang="en-US" sz="2000" baseline="0">
                <a:solidFill>
                  <a:schemeClr val="bg1"/>
                </a:solidFill>
              </a:rPr>
              <a:t> Requests by User Status</a:t>
            </a:r>
          </a:p>
          <a:p>
            <a:pPr>
              <a:defRPr>
                <a:solidFill>
                  <a:schemeClr val="bg1"/>
                </a:solidFill>
              </a:defRPr>
            </a:pPr>
            <a:r>
              <a:rPr lang="en-US" sz="1600" baseline="0">
                <a:solidFill>
                  <a:schemeClr val="bg1"/>
                </a:solidFill>
              </a:rPr>
              <a:t>N=427,645 (July 1,2002-June 30, 2009)</a:t>
            </a:r>
            <a:endParaRPr lang="en-US" sz="1600">
              <a:solidFill>
                <a:schemeClr val="bg1"/>
              </a:solidFill>
            </a:endParaRPr>
          </a:p>
        </c:rich>
      </c:tx>
      <c:layout/>
    </c:title>
    <c:plotArea>
      <c:layout>
        <c:manualLayout>
          <c:layoutTarget val="inner"/>
          <c:xMode val="edge"/>
          <c:yMode val="edge"/>
          <c:x val="9.2592592592592692E-3"/>
          <c:y val="0.23023478038707926"/>
          <c:w val="0.98456790123456739"/>
          <c:h val="0.68862830545523868"/>
        </c:manualLayout>
      </c:layout>
      <c:barChart>
        <c:barDir val="col"/>
        <c:grouping val="clustered"/>
        <c:ser>
          <c:idx val="0"/>
          <c:order val="0"/>
          <c:tx>
            <c:strRef>
              <c:f>data!$B$32</c:f>
              <c:strCache>
                <c:ptCount val="1"/>
                <c:pt idx="0">
                  <c:v>Requests by on campus users</c:v>
                </c:pt>
              </c:strCache>
            </c:strRef>
          </c:tx>
          <c:spPr>
            <a:solidFill>
              <a:srgbClr val="1616AA"/>
            </a:solidFill>
          </c:spPr>
          <c:dLbls>
            <c:dLbl>
              <c:idx val="0"/>
              <c:layout/>
              <c:tx>
                <c:rich>
                  <a:bodyPr/>
                  <a:lstStyle/>
                  <a:p>
                    <a:r>
                      <a:rPr lang="en-US" sz="1600" dirty="0">
                        <a:solidFill>
                          <a:schemeClr val="bg1"/>
                        </a:solidFill>
                      </a:rPr>
                      <a:t>45,917,</a:t>
                    </a:r>
                    <a:r>
                      <a:rPr lang="en-US" sz="1600" baseline="0" dirty="0">
                        <a:solidFill>
                          <a:schemeClr val="bg1"/>
                        </a:solidFill>
                      </a:rPr>
                      <a:t> </a:t>
                    </a:r>
                    <a:r>
                      <a:rPr lang="en-US" sz="1600" baseline="0" dirty="0" smtClean="0">
                        <a:solidFill>
                          <a:schemeClr val="bg1"/>
                        </a:solidFill>
                      </a:rPr>
                      <a:t>(92%)</a:t>
                    </a:r>
                    <a:endParaRPr lang="en-US" sz="1600" dirty="0">
                      <a:solidFill>
                        <a:schemeClr val="bg1"/>
                      </a:solidFill>
                    </a:endParaRPr>
                  </a:p>
                </c:rich>
              </c:tx>
              <c:showVal val="1"/>
            </c:dLbl>
            <c:dLbl>
              <c:idx val="1"/>
              <c:layout/>
              <c:tx>
                <c:rich>
                  <a:bodyPr/>
                  <a:lstStyle/>
                  <a:p>
                    <a:r>
                      <a:rPr lang="en-US" sz="1600" dirty="0">
                        <a:solidFill>
                          <a:schemeClr val="bg1"/>
                        </a:solidFill>
                      </a:rPr>
                      <a:t>55,928, </a:t>
                    </a:r>
                    <a:r>
                      <a:rPr lang="en-US" sz="1600" dirty="0" smtClean="0">
                        <a:solidFill>
                          <a:schemeClr val="bg1"/>
                        </a:solidFill>
                      </a:rPr>
                      <a:t>(92%)</a:t>
                    </a:r>
                    <a:endParaRPr lang="en-US" sz="1600" dirty="0">
                      <a:solidFill>
                        <a:schemeClr val="bg1"/>
                      </a:solidFill>
                    </a:endParaRPr>
                  </a:p>
                </c:rich>
              </c:tx>
              <c:showVal val="1"/>
            </c:dLbl>
            <c:dLbl>
              <c:idx val="2"/>
              <c:layout/>
              <c:tx>
                <c:rich>
                  <a:bodyPr/>
                  <a:lstStyle/>
                  <a:p>
                    <a:r>
                      <a:rPr lang="en-US" sz="1600" dirty="0">
                        <a:solidFill>
                          <a:schemeClr val="bg1"/>
                        </a:solidFill>
                      </a:rPr>
                      <a:t>66,729, </a:t>
                    </a:r>
                    <a:r>
                      <a:rPr lang="en-US" sz="1600" dirty="0" smtClean="0">
                        <a:solidFill>
                          <a:schemeClr val="bg1"/>
                        </a:solidFill>
                      </a:rPr>
                      <a:t>(94%)</a:t>
                    </a:r>
                    <a:endParaRPr lang="en-US" sz="1600" dirty="0">
                      <a:solidFill>
                        <a:schemeClr val="bg1"/>
                      </a:solidFill>
                    </a:endParaRPr>
                  </a:p>
                </c:rich>
              </c:tx>
              <c:showVal val="1"/>
            </c:dLbl>
            <c:dLbl>
              <c:idx val="3"/>
              <c:layout/>
              <c:tx>
                <c:rich>
                  <a:bodyPr/>
                  <a:lstStyle/>
                  <a:p>
                    <a:r>
                      <a:rPr lang="en-US" sz="1600" dirty="0">
                        <a:solidFill>
                          <a:schemeClr val="bg1"/>
                        </a:solidFill>
                      </a:rPr>
                      <a:t>60,516, </a:t>
                    </a:r>
                    <a:r>
                      <a:rPr lang="en-US" sz="1600" dirty="0" smtClean="0">
                        <a:solidFill>
                          <a:schemeClr val="bg1"/>
                        </a:solidFill>
                      </a:rPr>
                      <a:t>(93%)</a:t>
                    </a:r>
                    <a:endParaRPr lang="en-US" sz="1600" dirty="0">
                      <a:solidFill>
                        <a:schemeClr val="bg1"/>
                      </a:solidFill>
                    </a:endParaRPr>
                  </a:p>
                </c:rich>
              </c:tx>
              <c:showVal val="1"/>
            </c:dLbl>
            <c:dLbl>
              <c:idx val="4"/>
              <c:layout>
                <c:manualLayout>
                  <c:x val="0"/>
                  <c:y val="2.4016809497343318E-3"/>
                </c:manualLayout>
              </c:layout>
              <c:tx>
                <c:rich>
                  <a:bodyPr/>
                  <a:lstStyle/>
                  <a:p>
                    <a:r>
                      <a:rPr lang="en-US" sz="1600" dirty="0" smtClean="0">
                        <a:solidFill>
                          <a:schemeClr val="bg1"/>
                        </a:solidFill>
                      </a:rPr>
                      <a:t>56,529, (94%)</a:t>
                    </a:r>
                    <a:endParaRPr lang="en-US" sz="1600" dirty="0">
                      <a:solidFill>
                        <a:schemeClr val="bg1"/>
                      </a:solidFill>
                    </a:endParaRPr>
                  </a:p>
                </c:rich>
              </c:tx>
              <c:showVal val="1"/>
            </c:dLbl>
            <c:dLbl>
              <c:idx val="5"/>
              <c:layout>
                <c:manualLayout>
                  <c:x val="7.7160493827160568E-3"/>
                  <c:y val="-3.1221852346546255E-2"/>
                </c:manualLayout>
              </c:layout>
              <c:tx>
                <c:rich>
                  <a:bodyPr/>
                  <a:lstStyle/>
                  <a:p>
                    <a:r>
                      <a:rPr lang="en-US" sz="1600" dirty="0">
                        <a:solidFill>
                          <a:schemeClr val="bg1"/>
                        </a:solidFill>
                      </a:rPr>
                      <a:t>56,522, </a:t>
                    </a:r>
                    <a:r>
                      <a:rPr lang="en-US" sz="1600" dirty="0" smtClean="0">
                        <a:solidFill>
                          <a:schemeClr val="bg1"/>
                        </a:solidFill>
                      </a:rPr>
                      <a:t>(95%)</a:t>
                    </a:r>
                    <a:endParaRPr lang="en-US" sz="1600" dirty="0">
                      <a:solidFill>
                        <a:schemeClr val="bg1"/>
                      </a:solidFill>
                    </a:endParaRPr>
                  </a:p>
                </c:rich>
              </c:tx>
              <c:showVal val="1"/>
            </c:dLbl>
            <c:dLbl>
              <c:idx val="6"/>
              <c:layout/>
              <c:tx>
                <c:rich>
                  <a:bodyPr/>
                  <a:lstStyle/>
                  <a:p>
                    <a:r>
                      <a:rPr lang="en-US" sz="1600" dirty="0">
                        <a:solidFill>
                          <a:schemeClr val="bg1"/>
                        </a:solidFill>
                      </a:rPr>
                      <a:t>57,669, </a:t>
                    </a:r>
                    <a:r>
                      <a:rPr lang="en-US" sz="1600" dirty="0" smtClean="0">
                        <a:solidFill>
                          <a:schemeClr val="bg1"/>
                        </a:solidFill>
                      </a:rPr>
                      <a:t>(95%)</a:t>
                    </a:r>
                    <a:endParaRPr lang="en-US" sz="1600" dirty="0">
                      <a:solidFill>
                        <a:schemeClr val="bg1"/>
                      </a:solidFill>
                    </a:endParaRPr>
                  </a:p>
                </c:rich>
              </c:tx>
              <c:showVal val="1"/>
            </c:dLbl>
            <c:txPr>
              <a:bodyPr/>
              <a:lstStyle/>
              <a:p>
                <a:pPr>
                  <a:defRPr sz="1600">
                    <a:solidFill>
                      <a:schemeClr val="bg1"/>
                    </a:solidFill>
                  </a:defRPr>
                </a:pPr>
                <a:endParaRPr lang="en-US"/>
              </a:p>
            </c:txPr>
            <c:showVal val="1"/>
          </c:dLbls>
          <c:cat>
            <c:strRef>
              <c:f>data!$A$33:$A$39</c:f>
              <c:strCache>
                <c:ptCount val="7"/>
                <c:pt idx="0">
                  <c:v>7/1/02-6/30/03</c:v>
                </c:pt>
                <c:pt idx="1">
                  <c:v>7/1/03-6/30/04</c:v>
                </c:pt>
                <c:pt idx="2">
                  <c:v>7/1/04-6/30/05</c:v>
                </c:pt>
                <c:pt idx="3">
                  <c:v>7/1/05-6/30/06</c:v>
                </c:pt>
                <c:pt idx="4">
                  <c:v>7/1/06-6/30/07</c:v>
                </c:pt>
                <c:pt idx="5">
                  <c:v>7/1/07-6/30/08</c:v>
                </c:pt>
                <c:pt idx="6">
                  <c:v>7/1/08-6/30/09</c:v>
                </c:pt>
              </c:strCache>
            </c:strRef>
          </c:cat>
          <c:val>
            <c:numRef>
              <c:f>data!$B$33:$B$39</c:f>
              <c:numCache>
                <c:formatCode>General</c:formatCode>
                <c:ptCount val="7"/>
                <c:pt idx="0">
                  <c:v>45917</c:v>
                </c:pt>
                <c:pt idx="1">
                  <c:v>55928</c:v>
                </c:pt>
                <c:pt idx="2">
                  <c:v>66729</c:v>
                </c:pt>
                <c:pt idx="3">
                  <c:v>60516</c:v>
                </c:pt>
                <c:pt idx="4">
                  <c:v>56529</c:v>
                </c:pt>
                <c:pt idx="5">
                  <c:v>56522</c:v>
                </c:pt>
                <c:pt idx="6">
                  <c:v>57669</c:v>
                </c:pt>
              </c:numCache>
            </c:numRef>
          </c:val>
        </c:ser>
        <c:ser>
          <c:idx val="1"/>
          <c:order val="1"/>
          <c:tx>
            <c:strRef>
              <c:f>data!$C$32</c:f>
              <c:strCache>
                <c:ptCount val="1"/>
                <c:pt idx="0">
                  <c:v>Requests by distance users</c:v>
                </c:pt>
              </c:strCache>
            </c:strRef>
          </c:tx>
          <c:spPr>
            <a:solidFill>
              <a:srgbClr val="FFCC00"/>
            </a:solidFill>
          </c:spPr>
          <c:dLbls>
            <c:dLbl>
              <c:idx val="0"/>
              <c:layout/>
              <c:tx>
                <c:rich>
                  <a:bodyPr/>
                  <a:lstStyle/>
                  <a:p>
                    <a:r>
                      <a:rPr lang="en-US" sz="1600">
                        <a:solidFill>
                          <a:schemeClr val="bg1"/>
                        </a:solidFill>
                      </a:rPr>
                      <a:t>4,083</a:t>
                    </a:r>
                  </a:p>
                </c:rich>
              </c:tx>
              <c:showVal val="1"/>
            </c:dLbl>
            <c:dLbl>
              <c:idx val="1"/>
              <c:layout/>
              <c:tx>
                <c:rich>
                  <a:bodyPr/>
                  <a:lstStyle/>
                  <a:p>
                    <a:r>
                      <a:rPr lang="en-US" sz="1600">
                        <a:solidFill>
                          <a:schemeClr val="bg1"/>
                        </a:solidFill>
                      </a:rPr>
                      <a:t>5,087</a:t>
                    </a:r>
                  </a:p>
                </c:rich>
              </c:tx>
              <c:showVal val="1"/>
            </c:dLbl>
            <c:dLbl>
              <c:idx val="2"/>
              <c:layout/>
              <c:tx>
                <c:rich>
                  <a:bodyPr/>
                  <a:lstStyle/>
                  <a:p>
                    <a:r>
                      <a:rPr lang="en-US" sz="1600">
                        <a:solidFill>
                          <a:schemeClr val="bg1"/>
                        </a:solidFill>
                      </a:rPr>
                      <a:t>4,590</a:t>
                    </a:r>
                  </a:p>
                </c:rich>
              </c:tx>
              <c:showVal val="1"/>
            </c:dLbl>
            <c:dLbl>
              <c:idx val="3"/>
              <c:layout/>
              <c:tx>
                <c:rich>
                  <a:bodyPr/>
                  <a:lstStyle/>
                  <a:p>
                    <a:r>
                      <a:rPr lang="en-US" sz="1600">
                        <a:solidFill>
                          <a:schemeClr val="bg1"/>
                        </a:solidFill>
                      </a:rPr>
                      <a:t>4,705</a:t>
                    </a:r>
                  </a:p>
                </c:rich>
              </c:tx>
              <c:showVal val="1"/>
            </c:dLbl>
            <c:dLbl>
              <c:idx val="4"/>
              <c:layout/>
              <c:tx>
                <c:rich>
                  <a:bodyPr/>
                  <a:lstStyle/>
                  <a:p>
                    <a:r>
                      <a:rPr lang="en-US" sz="1600">
                        <a:solidFill>
                          <a:schemeClr val="bg1"/>
                        </a:solidFill>
                      </a:rPr>
                      <a:t>3,370</a:t>
                    </a:r>
                  </a:p>
                </c:rich>
              </c:tx>
              <c:showVal val="1"/>
            </c:dLbl>
            <c:dLbl>
              <c:idx val="5"/>
              <c:layout/>
              <c:tx>
                <c:rich>
                  <a:bodyPr/>
                  <a:lstStyle/>
                  <a:p>
                    <a:r>
                      <a:rPr lang="en-US" sz="1600">
                        <a:solidFill>
                          <a:schemeClr val="bg1"/>
                        </a:solidFill>
                      </a:rPr>
                      <a:t>3,154</a:t>
                    </a:r>
                  </a:p>
                </c:rich>
              </c:tx>
              <c:showVal val="1"/>
            </c:dLbl>
            <c:dLbl>
              <c:idx val="6"/>
              <c:layout/>
              <c:tx>
                <c:rich>
                  <a:bodyPr/>
                  <a:lstStyle/>
                  <a:p>
                    <a:r>
                      <a:rPr lang="en-US" sz="1600">
                        <a:solidFill>
                          <a:schemeClr val="bg1"/>
                        </a:solidFill>
                      </a:rPr>
                      <a:t>2,846</a:t>
                    </a:r>
                  </a:p>
                </c:rich>
              </c:tx>
              <c:showVal val="1"/>
            </c:dLbl>
            <c:txPr>
              <a:bodyPr/>
              <a:lstStyle/>
              <a:p>
                <a:pPr>
                  <a:defRPr sz="1600">
                    <a:solidFill>
                      <a:schemeClr val="bg1"/>
                    </a:solidFill>
                  </a:defRPr>
                </a:pPr>
                <a:endParaRPr lang="en-US"/>
              </a:p>
            </c:txPr>
            <c:showVal val="1"/>
          </c:dLbls>
          <c:cat>
            <c:strRef>
              <c:f>data!$A$33:$A$39</c:f>
              <c:strCache>
                <c:ptCount val="7"/>
                <c:pt idx="0">
                  <c:v>7/1/02-6/30/03</c:v>
                </c:pt>
                <c:pt idx="1">
                  <c:v>7/1/03-6/30/04</c:v>
                </c:pt>
                <c:pt idx="2">
                  <c:v>7/1/04-6/30/05</c:v>
                </c:pt>
                <c:pt idx="3">
                  <c:v>7/1/05-6/30/06</c:v>
                </c:pt>
                <c:pt idx="4">
                  <c:v>7/1/06-6/30/07</c:v>
                </c:pt>
                <c:pt idx="5">
                  <c:v>7/1/07-6/30/08</c:v>
                </c:pt>
                <c:pt idx="6">
                  <c:v>7/1/08-6/30/09</c:v>
                </c:pt>
              </c:strCache>
            </c:strRef>
          </c:cat>
          <c:val>
            <c:numRef>
              <c:f>data!$C$33:$C$39</c:f>
              <c:numCache>
                <c:formatCode>General</c:formatCode>
                <c:ptCount val="7"/>
                <c:pt idx="0">
                  <c:v>4083</c:v>
                </c:pt>
                <c:pt idx="1">
                  <c:v>5087</c:v>
                </c:pt>
                <c:pt idx="2">
                  <c:v>4590</c:v>
                </c:pt>
                <c:pt idx="3">
                  <c:v>4705</c:v>
                </c:pt>
                <c:pt idx="4">
                  <c:v>3370</c:v>
                </c:pt>
                <c:pt idx="5">
                  <c:v>3154</c:v>
                </c:pt>
                <c:pt idx="6">
                  <c:v>2846</c:v>
                </c:pt>
              </c:numCache>
            </c:numRef>
          </c:val>
        </c:ser>
        <c:dLbls>
          <c:showVal val="1"/>
        </c:dLbls>
        <c:overlap val="-25"/>
        <c:axId val="72623232"/>
        <c:axId val="72624768"/>
      </c:barChart>
      <c:catAx>
        <c:axId val="72623232"/>
        <c:scaling>
          <c:orientation val="minMax"/>
        </c:scaling>
        <c:axPos val="b"/>
        <c:majorTickMark val="none"/>
        <c:tickLblPos val="nextTo"/>
        <c:txPr>
          <a:bodyPr/>
          <a:lstStyle/>
          <a:p>
            <a:pPr>
              <a:defRPr sz="1200">
                <a:solidFill>
                  <a:schemeClr val="bg1"/>
                </a:solidFill>
              </a:defRPr>
            </a:pPr>
            <a:endParaRPr lang="en-US"/>
          </a:p>
        </c:txPr>
        <c:crossAx val="72624768"/>
        <c:crosses val="autoZero"/>
        <c:auto val="1"/>
        <c:lblAlgn val="ctr"/>
        <c:lblOffset val="100"/>
      </c:catAx>
      <c:valAx>
        <c:axId val="72624768"/>
        <c:scaling>
          <c:orientation val="minMax"/>
        </c:scaling>
        <c:delete val="1"/>
        <c:axPos val="l"/>
        <c:numFmt formatCode="General" sourceLinked="1"/>
        <c:tickLblPos val="none"/>
        <c:crossAx val="72623232"/>
        <c:crosses val="autoZero"/>
        <c:crossBetween val="between"/>
      </c:valAx>
      <c:spPr>
        <a:noFill/>
      </c:spPr>
    </c:plotArea>
    <c:legend>
      <c:legendPos val="t"/>
      <c:layout/>
      <c:txPr>
        <a:bodyPr/>
        <a:lstStyle/>
        <a:p>
          <a:pPr>
            <a:defRPr sz="1400">
              <a:solidFill>
                <a:schemeClr val="bg1"/>
              </a:solidFill>
            </a:defRPr>
          </a:pPr>
          <a:endParaRPr lang="en-US"/>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23"/>
  <c:chart>
    <c:title>
      <c:tx>
        <c:rich>
          <a:bodyPr/>
          <a:lstStyle/>
          <a:p>
            <a:pPr>
              <a:defRPr>
                <a:solidFill>
                  <a:schemeClr val="bg1"/>
                </a:solidFill>
              </a:defRPr>
            </a:pPr>
            <a:r>
              <a:rPr lang="en-US" sz="2000">
                <a:solidFill>
                  <a:schemeClr val="bg1"/>
                </a:solidFill>
              </a:rPr>
              <a:t>Number of In-House Document Delivery Requests</a:t>
            </a:r>
          </a:p>
          <a:p>
            <a:pPr>
              <a:defRPr>
                <a:solidFill>
                  <a:schemeClr val="bg1"/>
                </a:solidFill>
              </a:defRPr>
            </a:pPr>
            <a:r>
              <a:rPr lang="en-US" sz="1600">
                <a:solidFill>
                  <a:schemeClr val="bg1"/>
                </a:solidFill>
              </a:rPr>
              <a:t>N= 320,317 (July 1,2002-June 30,2009)</a:t>
            </a:r>
          </a:p>
        </c:rich>
      </c:tx>
      <c:layout/>
    </c:title>
    <c:plotArea>
      <c:layout/>
      <c:barChart>
        <c:barDir val="bar"/>
        <c:grouping val="clustered"/>
        <c:ser>
          <c:idx val="0"/>
          <c:order val="0"/>
          <c:tx>
            <c:strRef>
              <c:f>data!$B$19</c:f>
              <c:strCache>
                <c:ptCount val="1"/>
                <c:pt idx="0">
                  <c:v>loan</c:v>
                </c:pt>
              </c:strCache>
            </c:strRef>
          </c:tx>
          <c:spPr>
            <a:solidFill>
              <a:schemeClr val="accent6">
                <a:lumMod val="75000"/>
              </a:schemeClr>
            </a:solidFill>
          </c:spPr>
          <c:dLbls>
            <c:dLbl>
              <c:idx val="0"/>
              <c:layout/>
              <c:tx>
                <c:rich>
                  <a:bodyPr/>
                  <a:lstStyle/>
                  <a:p>
                    <a:r>
                      <a:rPr lang="en-US" sz="1600">
                        <a:solidFill>
                          <a:schemeClr val="bg1"/>
                        </a:solidFill>
                      </a:rPr>
                      <a:t>3,432</a:t>
                    </a:r>
                  </a:p>
                </c:rich>
              </c:tx>
              <c:showVal val="1"/>
            </c:dLbl>
            <c:dLbl>
              <c:idx val="1"/>
              <c:layout/>
              <c:tx>
                <c:rich>
                  <a:bodyPr/>
                  <a:lstStyle/>
                  <a:p>
                    <a:r>
                      <a:rPr lang="en-US" sz="1600">
                        <a:solidFill>
                          <a:schemeClr val="bg1"/>
                        </a:solidFill>
                      </a:rPr>
                      <a:t>3,897</a:t>
                    </a:r>
                  </a:p>
                </c:rich>
              </c:tx>
              <c:showVal val="1"/>
            </c:dLbl>
            <c:dLbl>
              <c:idx val="2"/>
              <c:layout/>
              <c:tx>
                <c:rich>
                  <a:bodyPr/>
                  <a:lstStyle/>
                  <a:p>
                    <a:r>
                      <a:rPr lang="en-US" sz="1600">
                        <a:solidFill>
                          <a:schemeClr val="bg1"/>
                        </a:solidFill>
                      </a:rPr>
                      <a:t>4,344</a:t>
                    </a:r>
                  </a:p>
                </c:rich>
              </c:tx>
              <c:showVal val="1"/>
            </c:dLbl>
            <c:dLbl>
              <c:idx val="3"/>
              <c:layout>
                <c:manualLayout>
                  <c:x val="-1.1576930788940123E-7"/>
                  <c:y val="4.0416049818032635E-3"/>
                </c:manualLayout>
              </c:layout>
              <c:tx>
                <c:rich>
                  <a:bodyPr/>
                  <a:lstStyle/>
                  <a:p>
                    <a:r>
                      <a:rPr lang="en-US" sz="1600">
                        <a:solidFill>
                          <a:schemeClr val="bg1"/>
                        </a:solidFill>
                      </a:rPr>
                      <a:t>4,342</a:t>
                    </a:r>
                  </a:p>
                </c:rich>
              </c:tx>
              <c:showVal val="1"/>
            </c:dLbl>
            <c:dLbl>
              <c:idx val="4"/>
              <c:layout/>
              <c:tx>
                <c:rich>
                  <a:bodyPr/>
                  <a:lstStyle/>
                  <a:p>
                    <a:r>
                      <a:rPr lang="en-US" sz="1600">
                        <a:solidFill>
                          <a:schemeClr val="bg1"/>
                        </a:solidFill>
                      </a:rPr>
                      <a:t>5,601</a:t>
                    </a:r>
                  </a:p>
                </c:rich>
              </c:tx>
              <c:showVal val="1"/>
            </c:dLbl>
            <c:dLbl>
              <c:idx val="5"/>
              <c:layout/>
              <c:tx>
                <c:rich>
                  <a:bodyPr/>
                  <a:lstStyle/>
                  <a:p>
                    <a:r>
                      <a:rPr lang="en-US" sz="1600">
                        <a:solidFill>
                          <a:schemeClr val="bg1"/>
                        </a:solidFill>
                      </a:rPr>
                      <a:t>11,219</a:t>
                    </a:r>
                  </a:p>
                </c:rich>
              </c:tx>
              <c:showVal val="1"/>
            </c:dLbl>
            <c:dLbl>
              <c:idx val="6"/>
              <c:layout/>
              <c:tx>
                <c:rich>
                  <a:bodyPr/>
                  <a:lstStyle/>
                  <a:p>
                    <a:r>
                      <a:rPr lang="en-US" sz="1600">
                        <a:solidFill>
                          <a:schemeClr val="bg1"/>
                        </a:solidFill>
                      </a:rPr>
                      <a:t>24,525</a:t>
                    </a:r>
                  </a:p>
                </c:rich>
              </c:tx>
              <c:showVal val="1"/>
            </c:dLbl>
            <c:txPr>
              <a:bodyPr/>
              <a:lstStyle/>
              <a:p>
                <a:pPr>
                  <a:defRPr sz="1600">
                    <a:solidFill>
                      <a:schemeClr val="bg1"/>
                    </a:solidFill>
                  </a:defRPr>
                </a:pPr>
                <a:endParaRPr lang="en-US"/>
              </a:p>
            </c:txPr>
            <c:showVal val="1"/>
          </c:dLbls>
          <c:cat>
            <c:strRef>
              <c:f>data!$A$20:$A$26</c:f>
              <c:strCache>
                <c:ptCount val="7"/>
                <c:pt idx="0">
                  <c:v>7/1/02-6/30/03</c:v>
                </c:pt>
                <c:pt idx="1">
                  <c:v>7/1/03-6/30/04</c:v>
                </c:pt>
                <c:pt idx="2">
                  <c:v>7/1/04-6/30/05</c:v>
                </c:pt>
                <c:pt idx="3">
                  <c:v>7/1/05-6/30/06</c:v>
                </c:pt>
                <c:pt idx="4">
                  <c:v>7/1/06-6/30/07</c:v>
                </c:pt>
                <c:pt idx="5">
                  <c:v>7/1/07-6/30/08</c:v>
                </c:pt>
                <c:pt idx="6">
                  <c:v>7/1/08-6/30/09</c:v>
                </c:pt>
              </c:strCache>
            </c:strRef>
          </c:cat>
          <c:val>
            <c:numRef>
              <c:f>data!$B$20:$B$26</c:f>
              <c:numCache>
                <c:formatCode>General</c:formatCode>
                <c:ptCount val="7"/>
                <c:pt idx="0">
                  <c:v>3432</c:v>
                </c:pt>
                <c:pt idx="1">
                  <c:v>3897</c:v>
                </c:pt>
                <c:pt idx="2">
                  <c:v>4344</c:v>
                </c:pt>
                <c:pt idx="3">
                  <c:v>4342</c:v>
                </c:pt>
                <c:pt idx="4">
                  <c:v>5601</c:v>
                </c:pt>
                <c:pt idx="5">
                  <c:v>11219</c:v>
                </c:pt>
                <c:pt idx="6">
                  <c:v>24525</c:v>
                </c:pt>
              </c:numCache>
            </c:numRef>
          </c:val>
        </c:ser>
        <c:ser>
          <c:idx val="1"/>
          <c:order val="1"/>
          <c:tx>
            <c:strRef>
              <c:f>data!$C$19</c:f>
              <c:strCache>
                <c:ptCount val="1"/>
                <c:pt idx="0">
                  <c:v>article</c:v>
                </c:pt>
              </c:strCache>
            </c:strRef>
          </c:tx>
          <c:spPr>
            <a:solidFill>
              <a:srgbClr val="C00000"/>
            </a:solidFill>
          </c:spPr>
          <c:dLbls>
            <c:dLbl>
              <c:idx val="0"/>
              <c:layout/>
              <c:tx>
                <c:rich>
                  <a:bodyPr/>
                  <a:lstStyle/>
                  <a:p>
                    <a:r>
                      <a:rPr lang="en-US" sz="1600" dirty="0">
                        <a:solidFill>
                          <a:schemeClr val="bg1"/>
                        </a:solidFill>
                      </a:rPr>
                      <a:t>33,780, </a:t>
                    </a:r>
                    <a:r>
                      <a:rPr lang="en-US" sz="1600" dirty="0" smtClean="0">
                        <a:solidFill>
                          <a:schemeClr val="bg1"/>
                        </a:solidFill>
                      </a:rPr>
                      <a:t>(90%)</a:t>
                    </a:r>
                    <a:endParaRPr lang="en-US" sz="1600" dirty="0">
                      <a:solidFill>
                        <a:schemeClr val="bg1"/>
                      </a:solidFill>
                    </a:endParaRPr>
                  </a:p>
                </c:rich>
              </c:tx>
              <c:showVal val="1"/>
            </c:dLbl>
            <c:dLbl>
              <c:idx val="1"/>
              <c:layout/>
              <c:tx>
                <c:rich>
                  <a:bodyPr/>
                  <a:lstStyle/>
                  <a:p>
                    <a:r>
                      <a:rPr lang="en-US" sz="1600" dirty="0">
                        <a:solidFill>
                          <a:schemeClr val="bg1"/>
                        </a:solidFill>
                      </a:rPr>
                      <a:t>44,889, </a:t>
                    </a:r>
                    <a:r>
                      <a:rPr lang="en-US" sz="1600" dirty="0" smtClean="0">
                        <a:solidFill>
                          <a:schemeClr val="bg1"/>
                        </a:solidFill>
                      </a:rPr>
                      <a:t>(92%)</a:t>
                    </a:r>
                    <a:endParaRPr lang="en-US" sz="1600" dirty="0">
                      <a:solidFill>
                        <a:schemeClr val="bg1"/>
                      </a:solidFill>
                    </a:endParaRPr>
                  </a:p>
                </c:rich>
              </c:tx>
              <c:showVal val="1"/>
            </c:dLbl>
            <c:dLbl>
              <c:idx val="2"/>
              <c:layout/>
              <c:tx>
                <c:rich>
                  <a:bodyPr/>
                  <a:lstStyle/>
                  <a:p>
                    <a:r>
                      <a:rPr lang="en-US" sz="1600" dirty="0">
                        <a:solidFill>
                          <a:schemeClr val="bg1"/>
                        </a:solidFill>
                      </a:rPr>
                      <a:t>45,180,</a:t>
                    </a:r>
                    <a:r>
                      <a:rPr lang="en-US" sz="1600" baseline="0" dirty="0">
                        <a:solidFill>
                          <a:schemeClr val="bg1"/>
                        </a:solidFill>
                      </a:rPr>
                      <a:t> </a:t>
                    </a:r>
                    <a:r>
                      <a:rPr lang="en-US" sz="1600" baseline="0" dirty="0" smtClean="0">
                        <a:solidFill>
                          <a:schemeClr val="bg1"/>
                        </a:solidFill>
                      </a:rPr>
                      <a:t>(</a:t>
                    </a:r>
                    <a:r>
                      <a:rPr lang="en-US" sz="1600" dirty="0" smtClean="0">
                        <a:solidFill>
                          <a:schemeClr val="bg1"/>
                        </a:solidFill>
                      </a:rPr>
                      <a:t>91%)</a:t>
                    </a:r>
                    <a:endParaRPr lang="en-US" sz="1600" dirty="0">
                      <a:solidFill>
                        <a:schemeClr val="bg1"/>
                      </a:solidFill>
                    </a:endParaRPr>
                  </a:p>
                </c:rich>
              </c:tx>
              <c:showVal val="1"/>
            </c:dLbl>
            <c:dLbl>
              <c:idx val="3"/>
              <c:layout/>
              <c:tx>
                <c:rich>
                  <a:bodyPr/>
                  <a:lstStyle/>
                  <a:p>
                    <a:r>
                      <a:rPr lang="en-US" sz="1600" dirty="0">
                        <a:solidFill>
                          <a:schemeClr val="bg1"/>
                        </a:solidFill>
                      </a:rPr>
                      <a:t>39,575, </a:t>
                    </a:r>
                    <a:r>
                      <a:rPr lang="en-US" sz="1600" dirty="0" smtClean="0">
                        <a:solidFill>
                          <a:schemeClr val="bg1"/>
                        </a:solidFill>
                      </a:rPr>
                      <a:t>(90%)</a:t>
                    </a:r>
                    <a:endParaRPr lang="en-US" sz="1600" dirty="0">
                      <a:solidFill>
                        <a:schemeClr val="bg1"/>
                      </a:solidFill>
                    </a:endParaRPr>
                  </a:p>
                </c:rich>
              </c:tx>
              <c:showVal val="1"/>
            </c:dLbl>
            <c:dLbl>
              <c:idx val="4"/>
              <c:layout/>
              <c:tx>
                <c:rich>
                  <a:bodyPr/>
                  <a:lstStyle/>
                  <a:p>
                    <a:r>
                      <a:rPr lang="en-US" sz="1600" dirty="0">
                        <a:solidFill>
                          <a:schemeClr val="bg1"/>
                        </a:solidFill>
                      </a:rPr>
                      <a:t>38,736,</a:t>
                    </a:r>
                    <a:r>
                      <a:rPr lang="en-US" sz="1600" baseline="0" dirty="0">
                        <a:solidFill>
                          <a:schemeClr val="bg1"/>
                        </a:solidFill>
                      </a:rPr>
                      <a:t> </a:t>
                    </a:r>
                    <a:r>
                      <a:rPr lang="en-US" sz="1600" baseline="0" dirty="0" smtClean="0">
                        <a:solidFill>
                          <a:schemeClr val="bg1"/>
                        </a:solidFill>
                      </a:rPr>
                      <a:t>(87%)</a:t>
                    </a:r>
                    <a:endParaRPr lang="en-US" sz="1600" dirty="0">
                      <a:solidFill>
                        <a:schemeClr val="bg1"/>
                      </a:solidFill>
                    </a:endParaRPr>
                  </a:p>
                </c:rich>
              </c:tx>
              <c:showVal val="1"/>
            </c:dLbl>
            <c:dLbl>
              <c:idx val="5"/>
              <c:layout/>
              <c:tx>
                <c:rich>
                  <a:bodyPr/>
                  <a:lstStyle/>
                  <a:p>
                    <a:r>
                      <a:rPr lang="en-US" sz="1600" dirty="0">
                        <a:solidFill>
                          <a:schemeClr val="bg1"/>
                        </a:solidFill>
                      </a:rPr>
                      <a:t>33,124, </a:t>
                    </a:r>
                    <a:r>
                      <a:rPr lang="en-US" sz="1600" dirty="0" smtClean="0">
                        <a:solidFill>
                          <a:schemeClr val="bg1"/>
                        </a:solidFill>
                      </a:rPr>
                      <a:t>(75%)</a:t>
                    </a:r>
                    <a:endParaRPr lang="en-US" sz="1600" dirty="0">
                      <a:solidFill>
                        <a:schemeClr val="bg1"/>
                      </a:solidFill>
                    </a:endParaRPr>
                  </a:p>
                </c:rich>
              </c:tx>
              <c:showVal val="1"/>
            </c:dLbl>
            <c:dLbl>
              <c:idx val="6"/>
              <c:layout/>
              <c:tx>
                <c:rich>
                  <a:bodyPr/>
                  <a:lstStyle/>
                  <a:p>
                    <a:r>
                      <a:rPr lang="en-US" sz="1600" dirty="0">
                        <a:solidFill>
                          <a:schemeClr val="bg1"/>
                        </a:solidFill>
                      </a:rPr>
                      <a:t>27,673,  </a:t>
                    </a:r>
                    <a:r>
                      <a:rPr lang="en-US" sz="1600" dirty="0" smtClean="0">
                        <a:solidFill>
                          <a:schemeClr val="bg1"/>
                        </a:solidFill>
                      </a:rPr>
                      <a:t>(53%)</a:t>
                    </a:r>
                    <a:endParaRPr lang="en-US" sz="1600" dirty="0">
                      <a:solidFill>
                        <a:schemeClr val="bg1"/>
                      </a:solidFill>
                    </a:endParaRPr>
                  </a:p>
                </c:rich>
              </c:tx>
              <c:showVal val="1"/>
            </c:dLbl>
            <c:txPr>
              <a:bodyPr/>
              <a:lstStyle/>
              <a:p>
                <a:pPr>
                  <a:defRPr sz="1600">
                    <a:solidFill>
                      <a:schemeClr val="bg1"/>
                    </a:solidFill>
                  </a:defRPr>
                </a:pPr>
                <a:endParaRPr lang="en-US"/>
              </a:p>
            </c:txPr>
            <c:showVal val="1"/>
          </c:dLbls>
          <c:cat>
            <c:strRef>
              <c:f>data!$A$20:$A$26</c:f>
              <c:strCache>
                <c:ptCount val="7"/>
                <c:pt idx="0">
                  <c:v>7/1/02-6/30/03</c:v>
                </c:pt>
                <c:pt idx="1">
                  <c:v>7/1/03-6/30/04</c:v>
                </c:pt>
                <c:pt idx="2">
                  <c:v>7/1/04-6/30/05</c:v>
                </c:pt>
                <c:pt idx="3">
                  <c:v>7/1/05-6/30/06</c:v>
                </c:pt>
                <c:pt idx="4">
                  <c:v>7/1/06-6/30/07</c:v>
                </c:pt>
                <c:pt idx="5">
                  <c:v>7/1/07-6/30/08</c:v>
                </c:pt>
                <c:pt idx="6">
                  <c:v>7/1/08-6/30/09</c:v>
                </c:pt>
              </c:strCache>
            </c:strRef>
          </c:cat>
          <c:val>
            <c:numRef>
              <c:f>data!$C$20:$C$26</c:f>
              <c:numCache>
                <c:formatCode>General</c:formatCode>
                <c:ptCount val="7"/>
                <c:pt idx="0">
                  <c:v>33780</c:v>
                </c:pt>
                <c:pt idx="1">
                  <c:v>44889</c:v>
                </c:pt>
                <c:pt idx="2">
                  <c:v>45180</c:v>
                </c:pt>
                <c:pt idx="3">
                  <c:v>39575</c:v>
                </c:pt>
                <c:pt idx="4">
                  <c:v>38736</c:v>
                </c:pt>
                <c:pt idx="5">
                  <c:v>33124</c:v>
                </c:pt>
                <c:pt idx="6">
                  <c:v>27673</c:v>
                </c:pt>
              </c:numCache>
            </c:numRef>
          </c:val>
        </c:ser>
        <c:dLbls>
          <c:showVal val="1"/>
        </c:dLbls>
        <c:overlap val="-25"/>
        <c:axId val="72524160"/>
        <c:axId val="72525696"/>
      </c:barChart>
      <c:catAx>
        <c:axId val="72524160"/>
        <c:scaling>
          <c:orientation val="minMax"/>
        </c:scaling>
        <c:axPos val="l"/>
        <c:majorTickMark val="none"/>
        <c:tickLblPos val="nextTo"/>
        <c:txPr>
          <a:bodyPr/>
          <a:lstStyle/>
          <a:p>
            <a:pPr>
              <a:defRPr sz="1400">
                <a:solidFill>
                  <a:schemeClr val="bg1"/>
                </a:solidFill>
              </a:defRPr>
            </a:pPr>
            <a:endParaRPr lang="en-US"/>
          </a:p>
        </c:txPr>
        <c:crossAx val="72525696"/>
        <c:crosses val="autoZero"/>
        <c:auto val="1"/>
        <c:lblAlgn val="ctr"/>
        <c:lblOffset val="100"/>
      </c:catAx>
      <c:valAx>
        <c:axId val="72525696"/>
        <c:scaling>
          <c:orientation val="minMax"/>
        </c:scaling>
        <c:delete val="1"/>
        <c:axPos val="b"/>
        <c:numFmt formatCode="General" sourceLinked="1"/>
        <c:tickLblPos val="none"/>
        <c:crossAx val="72524160"/>
        <c:crosses val="autoZero"/>
        <c:crossBetween val="between"/>
      </c:valAx>
    </c:plotArea>
    <c:legend>
      <c:legendPos val="t"/>
      <c:layout/>
      <c:txPr>
        <a:bodyPr/>
        <a:lstStyle/>
        <a:p>
          <a:pPr>
            <a:defRPr sz="1400">
              <a:solidFill>
                <a:schemeClr val="bg1"/>
              </a:solidFill>
            </a:defRPr>
          </a:pPr>
          <a:endParaRPr lang="en-US"/>
        </a:p>
      </c:txP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solidFill>
                  <a:schemeClr val="bg1"/>
                </a:solidFill>
              </a:defRPr>
            </a:pPr>
            <a:r>
              <a:rPr lang="en-US" sz="2000">
                <a:solidFill>
                  <a:schemeClr val="bg1"/>
                </a:solidFill>
              </a:rPr>
              <a:t>Document Delivery Requests by User Status</a:t>
            </a:r>
          </a:p>
          <a:p>
            <a:pPr>
              <a:defRPr>
                <a:solidFill>
                  <a:schemeClr val="bg1"/>
                </a:solidFill>
              </a:defRPr>
            </a:pPr>
            <a:r>
              <a:rPr lang="en-US" sz="1600">
                <a:solidFill>
                  <a:schemeClr val="bg1"/>
                </a:solidFill>
              </a:rPr>
              <a:t>N=320,317</a:t>
            </a:r>
            <a:r>
              <a:rPr lang="en-US" sz="1600" baseline="0">
                <a:solidFill>
                  <a:schemeClr val="bg1"/>
                </a:solidFill>
              </a:rPr>
              <a:t> (July 1, 2002-June 30, 2009)</a:t>
            </a:r>
            <a:endParaRPr lang="en-US" sz="1600">
              <a:solidFill>
                <a:schemeClr val="bg1"/>
              </a:solidFill>
            </a:endParaRPr>
          </a:p>
        </c:rich>
      </c:tx>
      <c:layout/>
    </c:title>
    <c:plotArea>
      <c:layout>
        <c:manualLayout>
          <c:layoutTarget val="inner"/>
          <c:xMode val="edge"/>
          <c:yMode val="edge"/>
          <c:x val="1.8518518518518528E-2"/>
          <c:y val="0.22302973753787622"/>
          <c:w val="0.96604938271604934"/>
          <c:h val="0.68862830545523868"/>
        </c:manualLayout>
      </c:layout>
      <c:barChart>
        <c:barDir val="col"/>
        <c:grouping val="clustered"/>
        <c:ser>
          <c:idx val="0"/>
          <c:order val="0"/>
          <c:tx>
            <c:strRef>
              <c:f>data!$H$32</c:f>
              <c:strCache>
                <c:ptCount val="1"/>
                <c:pt idx="0">
                  <c:v>Requests by on campus users</c:v>
                </c:pt>
              </c:strCache>
            </c:strRef>
          </c:tx>
          <c:spPr>
            <a:solidFill>
              <a:srgbClr val="008000"/>
            </a:solidFill>
          </c:spPr>
          <c:dLbls>
            <c:dLbl>
              <c:idx val="0"/>
              <c:layout/>
              <c:tx>
                <c:rich>
                  <a:bodyPr/>
                  <a:lstStyle/>
                  <a:p>
                    <a:r>
                      <a:rPr lang="en-US" sz="1600" dirty="0">
                        <a:solidFill>
                          <a:schemeClr val="bg1"/>
                        </a:solidFill>
                      </a:rPr>
                      <a:t>   32,769, </a:t>
                    </a:r>
                    <a:r>
                      <a:rPr lang="en-US" sz="1600" baseline="0" dirty="0">
                        <a:solidFill>
                          <a:schemeClr val="bg1"/>
                        </a:solidFill>
                      </a:rPr>
                      <a:t>(</a:t>
                    </a:r>
                    <a:r>
                      <a:rPr lang="en-US" sz="1600" dirty="0" smtClean="0">
                        <a:solidFill>
                          <a:schemeClr val="bg1"/>
                        </a:solidFill>
                      </a:rPr>
                      <a:t>88%)</a:t>
                    </a:r>
                    <a:endParaRPr lang="en-US" sz="1600" dirty="0">
                      <a:solidFill>
                        <a:schemeClr val="bg1"/>
                      </a:solidFill>
                    </a:endParaRPr>
                  </a:p>
                </c:rich>
              </c:tx>
              <c:showVal val="1"/>
            </c:dLbl>
            <c:dLbl>
              <c:idx val="1"/>
              <c:layout/>
              <c:tx>
                <c:rich>
                  <a:bodyPr/>
                  <a:lstStyle/>
                  <a:p>
                    <a:r>
                      <a:rPr lang="en-US" sz="1600" dirty="0">
                        <a:solidFill>
                          <a:schemeClr val="bg1"/>
                        </a:solidFill>
                      </a:rPr>
                      <a:t>43,071, </a:t>
                    </a:r>
                    <a:r>
                      <a:rPr lang="en-US" sz="1600" dirty="0" smtClean="0">
                        <a:solidFill>
                          <a:schemeClr val="bg1"/>
                        </a:solidFill>
                      </a:rPr>
                      <a:t>(88%)</a:t>
                    </a:r>
                    <a:endParaRPr lang="en-US" sz="1600" dirty="0">
                      <a:solidFill>
                        <a:schemeClr val="bg1"/>
                      </a:solidFill>
                    </a:endParaRPr>
                  </a:p>
                </c:rich>
              </c:tx>
              <c:showVal val="1"/>
            </c:dLbl>
            <c:dLbl>
              <c:idx val="2"/>
              <c:layout>
                <c:manualLayout>
                  <c:x val="1.38888888888889E-2"/>
                  <c:y val="-1.2008404748671658E-2"/>
                </c:manualLayout>
              </c:layout>
              <c:tx>
                <c:rich>
                  <a:bodyPr/>
                  <a:lstStyle/>
                  <a:p>
                    <a:r>
                      <a:rPr lang="en-US" sz="1600" dirty="0">
                        <a:solidFill>
                          <a:schemeClr val="bg1"/>
                        </a:solidFill>
                      </a:rPr>
                      <a:t>44,814, </a:t>
                    </a:r>
                    <a:r>
                      <a:rPr lang="en-US" sz="1600" dirty="0" smtClean="0">
                        <a:solidFill>
                          <a:schemeClr val="bg1"/>
                        </a:solidFill>
                      </a:rPr>
                      <a:t>(90%)</a:t>
                    </a:r>
                    <a:endParaRPr lang="en-US" sz="1600" dirty="0">
                      <a:solidFill>
                        <a:schemeClr val="bg1"/>
                      </a:solidFill>
                    </a:endParaRPr>
                  </a:p>
                </c:rich>
              </c:tx>
              <c:showVal val="1"/>
            </c:dLbl>
            <c:dLbl>
              <c:idx val="3"/>
              <c:layout>
                <c:manualLayout>
                  <c:x val="-6.1728395061728392E-3"/>
                  <c:y val="-2.4016809497343318E-3"/>
                </c:manualLayout>
              </c:layout>
              <c:tx>
                <c:rich>
                  <a:bodyPr/>
                  <a:lstStyle/>
                  <a:p>
                    <a:r>
                      <a:rPr lang="en-US" sz="1600" dirty="0">
                        <a:solidFill>
                          <a:schemeClr val="bg1"/>
                        </a:solidFill>
                      </a:rPr>
                      <a:t>39,324, </a:t>
                    </a:r>
                    <a:r>
                      <a:rPr lang="en-US" sz="1600" dirty="0" smtClean="0">
                        <a:solidFill>
                          <a:schemeClr val="bg1"/>
                        </a:solidFill>
                      </a:rPr>
                      <a:t>(90%)</a:t>
                    </a:r>
                    <a:endParaRPr lang="en-US" sz="1600" dirty="0">
                      <a:solidFill>
                        <a:schemeClr val="bg1"/>
                      </a:solidFill>
                    </a:endParaRPr>
                  </a:p>
                </c:rich>
              </c:tx>
              <c:showVal val="1"/>
            </c:dLbl>
            <c:dLbl>
              <c:idx val="4"/>
              <c:layout>
                <c:manualLayout>
                  <c:x val="7.7160493827160568E-3"/>
                  <c:y val="-1.6811766648140321E-2"/>
                </c:manualLayout>
              </c:layout>
              <c:tx>
                <c:rich>
                  <a:bodyPr/>
                  <a:lstStyle/>
                  <a:p>
                    <a:r>
                      <a:rPr lang="en-US" sz="1600" dirty="0">
                        <a:solidFill>
                          <a:schemeClr val="bg1"/>
                        </a:solidFill>
                      </a:rPr>
                      <a:t>40,603, </a:t>
                    </a:r>
                    <a:r>
                      <a:rPr lang="en-US" sz="1600" dirty="0" smtClean="0">
                        <a:solidFill>
                          <a:schemeClr val="bg1"/>
                        </a:solidFill>
                      </a:rPr>
                      <a:t>(92%)</a:t>
                    </a:r>
                    <a:endParaRPr lang="en-US" sz="1600" dirty="0">
                      <a:solidFill>
                        <a:schemeClr val="bg1"/>
                      </a:solidFill>
                    </a:endParaRPr>
                  </a:p>
                </c:rich>
              </c:tx>
              <c:showVal val="1"/>
            </c:dLbl>
            <c:dLbl>
              <c:idx val="5"/>
              <c:layout>
                <c:manualLayout>
                  <c:x val="1.6975308641975318E-2"/>
                  <c:y val="0"/>
                </c:manualLayout>
              </c:layout>
              <c:tx>
                <c:rich>
                  <a:bodyPr/>
                  <a:lstStyle/>
                  <a:p>
                    <a:r>
                      <a:rPr lang="en-US" sz="1600" dirty="0">
                        <a:solidFill>
                          <a:schemeClr val="bg1"/>
                        </a:solidFill>
                      </a:rPr>
                      <a:t>41,030, </a:t>
                    </a:r>
                    <a:r>
                      <a:rPr lang="en-US" sz="1600" dirty="0" smtClean="0">
                        <a:solidFill>
                          <a:schemeClr val="bg1"/>
                        </a:solidFill>
                      </a:rPr>
                      <a:t>(93%)</a:t>
                    </a:r>
                    <a:endParaRPr lang="en-US" sz="1600" dirty="0">
                      <a:solidFill>
                        <a:schemeClr val="bg1"/>
                      </a:solidFill>
                    </a:endParaRPr>
                  </a:p>
                </c:rich>
              </c:tx>
              <c:showVal val="1"/>
            </c:dLbl>
            <c:dLbl>
              <c:idx val="6"/>
              <c:layout/>
              <c:tx>
                <c:rich>
                  <a:bodyPr/>
                  <a:lstStyle/>
                  <a:p>
                    <a:r>
                      <a:rPr lang="en-US" sz="1600" dirty="0">
                        <a:solidFill>
                          <a:schemeClr val="bg1"/>
                        </a:solidFill>
                      </a:rPr>
                      <a:t>49,171, </a:t>
                    </a:r>
                    <a:r>
                      <a:rPr lang="en-US" sz="1600" baseline="0" dirty="0">
                        <a:solidFill>
                          <a:schemeClr val="bg1"/>
                        </a:solidFill>
                      </a:rPr>
                      <a:t> </a:t>
                    </a:r>
                    <a:r>
                      <a:rPr lang="en-US" sz="1600" baseline="0" dirty="0" smtClean="0">
                        <a:solidFill>
                          <a:schemeClr val="bg1"/>
                        </a:solidFill>
                      </a:rPr>
                      <a:t>(</a:t>
                    </a:r>
                    <a:r>
                      <a:rPr lang="en-US" sz="1600" dirty="0" smtClean="0">
                        <a:solidFill>
                          <a:schemeClr val="bg1"/>
                        </a:solidFill>
                      </a:rPr>
                      <a:t>94%)</a:t>
                    </a:r>
                    <a:endParaRPr lang="en-US" sz="1600" dirty="0">
                      <a:solidFill>
                        <a:schemeClr val="bg1"/>
                      </a:solidFill>
                    </a:endParaRPr>
                  </a:p>
                </c:rich>
              </c:tx>
              <c:showVal val="1"/>
            </c:dLbl>
            <c:txPr>
              <a:bodyPr/>
              <a:lstStyle/>
              <a:p>
                <a:pPr>
                  <a:defRPr sz="1600">
                    <a:solidFill>
                      <a:schemeClr val="bg1"/>
                    </a:solidFill>
                  </a:defRPr>
                </a:pPr>
                <a:endParaRPr lang="en-US"/>
              </a:p>
            </c:txPr>
            <c:showVal val="1"/>
          </c:dLbls>
          <c:cat>
            <c:strRef>
              <c:f>data!$G$33:$G$39</c:f>
              <c:strCache>
                <c:ptCount val="7"/>
                <c:pt idx="0">
                  <c:v>7/1/02-6/30/03</c:v>
                </c:pt>
                <c:pt idx="1">
                  <c:v>7/1/03-6/30/04</c:v>
                </c:pt>
                <c:pt idx="2">
                  <c:v>7/1/04-6/30/05</c:v>
                </c:pt>
                <c:pt idx="3">
                  <c:v>7/1/05-6/30/06</c:v>
                </c:pt>
                <c:pt idx="4">
                  <c:v>7/1/06-6/30/07</c:v>
                </c:pt>
                <c:pt idx="5">
                  <c:v>7/1/07-6/30/08</c:v>
                </c:pt>
                <c:pt idx="6">
                  <c:v>7/1/08-6/30/09</c:v>
                </c:pt>
              </c:strCache>
            </c:strRef>
          </c:cat>
          <c:val>
            <c:numRef>
              <c:f>data!$H$33:$H$39</c:f>
              <c:numCache>
                <c:formatCode>General</c:formatCode>
                <c:ptCount val="7"/>
                <c:pt idx="0">
                  <c:v>32769</c:v>
                </c:pt>
                <c:pt idx="1">
                  <c:v>43071</c:v>
                </c:pt>
                <c:pt idx="2">
                  <c:v>44814</c:v>
                </c:pt>
                <c:pt idx="3">
                  <c:v>39324</c:v>
                </c:pt>
                <c:pt idx="4">
                  <c:v>40603</c:v>
                </c:pt>
                <c:pt idx="5">
                  <c:v>41030</c:v>
                </c:pt>
                <c:pt idx="6">
                  <c:v>49171</c:v>
                </c:pt>
              </c:numCache>
            </c:numRef>
          </c:val>
        </c:ser>
        <c:ser>
          <c:idx val="1"/>
          <c:order val="1"/>
          <c:tx>
            <c:strRef>
              <c:f>data!$I$32</c:f>
              <c:strCache>
                <c:ptCount val="1"/>
                <c:pt idx="0">
                  <c:v>Requests by distance users</c:v>
                </c:pt>
              </c:strCache>
            </c:strRef>
          </c:tx>
          <c:spPr>
            <a:solidFill>
              <a:srgbClr val="FFCC00"/>
            </a:solidFill>
          </c:spPr>
          <c:dLbls>
            <c:dLbl>
              <c:idx val="0"/>
              <c:layout/>
              <c:tx>
                <c:rich>
                  <a:bodyPr/>
                  <a:lstStyle/>
                  <a:p>
                    <a:r>
                      <a:rPr lang="en-US" sz="1600">
                        <a:solidFill>
                          <a:schemeClr val="bg1"/>
                        </a:solidFill>
                      </a:rPr>
                      <a:t>4,443</a:t>
                    </a:r>
                  </a:p>
                </c:rich>
              </c:tx>
              <c:showVal val="1"/>
            </c:dLbl>
            <c:dLbl>
              <c:idx val="1"/>
              <c:layout/>
              <c:tx>
                <c:rich>
                  <a:bodyPr/>
                  <a:lstStyle/>
                  <a:p>
                    <a:r>
                      <a:rPr lang="en-US" sz="1600">
                        <a:solidFill>
                          <a:schemeClr val="bg1"/>
                        </a:solidFill>
                      </a:rPr>
                      <a:t>5,715</a:t>
                    </a:r>
                  </a:p>
                </c:rich>
              </c:tx>
              <c:showVal val="1"/>
            </c:dLbl>
            <c:dLbl>
              <c:idx val="2"/>
              <c:layout/>
              <c:tx>
                <c:rich>
                  <a:bodyPr/>
                  <a:lstStyle/>
                  <a:p>
                    <a:r>
                      <a:rPr lang="en-US" sz="1600">
                        <a:solidFill>
                          <a:schemeClr val="bg1"/>
                        </a:solidFill>
                      </a:rPr>
                      <a:t>4,710</a:t>
                    </a:r>
                  </a:p>
                </c:rich>
              </c:tx>
              <c:showVal val="1"/>
            </c:dLbl>
            <c:dLbl>
              <c:idx val="3"/>
              <c:layout/>
              <c:tx>
                <c:rich>
                  <a:bodyPr/>
                  <a:lstStyle/>
                  <a:p>
                    <a:r>
                      <a:rPr lang="en-US" sz="1600">
                        <a:solidFill>
                          <a:schemeClr val="bg1"/>
                        </a:solidFill>
                      </a:rPr>
                      <a:t>4,593</a:t>
                    </a:r>
                  </a:p>
                </c:rich>
              </c:tx>
              <c:showVal val="1"/>
            </c:dLbl>
            <c:dLbl>
              <c:idx val="4"/>
              <c:layout/>
              <c:tx>
                <c:rich>
                  <a:bodyPr/>
                  <a:lstStyle/>
                  <a:p>
                    <a:r>
                      <a:rPr lang="en-US" sz="1600">
                        <a:solidFill>
                          <a:schemeClr val="bg1"/>
                        </a:solidFill>
                      </a:rPr>
                      <a:t>3,734</a:t>
                    </a:r>
                  </a:p>
                </c:rich>
              </c:tx>
              <c:showVal val="1"/>
            </c:dLbl>
            <c:dLbl>
              <c:idx val="5"/>
              <c:layout/>
              <c:tx>
                <c:rich>
                  <a:bodyPr/>
                  <a:lstStyle/>
                  <a:p>
                    <a:r>
                      <a:rPr lang="en-US" sz="1600">
                        <a:solidFill>
                          <a:schemeClr val="bg1"/>
                        </a:solidFill>
                      </a:rPr>
                      <a:t>3,313</a:t>
                    </a:r>
                  </a:p>
                </c:rich>
              </c:tx>
              <c:showVal val="1"/>
            </c:dLbl>
            <c:dLbl>
              <c:idx val="6"/>
              <c:layout/>
              <c:tx>
                <c:rich>
                  <a:bodyPr/>
                  <a:lstStyle/>
                  <a:p>
                    <a:r>
                      <a:rPr lang="en-US" sz="1600">
                        <a:solidFill>
                          <a:schemeClr val="bg1"/>
                        </a:solidFill>
                      </a:rPr>
                      <a:t>3,027</a:t>
                    </a:r>
                  </a:p>
                </c:rich>
              </c:tx>
              <c:showVal val="1"/>
            </c:dLbl>
            <c:txPr>
              <a:bodyPr/>
              <a:lstStyle/>
              <a:p>
                <a:pPr>
                  <a:defRPr sz="1600">
                    <a:solidFill>
                      <a:schemeClr val="bg1"/>
                    </a:solidFill>
                  </a:defRPr>
                </a:pPr>
                <a:endParaRPr lang="en-US"/>
              </a:p>
            </c:txPr>
            <c:showVal val="1"/>
          </c:dLbls>
          <c:cat>
            <c:strRef>
              <c:f>data!$G$33:$G$39</c:f>
              <c:strCache>
                <c:ptCount val="7"/>
                <c:pt idx="0">
                  <c:v>7/1/02-6/30/03</c:v>
                </c:pt>
                <c:pt idx="1">
                  <c:v>7/1/03-6/30/04</c:v>
                </c:pt>
                <c:pt idx="2">
                  <c:v>7/1/04-6/30/05</c:v>
                </c:pt>
                <c:pt idx="3">
                  <c:v>7/1/05-6/30/06</c:v>
                </c:pt>
                <c:pt idx="4">
                  <c:v>7/1/06-6/30/07</c:v>
                </c:pt>
                <c:pt idx="5">
                  <c:v>7/1/07-6/30/08</c:v>
                </c:pt>
                <c:pt idx="6">
                  <c:v>7/1/08-6/30/09</c:v>
                </c:pt>
              </c:strCache>
            </c:strRef>
          </c:cat>
          <c:val>
            <c:numRef>
              <c:f>data!$I$33:$I$39</c:f>
              <c:numCache>
                <c:formatCode>General</c:formatCode>
                <c:ptCount val="7"/>
                <c:pt idx="0">
                  <c:v>4443</c:v>
                </c:pt>
                <c:pt idx="1">
                  <c:v>5715</c:v>
                </c:pt>
                <c:pt idx="2">
                  <c:v>4710</c:v>
                </c:pt>
                <c:pt idx="3">
                  <c:v>4593</c:v>
                </c:pt>
                <c:pt idx="4">
                  <c:v>3734</c:v>
                </c:pt>
                <c:pt idx="5">
                  <c:v>3313</c:v>
                </c:pt>
                <c:pt idx="6">
                  <c:v>3027</c:v>
                </c:pt>
              </c:numCache>
            </c:numRef>
          </c:val>
        </c:ser>
        <c:dLbls>
          <c:showVal val="1"/>
        </c:dLbls>
        <c:overlap val="-25"/>
        <c:axId val="73166208"/>
        <c:axId val="73221248"/>
      </c:barChart>
      <c:catAx>
        <c:axId val="73166208"/>
        <c:scaling>
          <c:orientation val="minMax"/>
        </c:scaling>
        <c:axPos val="b"/>
        <c:majorTickMark val="none"/>
        <c:tickLblPos val="nextTo"/>
        <c:txPr>
          <a:bodyPr/>
          <a:lstStyle/>
          <a:p>
            <a:pPr>
              <a:defRPr sz="1200">
                <a:solidFill>
                  <a:schemeClr val="bg1"/>
                </a:solidFill>
              </a:defRPr>
            </a:pPr>
            <a:endParaRPr lang="en-US"/>
          </a:p>
        </c:txPr>
        <c:crossAx val="73221248"/>
        <c:crosses val="autoZero"/>
        <c:auto val="1"/>
        <c:lblAlgn val="ctr"/>
        <c:lblOffset val="100"/>
      </c:catAx>
      <c:valAx>
        <c:axId val="73221248"/>
        <c:scaling>
          <c:orientation val="minMax"/>
        </c:scaling>
        <c:delete val="1"/>
        <c:axPos val="l"/>
        <c:numFmt formatCode="General" sourceLinked="1"/>
        <c:tickLblPos val="none"/>
        <c:crossAx val="73166208"/>
        <c:crosses val="autoZero"/>
        <c:crossBetween val="between"/>
      </c:valAx>
    </c:plotArea>
    <c:legend>
      <c:legendPos val="t"/>
      <c:layout/>
      <c:txPr>
        <a:bodyPr/>
        <a:lstStyle/>
        <a:p>
          <a:pPr>
            <a:defRPr sz="1400">
              <a:solidFill>
                <a:schemeClr val="bg1"/>
              </a:solidFill>
            </a:defRPr>
          </a:pPr>
          <a:endParaRPr lang="en-US"/>
        </a:p>
      </c:txPr>
    </c:legend>
    <c:plotVisOnly val="1"/>
  </c:chart>
  <c:externalData r:id="rId1"/>
</c:chartSpace>
</file>

<file path=ppt/drawings/drawing1.xml><?xml version="1.0" encoding="utf-8"?>
<c:userShapes xmlns:c="http://schemas.openxmlformats.org/drawingml/2006/chart">
  <cdr:relSizeAnchor xmlns:cdr="http://schemas.openxmlformats.org/drawingml/2006/chartDrawing">
    <cdr:from>
      <cdr:x>0.2832</cdr:x>
      <cdr:y>0.21538</cdr:y>
    </cdr:from>
    <cdr:to>
      <cdr:x>0.43659</cdr:x>
      <cdr:y>0.24615</cdr:y>
    </cdr:to>
    <cdr:sp macro="" textlink="">
      <cdr:nvSpPr>
        <cdr:cNvPr id="5" name="Elbow Connector 4"/>
        <cdr:cNvSpPr/>
      </cdr:nvSpPr>
      <cdr:spPr>
        <a:xfrm xmlns:a="http://schemas.openxmlformats.org/drawingml/2006/main">
          <a:off x="1828800" y="1066800"/>
          <a:ext cx="990600" cy="152400"/>
        </a:xfrm>
        <a:prstGeom xmlns:a="http://schemas.openxmlformats.org/drawingml/2006/main" prst="bentConnector3">
          <a:avLst>
            <a:gd name="adj1" fmla="val 50000"/>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5E3FCFE5-C097-4F77-B79C-A59FBFAF0CBA}" type="datetimeFigureOut">
              <a:rPr lang="en-US" smtClean="0"/>
              <a:pPr/>
              <a:t>7/29/2009</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C3B12942-BF2D-410B-9C4F-6B51F7F6B6B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B12942-BF2D-410B-9C4F-6B51F7F6B6B6}"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 name="Rectangle 16"/>
          <p:cNvSpPr/>
          <p:nvPr/>
        </p:nvSpPr>
        <p:spPr>
          <a:xfrm>
            <a:off x="0" y="2438400"/>
            <a:ext cx="9144000" cy="457200"/>
          </a:xfrm>
          <a:prstGeom prst="rect">
            <a:avLst/>
          </a:prstGeom>
          <a:solidFill>
            <a:schemeClr val="accent1">
              <a:shade val="75000"/>
            </a:scheme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1" name="Rectangle 30"/>
          <p:cNvSpPr/>
          <p:nvPr/>
        </p:nvSpPr>
        <p:spPr>
          <a:xfrm>
            <a:off x="0" y="914400"/>
            <a:ext cx="9144000" cy="1524000"/>
          </a:xfrm>
          <a:prstGeom prst="rect">
            <a:avLst/>
          </a:prstGeom>
          <a:solidFill>
            <a:srgbClr val="000000">
              <a:alpha val="89800"/>
            </a:srgb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Date Placeholder 9"/>
          <p:cNvSpPr>
            <a:spLocks noGrp="1"/>
          </p:cNvSpPr>
          <p:nvPr>
            <p:ph type="dt" sz="half" idx="10"/>
          </p:nvPr>
        </p:nvSpPr>
        <p:spPr/>
        <p:txBody>
          <a:bodyPr rtlCol="0"/>
          <a:lstStyle/>
          <a:p>
            <a:fld id="{2CDCEAA3-1151-4F38-88AB-804462DA5DA4}" type="datetimeFigureOut">
              <a:rPr lang="en-US" smtClean="0"/>
              <a:pPr/>
              <a:t>7/29/2009</a:t>
            </a:fld>
            <a:endParaRPr lang="en-US" dirty="0"/>
          </a:p>
        </p:txBody>
      </p:sp>
      <p:sp>
        <p:nvSpPr>
          <p:cNvPr id="11" name="Slide Number Placeholder 10"/>
          <p:cNvSpPr>
            <a:spLocks noGrp="1"/>
          </p:cNvSpPr>
          <p:nvPr>
            <p:ph type="sldNum" sz="quarter" idx="11"/>
          </p:nvPr>
        </p:nvSpPr>
        <p:spPr/>
        <p:txBody>
          <a:bodyPr rtlCol="0"/>
          <a:lstStyle/>
          <a:p>
            <a:fld id="{C127D5BD-AD91-4426-B74D-064F8390CD28}" type="slidenum">
              <a:rPr lang="en-US" smtClean="0"/>
              <a:pPr/>
              <a:t>‹#›</a:t>
            </a:fld>
            <a:endParaRPr lang="en-US" dirty="0"/>
          </a:p>
        </p:txBody>
      </p:sp>
      <p:sp>
        <p:nvSpPr>
          <p:cNvPr id="12" name="Footer Placeholder 11"/>
          <p:cNvSpPr>
            <a:spLocks noGrp="1"/>
          </p:cNvSpPr>
          <p:nvPr>
            <p:ph type="ftr" sz="quarter" idx="12"/>
          </p:nvPr>
        </p:nvSpPr>
        <p:spPr/>
        <p:txBody>
          <a:bodyPr rtlCol="0"/>
          <a:lstStyle/>
          <a:p>
            <a:endParaRPr lang="en-US" dirty="0"/>
          </a:p>
        </p:txBody>
      </p:sp>
      <p:sp>
        <p:nvSpPr>
          <p:cNvPr id="9" name="Subtitle 8"/>
          <p:cNvSpPr>
            <a:spLocks noGrp="1"/>
          </p:cNvSpPr>
          <p:nvPr>
            <p:ph type="subTitle" idx="1"/>
          </p:nvPr>
        </p:nvSpPr>
        <p:spPr>
          <a:xfrm>
            <a:off x="457200" y="2476108"/>
            <a:ext cx="8305800" cy="381000"/>
          </a:xfrm>
        </p:spPr>
        <p:txBody>
          <a:bodyPr>
            <a:noAutofit/>
          </a:bodyPr>
          <a:lstStyle>
            <a:lvl1pPr marL="0" indent="0" algn="l">
              <a:buNone/>
              <a:defRPr sz="2000" spc="100" baseline="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Title 27"/>
          <p:cNvSpPr>
            <a:spLocks noGrp="1"/>
          </p:cNvSpPr>
          <p:nvPr>
            <p:ph type="ctrTitle"/>
          </p:nvPr>
        </p:nvSpPr>
        <p:spPr>
          <a:xfrm>
            <a:off x="457200" y="1066800"/>
            <a:ext cx="8305800" cy="1295400"/>
          </a:xfrm>
        </p:spPr>
        <p:txBody>
          <a:bodyPr anchor="ctr" anchorCtr="0">
            <a:noAutofit/>
          </a:bodyPr>
          <a:lstStyle>
            <a:lvl1pPr algn="l">
              <a:defRPr sz="4800" cap="all" spc="-100" baseline="0">
                <a:solidFill>
                  <a:srgbClr val="FFFFFF"/>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DCEAA3-1151-4F38-88AB-804462DA5DA4}" type="datetimeFigureOut">
              <a:rPr lang="en-US" smtClean="0"/>
              <a:pPr/>
              <a:t>7/29/2009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27D5BD-AD91-4426-B74D-064F8390CD2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DCEAA3-1151-4F38-88AB-804462DA5DA4}" type="datetimeFigureOut">
              <a:rPr lang="en-US" smtClean="0"/>
              <a:pPr/>
              <a:t>7/29/2009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27D5BD-AD91-4426-B74D-064F8390CD2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0" name="Date Placeholder 9"/>
          <p:cNvSpPr>
            <a:spLocks noGrp="1"/>
          </p:cNvSpPr>
          <p:nvPr>
            <p:ph type="dt" sz="half" idx="14"/>
          </p:nvPr>
        </p:nvSpPr>
        <p:spPr/>
        <p:txBody>
          <a:bodyPr rtlCol="0"/>
          <a:lstStyle/>
          <a:p>
            <a:fld id="{2CDCEAA3-1151-4F38-88AB-804462DA5DA4}" type="datetimeFigureOut">
              <a:rPr lang="en-US" smtClean="0"/>
              <a:pPr/>
              <a:t>7/29/2009</a:t>
            </a:fld>
            <a:endParaRPr lang="en-US" dirty="0"/>
          </a:p>
        </p:txBody>
      </p:sp>
      <p:sp>
        <p:nvSpPr>
          <p:cNvPr id="11" name="Slide Number Placeholder 10"/>
          <p:cNvSpPr>
            <a:spLocks noGrp="1"/>
          </p:cNvSpPr>
          <p:nvPr>
            <p:ph type="sldNum" sz="quarter" idx="15"/>
          </p:nvPr>
        </p:nvSpPr>
        <p:spPr/>
        <p:txBody>
          <a:bodyPr rtlCol="0"/>
          <a:lstStyle/>
          <a:p>
            <a:fld id="{C127D5BD-AD91-4426-B74D-064F8390CD28}" type="slidenum">
              <a:rPr lang="en-US" smtClean="0"/>
              <a:pPr/>
              <a:t>‹#›</a:t>
            </a:fld>
            <a:endParaRPr lang="en-US" dirty="0"/>
          </a:p>
        </p:txBody>
      </p:sp>
      <p:sp>
        <p:nvSpPr>
          <p:cNvPr id="12" name="Footer Placeholder 11"/>
          <p:cNvSpPr>
            <a:spLocks noGrp="1"/>
          </p:cNvSpPr>
          <p:nvPr>
            <p:ph type="ftr" sz="quarter" idx="16"/>
          </p:nvPr>
        </p:nvSpPr>
        <p:spPr/>
        <p:txBody>
          <a:bodyPr rtlCol="0"/>
          <a:lstStyle/>
          <a:p>
            <a:endParaRPr lang="en-US" dirty="0"/>
          </a:p>
        </p:txBody>
      </p:sp>
      <p:sp>
        <p:nvSpPr>
          <p:cNvPr id="2" name="Title 1"/>
          <p:cNvSpPr>
            <a:spLocks noGrp="1"/>
          </p:cNvSpPr>
          <p:nvPr>
            <p:ph type="title"/>
          </p:nvPr>
        </p:nvSpPr>
        <p:spPr>
          <a:xfrm>
            <a:off x="457200" y="158926"/>
            <a:ext cx="8229600" cy="1143000"/>
          </a:xfrm>
        </p:spPr>
        <p:txBody>
          <a:bodyPr/>
          <a:lstStyle>
            <a:lvl1pPr>
              <a:defRPr>
                <a:solidFill>
                  <a:schemeClr val="tx2"/>
                </a:solidFill>
              </a:defRPr>
            </a:lvl1pPr>
          </a:lstStyle>
          <a:p>
            <a:r>
              <a:rPr lang="en-US" smtClean="0"/>
              <a:t>Click to edit Master title style</a:t>
            </a:r>
            <a:endParaRPr lang="en-US" dirty="0"/>
          </a:p>
        </p:txBody>
      </p:sp>
      <p:sp>
        <p:nvSpPr>
          <p:cNvPr id="9" name="Content Placeholder 8"/>
          <p:cNvSpPr>
            <a:spLocks noGrp="1"/>
          </p:cNvSpPr>
          <p:nvPr>
            <p:ph sz="quarter"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6" name="Rectangle 25"/>
          <p:cNvSpPr/>
          <p:nvPr/>
        </p:nvSpPr>
        <p:spPr>
          <a:xfrm>
            <a:off x="0" y="4958864"/>
            <a:ext cx="9144000" cy="457200"/>
          </a:xfrm>
          <a:prstGeom prst="rect">
            <a:avLst/>
          </a:prstGeom>
          <a:solidFill>
            <a:schemeClr val="accent1">
              <a:shade val="75000"/>
            </a:schemeClr>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7" name="Rectangle 26"/>
          <p:cNvSpPr/>
          <p:nvPr/>
        </p:nvSpPr>
        <p:spPr>
          <a:xfrm>
            <a:off x="0" y="3429000"/>
            <a:ext cx="9144000" cy="1527048"/>
          </a:xfrm>
          <a:prstGeom prst="rect">
            <a:avLst/>
          </a:prstGeom>
          <a:solidFill>
            <a:srgbClr val="000000"/>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4" name="Date Placeholder 3"/>
          <p:cNvSpPr>
            <a:spLocks noGrp="1"/>
          </p:cNvSpPr>
          <p:nvPr>
            <p:ph type="dt" sz="half" idx="10"/>
          </p:nvPr>
        </p:nvSpPr>
        <p:spPr/>
        <p:txBody>
          <a:bodyPr/>
          <a:lstStyle/>
          <a:p>
            <a:fld id="{2CDCEAA3-1151-4F38-88AB-804462DA5DA4}" type="datetimeFigureOut">
              <a:rPr lang="en-US" smtClean="0"/>
              <a:pPr/>
              <a:t>7/29/2009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27D5BD-AD91-4426-B74D-064F8390CD28}" type="slidenum">
              <a:rPr lang="en-US" smtClean="0"/>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a:buNone/>
              <a:defRPr sz="4200" b="0" cap="all">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4958864"/>
            <a:ext cx="7924800" cy="457200"/>
          </a:xfrm>
        </p:spPr>
        <p:txBody>
          <a:bodyPr anchor="ctr"/>
          <a:lstStyle>
            <a:lvl1pPr>
              <a:buNone/>
              <a:defRPr sz="2000" spc="100" baseline="0">
                <a:solidFill>
                  <a:srgbClr val="FFFFFF"/>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5" name="Date Placeholder 4"/>
          <p:cNvSpPr>
            <a:spLocks noGrp="1"/>
          </p:cNvSpPr>
          <p:nvPr>
            <p:ph type="dt" sz="half" idx="10"/>
          </p:nvPr>
        </p:nvSpPr>
        <p:spPr/>
        <p:txBody>
          <a:bodyPr/>
          <a:lstStyle/>
          <a:p>
            <a:fld id="{2CDCEAA3-1151-4F38-88AB-804462DA5DA4}" type="datetimeFigureOut">
              <a:rPr lang="en-US" smtClean="0"/>
              <a:pPr/>
              <a:t>7/29/2009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27D5BD-AD91-4426-B74D-064F8390CD28}" type="slidenum">
              <a:rPr lang="en-US" smtClean="0"/>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11" name="Content Placeholder 10"/>
          <p:cNvSpPr>
            <a:spLocks noGrp="1"/>
          </p:cNvSpPr>
          <p:nvPr>
            <p:ph sz="quarter"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127D5BD-AD91-4426-B74D-064F8390CD28}"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2CDCEAA3-1151-4F38-88AB-804462DA5DA4}" type="datetimeFigureOut">
              <a:rPr lang="en-US" smtClean="0"/>
              <a:pPr/>
              <a:t>7/29/2009</a:t>
            </a:fld>
            <a:endParaRPr lang="en-US" dirty="0"/>
          </a:p>
        </p:txBody>
      </p:sp>
      <p:sp>
        <p:nvSpPr>
          <p:cNvPr id="3" name="Text Placeholder 2"/>
          <p:cNvSpPr>
            <a:spLocks noGrp="1"/>
          </p:cNvSpPr>
          <p:nvPr>
            <p:ph type="body" idx="1"/>
          </p:nvPr>
        </p:nvSpPr>
        <p:spPr>
          <a:xfrm>
            <a:off x="457200" y="1371600"/>
            <a:ext cx="4040188" cy="838200"/>
          </a:xfrm>
          <a:solidFill>
            <a:schemeClr val="accent1">
              <a:alpha val="83000"/>
            </a:schemeClr>
          </a:solidFill>
          <a:ln w="25400" cap="rnd" cmpd="sng" algn="ctr">
            <a:noFill/>
            <a:prstDash val="solid"/>
          </a:ln>
          <a:effectLst/>
          <a:sp3d prstMaterial="flat"/>
        </p:spPr>
        <p:style>
          <a:lnRef idx="3">
            <a:schemeClr val="lt1"/>
          </a:lnRef>
          <a:fillRef idx="1">
            <a:schemeClr val="accent5"/>
          </a:fillRef>
          <a:effectRef idx="1">
            <a:schemeClr val="accent5"/>
          </a:effectRef>
          <a:fontRef idx="minor">
            <a:schemeClr val="lt1"/>
          </a:fontRef>
        </p:style>
        <p:txBody>
          <a:bodyPr lIns="182880" tIns="91440" bIns="91440" anchor="ctr">
            <a:noAutofit/>
          </a:bodyPr>
          <a:lstStyle>
            <a:lvl1pPr marL="0" indent="0" algn="l">
              <a:spcBef>
                <a:spcPts val="0"/>
              </a:spcBef>
              <a:buNone/>
              <a:defRPr sz="2400" b="0"/>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quarter" idx="2"/>
          </p:nvPr>
        </p:nvSpPr>
        <p:spPr>
          <a:xfrm>
            <a:off x="457200" y="2220558"/>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4" name="Content Placeholder 33"/>
          <p:cNvSpPr>
            <a:spLocks noGrp="1"/>
          </p:cNvSpPr>
          <p:nvPr>
            <p:ph sz="quarter" idx="4"/>
          </p:nvPr>
        </p:nvSpPr>
        <p:spPr>
          <a:xfrm>
            <a:off x="4649788" y="2220558"/>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lang="en-US" smtClean="0"/>
              <a:t>Click to edit Master title style</a:t>
            </a:r>
            <a:endParaRPr lang="en-US" dirty="0"/>
          </a:p>
        </p:txBody>
      </p:sp>
      <p:sp>
        <p:nvSpPr>
          <p:cNvPr id="12" name="Text Placeholder 11"/>
          <p:cNvSpPr>
            <a:spLocks noGrp="1"/>
          </p:cNvSpPr>
          <p:nvPr>
            <p:ph type="body" idx="3"/>
          </p:nvPr>
        </p:nvSpPr>
        <p:spPr>
          <a:xfrm>
            <a:off x="4648200" y="1371600"/>
            <a:ext cx="4040188" cy="838200"/>
          </a:xfrm>
          <a:solidFill>
            <a:schemeClr val="accent2">
              <a:alpha val="83000"/>
            </a:schemeClr>
          </a:solidFill>
          <a:ln w="25400" cap="rnd" cmpd="sng" algn="ctr">
            <a:noFill/>
            <a:prstDash val="solid"/>
          </a:ln>
          <a:effectLst/>
          <a:sp3d prstMaterial="flat"/>
        </p:spPr>
        <p:style>
          <a:lnRef idx="3">
            <a:schemeClr val="lt1"/>
          </a:lnRef>
          <a:fillRef idx="1">
            <a:schemeClr val="accent5"/>
          </a:fillRef>
          <a:effectRef idx="1">
            <a:schemeClr val="accent5"/>
          </a:effectRef>
          <a:fontRef idx="minor">
            <a:schemeClr val="lt1"/>
          </a:fontRef>
        </p:style>
        <p:txBody>
          <a:bodyPr lIns="182880" tIns="91440" bIns="91440" anchor="ctr">
            <a:noAutofit/>
          </a:bodyPr>
          <a:lstStyle>
            <a:lvl1pPr marL="0" indent="0" algn="l">
              <a:spcBef>
                <a:spcPts val="0"/>
              </a:spcBef>
              <a:buNone/>
              <a:defRPr sz="2400" b="0"/>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 name="Date Placeholder 2"/>
          <p:cNvSpPr>
            <a:spLocks noGrp="1"/>
          </p:cNvSpPr>
          <p:nvPr>
            <p:ph type="dt" sz="half" idx="10"/>
          </p:nvPr>
        </p:nvSpPr>
        <p:spPr/>
        <p:txBody>
          <a:bodyPr/>
          <a:lstStyle/>
          <a:p>
            <a:fld id="{2CDCEAA3-1151-4F38-88AB-804462DA5DA4}" type="datetimeFigureOut">
              <a:rPr lang="en-US" smtClean="0"/>
              <a:pPr/>
              <a:t>7/29/2009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27D5BD-AD91-4426-B74D-064F8390CD28}" type="slidenum">
              <a:rPr lang="en-US" smtClean="0"/>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DCEAA3-1151-4F38-88AB-804462DA5DA4}" type="datetimeFigureOut">
              <a:rPr lang="en-US" smtClean="0"/>
              <a:pPr/>
              <a:t>7/29/2009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27D5BD-AD91-4426-B74D-064F8390CD2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2590800" cy="6858000"/>
          </a:xfrm>
          <a:prstGeom prst="rect">
            <a:avLst/>
          </a:prstGeom>
          <a:solidFill>
            <a:schemeClr val="accent1"/>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7" name="Oval 16"/>
          <p:cNvSpPr/>
          <p:nvPr/>
        </p:nvSpPr>
        <p:spPr>
          <a:xfrm>
            <a:off x="1563892" y="4337173"/>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8" name="Rectangle 17"/>
          <p:cNvSpPr/>
          <p:nvPr/>
        </p:nvSpPr>
        <p:spPr>
          <a:xfrm>
            <a:off x="0" y="381000"/>
            <a:ext cx="2133600"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9" name="Rectangle 18"/>
          <p:cNvSpPr/>
          <p:nvPr/>
        </p:nvSpPr>
        <p:spPr>
          <a:xfrm>
            <a:off x="1447800" y="0"/>
            <a:ext cx="1175303" cy="633656"/>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0" name="Oval 19"/>
          <p:cNvSpPr/>
          <p:nvPr/>
        </p:nvSpPr>
        <p:spPr>
          <a:xfrm>
            <a:off x="59403" y="0"/>
            <a:ext cx="2302797" cy="2378511"/>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21" name="Oval 20"/>
          <p:cNvSpPr/>
          <p:nvPr/>
        </p:nvSpPr>
        <p:spPr>
          <a:xfrm>
            <a:off x="0" y="3276600"/>
            <a:ext cx="891076" cy="886968"/>
          </a:xfrm>
          <a:prstGeom prst="ellipse">
            <a:avLst/>
          </a:prstGeom>
          <a:solidFill>
            <a:schemeClr val="tx2">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2" name="Oval 21"/>
          <p:cNvSpPr/>
          <p:nvPr/>
        </p:nvSpPr>
        <p:spPr>
          <a:xfrm>
            <a:off x="793097" y="1721630"/>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Oval 22"/>
          <p:cNvSpPr/>
          <p:nvPr/>
        </p:nvSpPr>
        <p:spPr>
          <a:xfrm>
            <a:off x="609600" y="4038600"/>
            <a:ext cx="1554480" cy="1554480"/>
          </a:xfrm>
          <a:prstGeom prst="ellipse">
            <a:avLst/>
          </a:prstGeom>
          <a:solidFill>
            <a:schemeClr val="tx2">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26" name="Oval 25"/>
          <p:cNvSpPr/>
          <p:nvPr/>
        </p:nvSpPr>
        <p:spPr>
          <a:xfrm>
            <a:off x="152400" y="2362200"/>
            <a:ext cx="457200" cy="45720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4" name="Oval 23"/>
          <p:cNvSpPr/>
          <p:nvPr/>
        </p:nvSpPr>
        <p:spPr>
          <a:xfrm>
            <a:off x="1752600" y="381000"/>
            <a:ext cx="457200" cy="457200"/>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5" name="Oval 24"/>
          <p:cNvSpPr/>
          <p:nvPr/>
        </p:nvSpPr>
        <p:spPr>
          <a:xfrm>
            <a:off x="579120" y="2514600"/>
            <a:ext cx="2011680" cy="2011680"/>
          </a:xfrm>
          <a:prstGeom prst="ellipse">
            <a:avLst/>
          </a:prstGeom>
          <a:solidFill>
            <a:schemeClr val="bg2">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0" name="Rectangle 29"/>
          <p:cNvSpPr/>
          <p:nvPr/>
        </p:nvSpPr>
        <p:spPr>
          <a:xfrm>
            <a:off x="0" y="5715000"/>
            <a:ext cx="1600200" cy="1143000"/>
          </a:xfrm>
          <a:prstGeom prst="rect">
            <a:avLst/>
          </a:prstGeom>
          <a:solidFill>
            <a:schemeClr val="accent1">
              <a:shade val="75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7" name="Oval 26"/>
          <p:cNvSpPr/>
          <p:nvPr/>
        </p:nvSpPr>
        <p:spPr>
          <a:xfrm>
            <a:off x="1323393" y="5875179"/>
            <a:ext cx="731520" cy="73152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8" name="Oval 27"/>
          <p:cNvSpPr/>
          <p:nvPr/>
        </p:nvSpPr>
        <p:spPr>
          <a:xfrm>
            <a:off x="30970" y="5212570"/>
            <a:ext cx="1645430" cy="164543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5" name="Date Placeholder 4"/>
          <p:cNvSpPr>
            <a:spLocks noGrp="1"/>
          </p:cNvSpPr>
          <p:nvPr>
            <p:ph type="dt" sz="half" idx="10"/>
          </p:nvPr>
        </p:nvSpPr>
        <p:spPr/>
        <p:txBody>
          <a:bodyPr/>
          <a:lstStyle/>
          <a:p>
            <a:fld id="{2CDCEAA3-1151-4F38-88AB-804462DA5DA4}" type="datetimeFigureOut">
              <a:rPr lang="en-US" smtClean="0"/>
              <a:pPr/>
              <a:t>7/29/2009</a:t>
            </a:fld>
            <a:endParaRPr lang="en-US" dirty="0"/>
          </a:p>
        </p:txBody>
      </p:sp>
      <p:sp>
        <p:nvSpPr>
          <p:cNvPr id="6" name="Footer Placeholder 5"/>
          <p:cNvSpPr>
            <a:spLocks noGrp="1"/>
          </p:cNvSpPr>
          <p:nvPr>
            <p:ph type="ftr" sz="quarter" idx="11"/>
          </p:nvPr>
        </p:nvSpPr>
        <p:spPr>
          <a:xfrm>
            <a:off x="2286000" y="6357144"/>
            <a:ext cx="3429000" cy="384048"/>
          </a:xfrm>
        </p:spPr>
        <p:txBody>
          <a:bodyPr/>
          <a:lstStyle/>
          <a:p>
            <a:endParaRPr lang="en-US" dirty="0"/>
          </a:p>
        </p:txBody>
      </p:sp>
      <p:sp>
        <p:nvSpPr>
          <p:cNvPr id="7" name="Slide Number Placeholder 6"/>
          <p:cNvSpPr>
            <a:spLocks noGrp="1"/>
          </p:cNvSpPr>
          <p:nvPr>
            <p:ph type="sldNum" sz="quarter" idx="12"/>
          </p:nvPr>
        </p:nvSpPr>
        <p:spPr>
          <a:xfrm>
            <a:off x="155448" y="6318504"/>
            <a:ext cx="1188720" cy="457200"/>
          </a:xfrm>
        </p:spPr>
        <p:txBody>
          <a:bodyPr/>
          <a:lstStyle>
            <a:lvl1pPr>
              <a:defRPr>
                <a:solidFill>
                  <a:srgbClr val="FFFFFF"/>
                </a:solidFill>
              </a:defRPr>
            </a:lvl1pPr>
          </a:lstStyle>
          <a:p>
            <a:fld id="{C127D5BD-AD91-4426-B74D-064F8390CD28}" type="slidenum">
              <a:rPr lang="en-US" smtClean="0"/>
              <a:pPr/>
              <a:t>‹#›</a:t>
            </a:fld>
            <a:endParaRPr lang="en-US" dirty="0"/>
          </a:p>
        </p:txBody>
      </p:sp>
      <p:sp>
        <p:nvSpPr>
          <p:cNvPr id="29" name="Content Placeholder 28"/>
          <p:cNvSpPr>
            <a:spLocks noGrp="1"/>
          </p:cNvSpPr>
          <p:nvPr>
            <p:ph sz="quarter" idx="1"/>
          </p:nvPr>
        </p:nvSpPr>
        <p:spPr>
          <a:xfrm>
            <a:off x="2743200" y="228600"/>
            <a:ext cx="62484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idx="2"/>
          </p:nvPr>
        </p:nvSpPr>
        <p:spPr>
          <a:xfrm>
            <a:off x="301752" y="1600200"/>
            <a:ext cx="2057400" cy="3733800"/>
          </a:xfrm>
        </p:spPr>
        <p:txBody>
          <a:bodyPr tIns="45720" bIns="45720" anchor="t" anchorCtr="0"/>
          <a:lstStyle>
            <a:lvl1pPr marL="0" indent="0">
              <a:lnSpc>
                <a:spcPts val="2400"/>
              </a:lnSpc>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301752" y="384048"/>
            <a:ext cx="2057400" cy="1143000"/>
          </a:xfrm>
        </p:spPr>
        <p:txBody>
          <a:bodyPr lIns="91440" tIns="91440" anchor="b" anchorCtr="0"/>
          <a:lstStyle>
            <a:lvl1pPr algn="l">
              <a:buNone/>
              <a:defRPr sz="1800" b="1" spc="-50" baseline="0">
                <a:solidFill>
                  <a:srgbClr val="FFFFFF"/>
                </a:solidFill>
                <a:latin typeface="+mn-lt"/>
                <a:ea typeface="+mn-lt"/>
                <a:cs typeface="+mn-lt"/>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5" name="Rectangle 24"/>
          <p:cNvSpPr/>
          <p:nvPr/>
        </p:nvSpPr>
        <p:spPr>
          <a:xfrm>
            <a:off x="0" y="0"/>
            <a:ext cx="2590800" cy="6858000"/>
          </a:xfrm>
          <a:prstGeom prst="rect">
            <a:avLst/>
          </a:prstGeom>
          <a:solidFill>
            <a:schemeClr val="accent1"/>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6" name="Oval 25"/>
          <p:cNvSpPr/>
          <p:nvPr/>
        </p:nvSpPr>
        <p:spPr>
          <a:xfrm>
            <a:off x="1563892" y="4337173"/>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7" name="Rectangle 26"/>
          <p:cNvSpPr/>
          <p:nvPr/>
        </p:nvSpPr>
        <p:spPr>
          <a:xfrm>
            <a:off x="0" y="381000"/>
            <a:ext cx="2133600"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8" name="Rectangle 27"/>
          <p:cNvSpPr/>
          <p:nvPr/>
        </p:nvSpPr>
        <p:spPr>
          <a:xfrm>
            <a:off x="1447800" y="0"/>
            <a:ext cx="1175303" cy="633656"/>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9" name="Oval 28"/>
          <p:cNvSpPr/>
          <p:nvPr/>
        </p:nvSpPr>
        <p:spPr>
          <a:xfrm>
            <a:off x="59403" y="0"/>
            <a:ext cx="2302797" cy="2378511"/>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30" name="Oval 29"/>
          <p:cNvSpPr/>
          <p:nvPr/>
        </p:nvSpPr>
        <p:spPr>
          <a:xfrm>
            <a:off x="0" y="3276600"/>
            <a:ext cx="891076" cy="886968"/>
          </a:xfrm>
          <a:prstGeom prst="ellipse">
            <a:avLst/>
          </a:prstGeom>
          <a:solidFill>
            <a:schemeClr val="tx2">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1" name="Oval 30"/>
          <p:cNvSpPr/>
          <p:nvPr/>
        </p:nvSpPr>
        <p:spPr>
          <a:xfrm>
            <a:off x="793097" y="1721630"/>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2" name="Oval 31"/>
          <p:cNvSpPr/>
          <p:nvPr/>
        </p:nvSpPr>
        <p:spPr>
          <a:xfrm>
            <a:off x="609600" y="4038600"/>
            <a:ext cx="1554480" cy="1554480"/>
          </a:xfrm>
          <a:prstGeom prst="ellipse">
            <a:avLst/>
          </a:prstGeom>
          <a:solidFill>
            <a:schemeClr val="tx2">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34" name="Oval 33"/>
          <p:cNvSpPr/>
          <p:nvPr/>
        </p:nvSpPr>
        <p:spPr>
          <a:xfrm>
            <a:off x="1752600" y="381000"/>
            <a:ext cx="457200" cy="457200"/>
          </a:xfrm>
          <a:prstGeom prst="ellipse">
            <a:avLst/>
          </a:prstGeom>
          <a:solidFill>
            <a:schemeClr val="accent1">
              <a:shade val="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5" name="Oval 34"/>
          <p:cNvSpPr/>
          <p:nvPr/>
        </p:nvSpPr>
        <p:spPr>
          <a:xfrm>
            <a:off x="579120" y="2514600"/>
            <a:ext cx="2011680" cy="2011680"/>
          </a:xfrm>
          <a:prstGeom prst="ellipse">
            <a:avLst/>
          </a:prstGeom>
          <a:solidFill>
            <a:schemeClr val="bg2">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6" name="Rectangle 35"/>
          <p:cNvSpPr/>
          <p:nvPr/>
        </p:nvSpPr>
        <p:spPr>
          <a:xfrm>
            <a:off x="0" y="5715000"/>
            <a:ext cx="1600200" cy="1143000"/>
          </a:xfrm>
          <a:prstGeom prst="rect">
            <a:avLst/>
          </a:prstGeom>
          <a:solidFill>
            <a:schemeClr val="accent1">
              <a:shade val="75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7" name="Oval 36"/>
          <p:cNvSpPr/>
          <p:nvPr/>
        </p:nvSpPr>
        <p:spPr>
          <a:xfrm>
            <a:off x="1323393" y="5875179"/>
            <a:ext cx="731520" cy="73152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8" name="Oval 37"/>
          <p:cNvSpPr/>
          <p:nvPr/>
        </p:nvSpPr>
        <p:spPr>
          <a:xfrm>
            <a:off x="30970" y="5212570"/>
            <a:ext cx="1645430" cy="164543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1" name="Oval 20"/>
          <p:cNvSpPr/>
          <p:nvPr/>
        </p:nvSpPr>
        <p:spPr>
          <a:xfrm>
            <a:off x="152400" y="2362200"/>
            <a:ext cx="457200" cy="457200"/>
          </a:xfrm>
          <a:prstGeom prst="ellipse">
            <a:avLst/>
          </a:prstGeom>
          <a:solidFill>
            <a:schemeClr val="bg2">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5" name="Date Placeholder 4"/>
          <p:cNvSpPr>
            <a:spLocks noGrp="1"/>
          </p:cNvSpPr>
          <p:nvPr>
            <p:ph type="dt" sz="half" idx="10"/>
          </p:nvPr>
        </p:nvSpPr>
        <p:spPr/>
        <p:txBody>
          <a:bodyPr/>
          <a:lstStyle/>
          <a:p>
            <a:fld id="{2CDCEAA3-1151-4F38-88AB-804462DA5DA4}" type="datetimeFigureOut">
              <a:rPr lang="en-US" smtClean="0"/>
              <a:pPr/>
              <a:t>7/29/2009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55448" y="6318504"/>
            <a:ext cx="1188720" cy="457200"/>
          </a:xfrm>
        </p:spPr>
        <p:txBody>
          <a:bodyPr/>
          <a:lstStyle>
            <a:lvl1pPr>
              <a:defRPr>
                <a:solidFill>
                  <a:srgbClr val="FFFFFF"/>
                </a:solidFill>
              </a:defRPr>
            </a:lvl1pPr>
          </a:lstStyle>
          <a:p>
            <a:fld id="{C127D5BD-AD91-4426-B74D-064F8390CD28}" type="slidenum">
              <a:rPr lang="en-US" smtClean="0"/>
              <a:pPr/>
              <a:t>‹#›</a:t>
            </a:fld>
            <a:endParaRPr lang="en-US" dirty="0"/>
          </a:p>
        </p:txBody>
      </p:sp>
      <p:sp>
        <p:nvSpPr>
          <p:cNvPr id="2" name="Title 1"/>
          <p:cNvSpPr>
            <a:spLocks noGrp="1"/>
          </p:cNvSpPr>
          <p:nvPr>
            <p:ph type="title"/>
          </p:nvPr>
        </p:nvSpPr>
        <p:spPr>
          <a:xfrm>
            <a:off x="304800" y="381000"/>
            <a:ext cx="2057400" cy="1143000"/>
          </a:xfrm>
        </p:spPr>
        <p:txBody>
          <a:bodyPr lIns="91440" tIns="91440" anchor="b" anchorCtr="0"/>
          <a:lstStyle>
            <a:lvl1pPr algn="l">
              <a:buNone/>
              <a:defRPr sz="1800" b="1" spc="-50" baseline="0">
                <a:solidFill>
                  <a:srgbClr val="FFFFFF"/>
                </a:solidFill>
                <a:latin typeface="+mn-lt"/>
                <a:ea typeface="+mn-lt"/>
                <a:cs typeface="+mn-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590800" y="0"/>
            <a:ext cx="6553200" cy="5943600"/>
          </a:xfrm>
          <a:solidFill>
            <a:schemeClr val="bg2"/>
          </a:solidFill>
        </p:spPr>
        <p:txBody>
          <a:bodyPr/>
          <a:lstStyle>
            <a:lvl1pPr>
              <a:buNone/>
              <a:defRPr sz="3200"/>
            </a:lvl1pPr>
          </a:lstStyle>
          <a:p>
            <a:r>
              <a:rPr lang="en-US" smtClean="0"/>
              <a:t>Click icon to add picture</a:t>
            </a:r>
            <a:endParaRPr lang="en-US" dirty="0"/>
          </a:p>
        </p:txBody>
      </p:sp>
      <p:sp>
        <p:nvSpPr>
          <p:cNvPr id="4" name="Text Placeholder 3"/>
          <p:cNvSpPr>
            <a:spLocks noGrp="1"/>
          </p:cNvSpPr>
          <p:nvPr>
            <p:ph type="body" sz="half" idx="2"/>
          </p:nvPr>
        </p:nvSpPr>
        <p:spPr>
          <a:xfrm>
            <a:off x="304800" y="1600200"/>
            <a:ext cx="2057400" cy="4267200"/>
          </a:xfrm>
        </p:spPr>
        <p:txBody>
          <a:bodyPr anchor="t" anchorCtr="0"/>
          <a:lstStyle>
            <a:lvl1pPr marL="0" indent="0">
              <a:lnSpc>
                <a:spcPts val="2400"/>
              </a:lnSpc>
              <a:spcAft>
                <a:spcPts val="1000"/>
              </a:spcAft>
              <a:buFontTx/>
              <a:buNone/>
              <a:defRPr sz="1600" b="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8" name="Rectangle 7"/>
          <p:cNvSpPr/>
          <p:nvPr/>
        </p:nvSpPr>
        <p:spPr>
          <a:xfrm>
            <a:off x="914400" y="2292526"/>
            <a:ext cx="2743200" cy="2127074"/>
          </a:xfrm>
          <a:prstGeom prst="rect">
            <a:avLst/>
          </a:prstGeom>
          <a:solidFill>
            <a:schemeClr val="accent1">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1" name="Oval 10"/>
          <p:cNvSpPr/>
          <p:nvPr/>
        </p:nvSpPr>
        <p:spPr>
          <a:xfrm>
            <a:off x="2977827" y="5072066"/>
            <a:ext cx="1758141" cy="1739481"/>
          </a:xfrm>
          <a:prstGeom prst="ellipse">
            <a:avLst/>
          </a:prstGeom>
          <a:solidFill>
            <a:schemeClr val="accent1">
              <a:tint val="90000"/>
              <a:shade val="45000"/>
              <a:satMod val="200000"/>
              <a:alpha val="13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3" name="Rectangle 12"/>
          <p:cNvSpPr/>
          <p:nvPr/>
        </p:nvSpPr>
        <p:spPr>
          <a:xfrm>
            <a:off x="5257800" y="0"/>
            <a:ext cx="3886200" cy="3048000"/>
          </a:xfrm>
          <a:prstGeom prst="rect">
            <a:avLst/>
          </a:prstGeom>
          <a:solidFill>
            <a:schemeClr val="accent1">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4" name="Rectangle 13"/>
          <p:cNvSpPr/>
          <p:nvPr/>
        </p:nvSpPr>
        <p:spPr>
          <a:xfrm>
            <a:off x="0" y="4114800"/>
            <a:ext cx="2362200" cy="2463018"/>
          </a:xfrm>
          <a:prstGeom prst="rect">
            <a:avLst/>
          </a:prstGeom>
          <a:solidFill>
            <a:schemeClr val="bg2">
              <a:tint val="60000"/>
              <a:alpha val="7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5" name="Oval 14"/>
          <p:cNvSpPr/>
          <p:nvPr/>
        </p:nvSpPr>
        <p:spPr>
          <a:xfrm>
            <a:off x="4178687" y="2389810"/>
            <a:ext cx="2174118" cy="2174118"/>
          </a:xfrm>
          <a:prstGeom prst="ellipse">
            <a:avLst/>
          </a:prstGeom>
          <a:solidFill>
            <a:schemeClr val="accent1">
              <a:tint val="75000"/>
              <a:shade val="50000"/>
              <a:satMod val="200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6" name="Oval 15"/>
          <p:cNvSpPr/>
          <p:nvPr/>
        </p:nvSpPr>
        <p:spPr>
          <a:xfrm>
            <a:off x="6384588" y="5842728"/>
            <a:ext cx="1011260" cy="101126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7" name="Oval 16"/>
          <p:cNvSpPr/>
          <p:nvPr/>
        </p:nvSpPr>
        <p:spPr>
          <a:xfrm>
            <a:off x="6322493" y="1427132"/>
            <a:ext cx="2047390" cy="2047390"/>
          </a:xfrm>
          <a:prstGeom prst="ellipse">
            <a:avLst/>
          </a:prstGeom>
          <a:solidFill>
            <a:srgbClr val="C1E8E4">
              <a:alpha val="10980"/>
            </a:srgb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8" name="Oval 17"/>
          <p:cNvSpPr/>
          <p:nvPr/>
        </p:nvSpPr>
        <p:spPr>
          <a:xfrm>
            <a:off x="114300" y="4803322"/>
            <a:ext cx="1959428" cy="1959428"/>
          </a:xfrm>
          <a:prstGeom prst="ellipse">
            <a:avLst/>
          </a:prstGeom>
          <a:solidFill>
            <a:srgbClr val="C1E8E4">
              <a:alpha val="12157"/>
            </a:srgb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9" name="Oval 18"/>
          <p:cNvSpPr/>
          <p:nvPr/>
        </p:nvSpPr>
        <p:spPr>
          <a:xfrm>
            <a:off x="2021092" y="4578526"/>
            <a:ext cx="1026908" cy="1026906"/>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0" name="Oval 19"/>
          <p:cNvSpPr/>
          <p:nvPr/>
        </p:nvSpPr>
        <p:spPr>
          <a:xfrm>
            <a:off x="4172385" y="4626825"/>
            <a:ext cx="1515880" cy="1394583"/>
          </a:xfrm>
          <a:prstGeom prst="ellipse">
            <a:avLst/>
          </a:prstGeom>
          <a:solidFill>
            <a:schemeClr val="accent1">
              <a:tint val="100000"/>
              <a:satMod val="275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1" name="Rectangle 20"/>
          <p:cNvSpPr/>
          <p:nvPr/>
        </p:nvSpPr>
        <p:spPr>
          <a:xfrm>
            <a:off x="1906" y="361813"/>
            <a:ext cx="2512694" cy="2388889"/>
          </a:xfrm>
          <a:prstGeom prst="rect">
            <a:avLst/>
          </a:prstGeom>
          <a:solidFill>
            <a:schemeClr val="accent1">
              <a:tint val="90000"/>
              <a:satMod val="200000"/>
              <a:alpha val="7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3" name="Rectangle 22"/>
          <p:cNvSpPr/>
          <p:nvPr/>
        </p:nvSpPr>
        <p:spPr>
          <a:xfrm>
            <a:off x="1295400" y="0"/>
            <a:ext cx="1524000" cy="609600"/>
          </a:xfrm>
          <a:prstGeom prst="rect">
            <a:avLst/>
          </a:prstGeom>
          <a:solidFill>
            <a:schemeClr val="accent1">
              <a:tint val="60000"/>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5" name="Oval 24"/>
          <p:cNvSpPr/>
          <p:nvPr/>
        </p:nvSpPr>
        <p:spPr>
          <a:xfrm>
            <a:off x="59403" y="212289"/>
            <a:ext cx="2022300" cy="2022300"/>
          </a:xfrm>
          <a:prstGeom prst="ellipse">
            <a:avLst/>
          </a:prstGeom>
          <a:solidFill>
            <a:schemeClr val="accent1">
              <a:tint val="100000"/>
              <a:satMod val="275000"/>
              <a:alpha val="15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buClr>
                <a:schemeClr val="accent2"/>
              </a:buClr>
              <a:buSzPct val="90000"/>
              <a:buFont typeface="Wingdings 2"/>
              <a:buChar char=""/>
            </a:pPr>
            <a:endParaRPr lang="en-US" dirty="0"/>
          </a:p>
        </p:txBody>
      </p:sp>
      <p:sp>
        <p:nvSpPr>
          <p:cNvPr id="26" name="Oval 25"/>
          <p:cNvSpPr/>
          <p:nvPr/>
        </p:nvSpPr>
        <p:spPr>
          <a:xfrm>
            <a:off x="76200" y="3962400"/>
            <a:ext cx="891076" cy="886968"/>
          </a:xfrm>
          <a:prstGeom prst="ellipse">
            <a:avLst/>
          </a:prstGeom>
          <a:solidFill>
            <a:schemeClr val="accent1">
              <a:tint val="75000"/>
              <a:satMod val="20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7" name="Oval 26"/>
          <p:cNvSpPr/>
          <p:nvPr/>
        </p:nvSpPr>
        <p:spPr>
          <a:xfrm>
            <a:off x="2121357" y="1507438"/>
            <a:ext cx="1402570" cy="1402570"/>
          </a:xfrm>
          <a:prstGeom prst="ellipse">
            <a:avLst/>
          </a:prstGeom>
          <a:solidFill>
            <a:schemeClr val="accent1">
              <a:tint val="90000"/>
              <a:satMod val="275000"/>
              <a:alpha val="9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8" name="Oval 27"/>
          <p:cNvSpPr/>
          <p:nvPr/>
        </p:nvSpPr>
        <p:spPr>
          <a:xfrm>
            <a:off x="3369253" y="466436"/>
            <a:ext cx="1595105" cy="1595105"/>
          </a:xfrm>
          <a:prstGeom prst="ellipse">
            <a:avLst/>
          </a:prstGeom>
          <a:solidFill>
            <a:schemeClr val="accent1">
              <a:tint val="100000"/>
              <a:satMod val="275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9" name="Oval 28"/>
          <p:cNvSpPr/>
          <p:nvPr/>
        </p:nvSpPr>
        <p:spPr>
          <a:xfrm>
            <a:off x="5189756" y="2967572"/>
            <a:ext cx="3234945" cy="3234944"/>
          </a:xfrm>
          <a:prstGeom prst="ellipse">
            <a:avLst/>
          </a:prstGeom>
          <a:solidFill>
            <a:schemeClr val="accent1">
              <a:tint val="100000"/>
              <a:satMod val="18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0" name="Oval 29"/>
          <p:cNvSpPr/>
          <p:nvPr/>
        </p:nvSpPr>
        <p:spPr>
          <a:xfrm>
            <a:off x="5562600"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2" name="Oval 31"/>
          <p:cNvSpPr/>
          <p:nvPr/>
        </p:nvSpPr>
        <p:spPr>
          <a:xfrm>
            <a:off x="6951220" y="4665220"/>
            <a:ext cx="2192780" cy="2192780"/>
          </a:xfrm>
          <a:prstGeom prst="ellipse">
            <a:avLst/>
          </a:prstGeom>
          <a:solidFill>
            <a:schemeClr val="accent1">
              <a:tint val="75000"/>
              <a:shade val="50000"/>
              <a:satMod val="200000"/>
              <a:alpha val="8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3" name="Oval 32"/>
          <p:cNvSpPr/>
          <p:nvPr/>
        </p:nvSpPr>
        <p:spPr>
          <a:xfrm>
            <a:off x="1600200" y="3705807"/>
            <a:ext cx="1195876" cy="1198294"/>
          </a:xfrm>
          <a:prstGeom prst="ellipse">
            <a:avLst/>
          </a:prstGeom>
          <a:solidFill>
            <a:schemeClr val="accent1">
              <a:tint val="75000"/>
              <a:satMod val="200000"/>
              <a:alpha val="95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4" name="Oval 33"/>
          <p:cNvSpPr/>
          <p:nvPr/>
        </p:nvSpPr>
        <p:spPr>
          <a:xfrm>
            <a:off x="6324600" y="228600"/>
            <a:ext cx="822960" cy="822960"/>
          </a:xfrm>
          <a:prstGeom prst="ellipse">
            <a:avLst/>
          </a:prstGeom>
          <a:solidFill>
            <a:schemeClr val="accent1">
              <a:tint val="90000"/>
              <a:satMod val="275000"/>
              <a:alpha val="6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5" name="Oval 34"/>
          <p:cNvSpPr/>
          <p:nvPr/>
        </p:nvSpPr>
        <p:spPr>
          <a:xfrm>
            <a:off x="8077200"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6" name="Rectangle 35"/>
          <p:cNvSpPr/>
          <p:nvPr/>
        </p:nvSpPr>
        <p:spPr>
          <a:xfrm>
            <a:off x="5410200" y="6324600"/>
            <a:ext cx="1524000" cy="533400"/>
          </a:xfrm>
          <a:prstGeom prst="rect">
            <a:avLst/>
          </a:prstGeom>
          <a:solidFill>
            <a:schemeClr val="accent1">
              <a:alpha val="10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37" name="Oval 36"/>
          <p:cNvSpPr/>
          <p:nvPr/>
        </p:nvSpPr>
        <p:spPr>
          <a:xfrm>
            <a:off x="3011692" y="6526"/>
            <a:ext cx="1026908" cy="1026906"/>
          </a:xfrm>
          <a:prstGeom prst="ellipse">
            <a:avLst/>
          </a:prstGeom>
          <a:solidFill>
            <a:schemeClr val="accent1">
              <a:tint val="90000"/>
              <a:satMod val="275000"/>
              <a:alpha val="4000"/>
            </a:schemeClr>
          </a:solidFill>
          <a:ln w="25400" cap="rnd" cmpd="sng" algn="ctr">
            <a:noFill/>
            <a:prstDash val="solid"/>
          </a:ln>
          <a:effectLst/>
          <a:scene3d>
            <a:camera prst="orthographicFront"/>
            <a:lightRig rig="harsh" dir="tl">
              <a:rot lat="0" lon="0" rev="8400000"/>
            </a:lightRig>
          </a:scene3d>
          <a:sp3d prstMaterial="fla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Date Placeholder 23"/>
          <p:cNvSpPr>
            <a:spLocks noGrp="1"/>
          </p:cNvSpPr>
          <p:nvPr>
            <p:ph type="dt" sz="half" idx="2"/>
          </p:nvPr>
        </p:nvSpPr>
        <p:spPr>
          <a:xfrm>
            <a:off x="5791200" y="6357144"/>
            <a:ext cx="2974848" cy="384048"/>
          </a:xfrm>
          <a:prstGeom prst="rect">
            <a:avLst/>
          </a:prstGeom>
        </p:spPr>
        <p:txBody>
          <a:bodyPr vert="horz" anchor="ctr" anchorCtr="0"/>
          <a:lstStyle>
            <a:lvl1pPr algn="l">
              <a:defRPr sz="1400">
                <a:solidFill>
                  <a:schemeClr val="tx2"/>
                </a:solidFill>
              </a:defRPr>
            </a:lvl1pPr>
          </a:lstStyle>
          <a:p>
            <a:fld id="{2CDCEAA3-1151-4F38-88AB-804462DA5DA4}" type="datetimeFigureOut">
              <a:rPr lang="en-US" smtClean="0"/>
              <a:pPr/>
              <a:t>7/29/2009</a:t>
            </a:fld>
            <a:endParaRPr lang="en-US" dirty="0"/>
          </a:p>
        </p:txBody>
      </p:sp>
      <p:sp>
        <p:nvSpPr>
          <p:cNvPr id="10" name="Footer Placeholder 9"/>
          <p:cNvSpPr>
            <a:spLocks noGrp="1"/>
          </p:cNvSpPr>
          <p:nvPr>
            <p:ph type="ftr" sz="quarter" idx="3"/>
          </p:nvPr>
        </p:nvSpPr>
        <p:spPr>
          <a:xfrm>
            <a:off x="2133600" y="6357144"/>
            <a:ext cx="3581400" cy="384048"/>
          </a:xfrm>
          <a:prstGeom prst="rect">
            <a:avLst/>
          </a:prstGeom>
        </p:spPr>
        <p:txBody>
          <a:bodyPr vert="horz" anchor="ctr" anchorCtr="0"/>
          <a:lstStyle>
            <a:lvl1pPr algn="r">
              <a:defRPr sz="1400">
                <a:solidFill>
                  <a:schemeClr val="tx2"/>
                </a:solidFill>
              </a:defRPr>
            </a:lvl1pPr>
          </a:lstStyle>
          <a:p>
            <a:endParaRPr lang="en-US" dirty="0"/>
          </a:p>
        </p:txBody>
      </p:sp>
      <p:sp>
        <p:nvSpPr>
          <p:cNvPr id="22" name="Slide Number Placeholder 21"/>
          <p:cNvSpPr>
            <a:spLocks noGrp="1"/>
          </p:cNvSpPr>
          <p:nvPr>
            <p:ph type="sldNum" sz="quarter" idx="4"/>
          </p:nvPr>
        </p:nvSpPr>
        <p:spPr>
          <a:xfrm>
            <a:off x="155448" y="6315075"/>
            <a:ext cx="1188720" cy="457200"/>
          </a:xfrm>
          <a:prstGeom prst="rect">
            <a:avLst/>
          </a:prstGeom>
          <a:noFill/>
        </p:spPr>
        <p:txBody>
          <a:bodyPr vert="horz" lIns="0" tIns="0" rIns="0" bIns="0" anchor="ctr" anchorCtr="1">
            <a:normAutofit/>
          </a:bodyPr>
          <a:lstStyle>
            <a:lvl1pPr algn="ctr">
              <a:defRPr sz="2800">
                <a:solidFill>
                  <a:schemeClr val="tx2"/>
                </a:solidFill>
              </a:defRPr>
            </a:lvl1pPr>
          </a:lstStyle>
          <a:p>
            <a:fld id="{C127D5BD-AD91-4426-B74D-064F8390CD28}" type="slidenum">
              <a:rPr lang="en-US" smtClean="0"/>
              <a:pPr/>
              <a:t>‹#›</a:t>
            </a:fld>
            <a:endParaRPr lang="en-US" dirty="0"/>
          </a:p>
        </p:txBody>
      </p:sp>
      <p:sp>
        <p:nvSpPr>
          <p:cNvPr id="5" name="Title Placeholder 4"/>
          <p:cNvSpPr>
            <a:spLocks noGrp="1"/>
          </p:cNvSpPr>
          <p:nvPr>
            <p:ph type="title"/>
          </p:nvPr>
        </p:nvSpPr>
        <p:spPr>
          <a:xfrm>
            <a:off x="457200" y="152400"/>
            <a:ext cx="8229600" cy="1143000"/>
          </a:xfrm>
          <a:prstGeom prst="rect">
            <a:avLst/>
          </a:prstGeom>
        </p:spPr>
        <p:txBody>
          <a:bodyPr vert="horz" anchor="b"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sz="3800" kern="1200" spc="-100" baseline="0">
          <a:solidFill>
            <a:schemeClr val="tx2"/>
          </a:solidFill>
          <a:latin typeface="+mj-lt"/>
          <a:ea typeface="+mj-ea"/>
          <a:cs typeface="+mj-cs"/>
        </a:defRPr>
      </a:lvl1pPr>
    </p:titleStyle>
    <p:bodyStyle>
      <a:lvl1pPr marL="274320" indent="-274320" algn="l" rtl="0" eaLnBrk="1" latinLnBrk="0" hangingPunct="1">
        <a:spcBef>
          <a:spcPts val="700"/>
        </a:spcBef>
        <a:buClr>
          <a:schemeClr val="accent2"/>
        </a:buClr>
        <a:buSzPct val="85000"/>
        <a:buFont typeface="Wingdings 2"/>
        <a:buChar char=""/>
        <a:defRPr sz="2800" kern="1200">
          <a:solidFill>
            <a:schemeClr val="tx1"/>
          </a:solidFill>
          <a:latin typeface="+mn-lt"/>
          <a:ea typeface="+mn-ea"/>
          <a:cs typeface="+mn-cs"/>
        </a:defRPr>
      </a:lvl1pPr>
      <a:lvl2pPr marL="640080" indent="-274320" algn="l" rtl="0" eaLnBrk="1" latinLnBrk="0" hangingPunct="1">
        <a:spcBef>
          <a:spcPts val="600"/>
        </a:spcBef>
        <a:buClr>
          <a:schemeClr val="accent1"/>
        </a:buClr>
        <a:buSzPct val="85000"/>
        <a:buFont typeface="Wingdings 2"/>
        <a:buChar char=""/>
        <a:defRPr sz="2500" kern="1200">
          <a:solidFill>
            <a:schemeClr val="tx1"/>
          </a:solidFill>
          <a:latin typeface="+mn-lt"/>
          <a:ea typeface="+mn-ea"/>
          <a:cs typeface="+mn-cs"/>
        </a:defRPr>
      </a:lvl2pPr>
      <a:lvl3pPr marL="1005840" indent="-228600" algn="l" rtl="0" eaLnBrk="1" latinLnBrk="0" hangingPunct="1">
        <a:spcBef>
          <a:spcPts val="500"/>
        </a:spcBef>
        <a:buClr>
          <a:schemeClr val="accent3"/>
        </a:buClr>
        <a:buSzPct val="85000"/>
        <a:buFont typeface="Wingdings 2"/>
        <a:buChar char=""/>
        <a:defRPr sz="2200" kern="1200">
          <a:solidFill>
            <a:schemeClr val="tx1"/>
          </a:solidFill>
          <a:latin typeface="+mn-lt"/>
          <a:ea typeface="+mn-ea"/>
          <a:cs typeface="+mn-cs"/>
        </a:defRPr>
      </a:lvl3pPr>
      <a:lvl4pPr marL="1280160" indent="-228600" algn="l" rtl="0" eaLnBrk="1" latinLnBrk="0" hangingPunct="1">
        <a:spcBef>
          <a:spcPts val="400"/>
        </a:spcBef>
        <a:buClr>
          <a:schemeClr val="accent4"/>
        </a:buClr>
        <a:buFont typeface="Wingdings"/>
        <a:buChar char="§"/>
        <a:defRPr sz="2000" kern="1200">
          <a:solidFill>
            <a:schemeClr val="tx1"/>
          </a:solidFill>
          <a:latin typeface="+mn-lt"/>
          <a:ea typeface="+mn-ea"/>
          <a:cs typeface="+mn-cs"/>
        </a:defRPr>
      </a:lvl4pPr>
      <a:lvl5pPr marL="1554480" indent="-228600" algn="l" rtl="0" eaLnBrk="1" latinLnBrk="0" hangingPunct="1">
        <a:spcBef>
          <a:spcPct val="20000"/>
        </a:spcBef>
        <a:buClr>
          <a:schemeClr val="accent5"/>
        </a:buClr>
        <a:buFont typeface="Wingdings"/>
        <a:buChar char="§"/>
        <a:defRPr sz="1600" kern="1200">
          <a:solidFill>
            <a:schemeClr val="tx1"/>
          </a:solidFill>
          <a:latin typeface="+mn-lt"/>
          <a:ea typeface="+mn-ea"/>
          <a:cs typeface="+mn-cs"/>
        </a:defRPr>
      </a:lvl5pPr>
      <a:lvl6pPr marL="1828800" indent="-228600" algn="l" rtl="0" eaLnBrk="1" latinLnBrk="0" hangingPunct="1">
        <a:spcBef>
          <a:spcPct val="20000"/>
        </a:spcBef>
        <a:buClr>
          <a:schemeClr val="accent5"/>
        </a:buClr>
        <a:buFont typeface="Wingdings"/>
        <a:buChar char="§"/>
        <a:defRPr sz="1800" kern="1200">
          <a:solidFill>
            <a:schemeClr val="tx1"/>
          </a:solidFill>
          <a:latin typeface="+mn-lt"/>
          <a:ea typeface="+mn-ea"/>
          <a:cs typeface="+mn-cs"/>
        </a:defRPr>
      </a:lvl6pPr>
      <a:lvl7pPr marL="2011680" indent="-182880" algn="l" rtl="0" eaLnBrk="1" latinLnBrk="0" hangingPunct="1">
        <a:spcBef>
          <a:spcPct val="20000"/>
        </a:spcBef>
        <a:buClr>
          <a:schemeClr val="accent2"/>
        </a:buClr>
        <a:buFont typeface="Wingdings"/>
        <a:buChar char="§"/>
        <a:defRPr sz="1600" kern="1200" baseline="0">
          <a:solidFill>
            <a:schemeClr val="tx1"/>
          </a:solidFill>
          <a:latin typeface="+mn-lt"/>
          <a:ea typeface="+mn-ea"/>
          <a:cs typeface="+mn-cs"/>
        </a:defRPr>
      </a:lvl7pPr>
      <a:lvl8pPr marL="2286000" indent="-182880" algn="l" rtl="0" eaLnBrk="1" latinLnBrk="0" hangingPunct="1">
        <a:spcBef>
          <a:spcPct val="20000"/>
        </a:spcBef>
        <a:buClr>
          <a:schemeClr val="accent3"/>
        </a:buClr>
        <a:buFont typeface="Wingdings"/>
        <a:buChar char="§"/>
        <a:defRPr sz="1600" kern="1200">
          <a:solidFill>
            <a:schemeClr val="tx1"/>
          </a:solidFill>
          <a:latin typeface="+mn-lt"/>
          <a:ea typeface="+mn-ea"/>
          <a:cs typeface="+mn-cs"/>
        </a:defRPr>
      </a:lvl8pPr>
      <a:lvl9pPr marL="2560320" indent="-182880" algn="l" rtl="0" eaLnBrk="1" latinLnBrk="0" hangingPunct="1">
        <a:spcBef>
          <a:spcPct val="20000"/>
        </a:spcBef>
        <a:buClr>
          <a:schemeClr val="accent6"/>
        </a:buClr>
        <a:buFont typeface="Wingdings"/>
        <a:buChar char="§"/>
        <a:defRPr sz="16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438400"/>
            <a:ext cx="8305800" cy="381000"/>
          </a:xfrm>
        </p:spPr>
        <p:txBody>
          <a:bodyPr>
            <a:noAutofit/>
          </a:bodyPr>
          <a:lstStyle/>
          <a:p>
            <a:r>
              <a:rPr lang="en-US" sz="1200" dirty="0" smtClean="0">
                <a:solidFill>
                  <a:schemeClr val="tx1"/>
                </a:solidFill>
              </a:rPr>
              <a:t>Zheng Ye (Lan) Yang (zyang@tamu.edu) </a:t>
            </a:r>
            <a:br>
              <a:rPr lang="en-US" sz="1200" dirty="0" smtClean="0">
                <a:solidFill>
                  <a:schemeClr val="tx1"/>
                </a:solidFill>
              </a:rPr>
            </a:br>
            <a:r>
              <a:rPr lang="en-US" sz="1200" dirty="0" smtClean="0">
                <a:solidFill>
                  <a:schemeClr val="tx1"/>
                </a:solidFill>
              </a:rPr>
              <a:t>Head of Document Delivery/Interlibrary Services, Texas A&amp;M University Libraries </a:t>
            </a:r>
            <a:endParaRPr lang="en-US" sz="1200" dirty="0">
              <a:solidFill>
                <a:schemeClr val="tx1"/>
              </a:solidFill>
            </a:endParaRPr>
          </a:p>
        </p:txBody>
      </p:sp>
      <p:sp>
        <p:nvSpPr>
          <p:cNvPr id="2" name="Title 1"/>
          <p:cNvSpPr>
            <a:spLocks noGrp="1"/>
          </p:cNvSpPr>
          <p:nvPr>
            <p:ph type="ctrTitle"/>
          </p:nvPr>
        </p:nvSpPr>
        <p:spPr>
          <a:xfrm>
            <a:off x="-152400" y="990600"/>
            <a:ext cx="9448800" cy="1470025"/>
          </a:xfrm>
        </p:spPr>
        <p:txBody>
          <a:bodyPr>
            <a:noAutofit/>
          </a:bodyPr>
          <a:lstStyle/>
          <a:p>
            <a:pPr algn="ctr"/>
            <a:r>
              <a:rPr lang="en-US" sz="3400" b="1" dirty="0" smtClean="0"/>
              <a:t>You request it, we get it for you FREE</a:t>
            </a:r>
            <a:endParaRPr lang="en-US" sz="3400" b="1" dirty="0"/>
          </a:p>
        </p:txBody>
      </p:sp>
      <p:sp>
        <p:nvSpPr>
          <p:cNvPr id="4" name="TextBox 3"/>
          <p:cNvSpPr txBox="1"/>
          <p:nvPr/>
        </p:nvSpPr>
        <p:spPr>
          <a:xfrm>
            <a:off x="685800" y="3429000"/>
            <a:ext cx="7620000" cy="2123658"/>
          </a:xfrm>
          <a:prstGeom prst="rect">
            <a:avLst/>
          </a:prstGeom>
          <a:noFill/>
        </p:spPr>
        <p:txBody>
          <a:bodyPr wrap="square" rtlCol="0">
            <a:spAutoFit/>
          </a:bodyPr>
          <a:lstStyle/>
          <a:p>
            <a:pPr algn="ctr"/>
            <a:r>
              <a:rPr lang="en-US" sz="4400" b="1" dirty="0" smtClean="0"/>
              <a:t>Document Delivery Services provided by Texas A&amp;M University Libraries</a:t>
            </a:r>
            <a:endParaRPr lang="en-US"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31838"/>
            <a:ext cx="8229600" cy="639762"/>
          </a:xfrm>
        </p:spPr>
        <p:txBody>
          <a:bodyPr>
            <a:normAutofit/>
          </a:bodyPr>
          <a:lstStyle/>
          <a:p>
            <a:r>
              <a:rPr lang="en-US" sz="3200" b="1" dirty="0" smtClean="0"/>
              <a:t>Statistics</a:t>
            </a:r>
            <a:endParaRPr lang="en-US" sz="3200" dirty="0"/>
          </a:p>
        </p:txBody>
      </p:sp>
      <p:graphicFrame>
        <p:nvGraphicFramePr>
          <p:cNvPr id="4" name="Content Placeholder 3"/>
          <p:cNvGraphicFramePr>
            <a:graphicFrameLocks noGrp="1"/>
          </p:cNvGraphicFramePr>
          <p:nvPr>
            <p:ph sz="quarter" idx="1"/>
          </p:nvPr>
        </p:nvGraphicFramePr>
        <p:xfrm>
          <a:off x="457200" y="1447800"/>
          <a:ext cx="8229600" cy="52117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8038"/>
            <a:ext cx="8229600" cy="563562"/>
          </a:xfrm>
        </p:spPr>
        <p:txBody>
          <a:bodyPr>
            <a:normAutofit fontScale="90000"/>
          </a:bodyPr>
          <a:lstStyle/>
          <a:p>
            <a:r>
              <a:rPr lang="en-US" sz="3200" b="1" dirty="0" smtClean="0"/>
              <a:t>Statistics</a:t>
            </a:r>
            <a:endParaRPr lang="en-US" sz="3200" dirty="0"/>
          </a:p>
        </p:txBody>
      </p:sp>
      <p:graphicFrame>
        <p:nvGraphicFramePr>
          <p:cNvPr id="4" name="Content Placeholder 3"/>
          <p:cNvGraphicFramePr>
            <a:graphicFrameLocks noGrp="1"/>
          </p:cNvGraphicFramePr>
          <p:nvPr>
            <p:ph sz="quarter" idx="1"/>
          </p:nvPr>
        </p:nvGraphicFramePr>
        <p:xfrm>
          <a:off x="457200" y="1570037"/>
          <a:ext cx="8229600" cy="5287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Turnaround Time</a:t>
            </a:r>
            <a:endParaRPr lang="en-US" sz="3200" dirty="0"/>
          </a:p>
        </p:txBody>
      </p:sp>
      <p:sp>
        <p:nvSpPr>
          <p:cNvPr id="3" name="Content Placeholder 2"/>
          <p:cNvSpPr>
            <a:spLocks noGrp="1"/>
          </p:cNvSpPr>
          <p:nvPr>
            <p:ph sz="quarter" idx="1"/>
          </p:nvPr>
        </p:nvSpPr>
        <p:spPr/>
        <p:txBody>
          <a:bodyPr>
            <a:normAutofit/>
          </a:bodyPr>
          <a:lstStyle/>
          <a:p>
            <a:r>
              <a:rPr lang="en-US" dirty="0" smtClean="0"/>
              <a:t>On an average working day, we process about 500 - 550 requests. On Mondays, we usually process around 700 requests.</a:t>
            </a:r>
          </a:p>
          <a:p>
            <a:r>
              <a:rPr lang="en-US" dirty="0" smtClean="0"/>
              <a:t>Turnaround time for articles: 90% within 24 hours (thanks to Rapid and Odyssey) </a:t>
            </a:r>
          </a:p>
          <a:p>
            <a:r>
              <a:rPr lang="en-US" dirty="0" smtClean="0"/>
              <a:t>Turnaround time for loans: if the item is in our own collections, 90% within 24 hours; if not in our own collections, 3-7 days.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68362"/>
          </a:xfrm>
        </p:spPr>
        <p:txBody>
          <a:bodyPr>
            <a:normAutofit fontScale="90000"/>
          </a:bodyPr>
          <a:lstStyle/>
          <a:p>
            <a:pPr algn="just"/>
            <a:r>
              <a:rPr lang="en-US" sz="3200" b="1" dirty="0" smtClean="0"/>
              <a:t>Staff, Equipment, and Student Worker Budget</a:t>
            </a:r>
            <a:br>
              <a:rPr lang="en-US" sz="3200" b="1" dirty="0" smtClean="0"/>
            </a:br>
            <a:endParaRPr lang="en-US" sz="3200" b="1" dirty="0"/>
          </a:p>
        </p:txBody>
      </p:sp>
      <p:sp>
        <p:nvSpPr>
          <p:cNvPr id="3" name="Content Placeholder 2"/>
          <p:cNvSpPr>
            <a:spLocks noGrp="1"/>
          </p:cNvSpPr>
          <p:nvPr>
            <p:ph sz="quarter" idx="1"/>
          </p:nvPr>
        </p:nvSpPr>
        <p:spPr>
          <a:xfrm>
            <a:off x="457200" y="1371600"/>
            <a:ext cx="8229600" cy="5287963"/>
          </a:xfrm>
        </p:spPr>
        <p:txBody>
          <a:bodyPr/>
          <a:lstStyle/>
          <a:p>
            <a:r>
              <a:rPr lang="en-US" dirty="0" smtClean="0"/>
              <a:t>13 full-time staff members. (3 of them for lending, 1 as a “</a:t>
            </a:r>
            <a:r>
              <a:rPr lang="en-US" smtClean="0"/>
              <a:t>utility player”, </a:t>
            </a:r>
            <a:r>
              <a:rPr lang="en-US" dirty="0" smtClean="0"/>
              <a:t>1 as </a:t>
            </a:r>
            <a:r>
              <a:rPr lang="en-US" smtClean="0"/>
              <a:t>my “right hand”)</a:t>
            </a:r>
            <a:endParaRPr lang="en-US" dirty="0" smtClean="0"/>
          </a:p>
          <a:p>
            <a:r>
              <a:rPr lang="en-US" dirty="0" smtClean="0"/>
              <a:t>20 student workers (annual student workers’ budget: $60,000, some are paid via work study)</a:t>
            </a:r>
          </a:p>
          <a:p>
            <a:r>
              <a:rPr lang="en-US" dirty="0" smtClean="0"/>
              <a:t>We have 8 scanners: including 1 </a:t>
            </a:r>
            <a:r>
              <a:rPr lang="en-US" dirty="0" err="1" smtClean="0"/>
              <a:t>Bookeye</a:t>
            </a:r>
            <a:r>
              <a:rPr lang="en-US" dirty="0" smtClean="0"/>
              <a:t>, 1 Minolta PS 7000 flat bed scanner, and the rest are all Fujitsu</a:t>
            </a:r>
          </a:p>
          <a:p>
            <a:r>
              <a:rPr lang="en-US" dirty="0" smtClean="0"/>
              <a:t>I report directly to our Associate Dean for Collections and Services.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a:bodyPr>
          <a:lstStyle/>
          <a:p>
            <a:r>
              <a:rPr lang="en-US" sz="3200" b="1" dirty="0" smtClean="0"/>
              <a:t>Method of Delivery</a:t>
            </a:r>
            <a:endParaRPr lang="en-US" sz="3200" b="1" dirty="0"/>
          </a:p>
        </p:txBody>
      </p:sp>
      <p:sp>
        <p:nvSpPr>
          <p:cNvPr id="3" name="Content Placeholder 2"/>
          <p:cNvSpPr>
            <a:spLocks noGrp="1"/>
          </p:cNvSpPr>
          <p:nvPr>
            <p:ph sz="quarter" idx="1"/>
          </p:nvPr>
        </p:nvSpPr>
        <p:spPr>
          <a:xfrm>
            <a:off x="457200" y="1295400"/>
            <a:ext cx="8229600" cy="4830763"/>
          </a:xfrm>
        </p:spPr>
        <p:txBody>
          <a:bodyPr>
            <a:normAutofit/>
          </a:bodyPr>
          <a:lstStyle/>
          <a:p>
            <a:r>
              <a:rPr lang="en-US" sz="2800" dirty="0" smtClean="0"/>
              <a:t>Article: PDF posted on our server for 30 days</a:t>
            </a:r>
          </a:p>
          <a:p>
            <a:r>
              <a:rPr lang="en-US" sz="2800" dirty="0" smtClean="0"/>
              <a:t>Loan: Deliver to patron’s home library</a:t>
            </a:r>
          </a:p>
          <a:p>
            <a:r>
              <a:rPr lang="en-US" sz="2800" dirty="0" smtClean="0"/>
              <a:t>Starting this fall: for faculty only, items delivered to their office mail stop via campus mail service</a:t>
            </a:r>
          </a:p>
          <a:p>
            <a:r>
              <a:rPr lang="en-US" sz="2800" dirty="0" smtClean="0"/>
              <a:t>For distance patrons: use UPS to ship to their home address (with a prepaid UPS return label)</a:t>
            </a:r>
          </a:p>
          <a:p>
            <a:r>
              <a:rPr lang="en-US" sz="2800" dirty="0" smtClean="0"/>
              <a:t>For Qatar campus patrons: send the packages to our Qatar support office on campus on a daily basis, and they send them to the Qatar campus every afternoon around 3:00p.m. via UPS.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Cost of this service to the TAMU Libraries</a:t>
            </a:r>
            <a:endParaRPr lang="en-US" sz="3200" b="1" dirty="0"/>
          </a:p>
        </p:txBody>
      </p:sp>
      <p:sp>
        <p:nvSpPr>
          <p:cNvPr id="3" name="Content Placeholder 2"/>
          <p:cNvSpPr>
            <a:spLocks noGrp="1"/>
          </p:cNvSpPr>
          <p:nvPr>
            <p:ph sz="quarter" idx="1"/>
          </p:nvPr>
        </p:nvSpPr>
        <p:spPr/>
        <p:txBody>
          <a:bodyPr>
            <a:normAutofit fontScale="92500"/>
          </a:bodyPr>
          <a:lstStyle/>
          <a:p>
            <a:r>
              <a:rPr lang="en-US" sz="2400" dirty="0" smtClean="0"/>
              <a:t>The service is FREE to our students, faculty, and staff.  However, each registered student pays $10.73 per credit hour for up to 14 hours per semester to the TAMU Libraries as a Library Use Fee.</a:t>
            </a:r>
          </a:p>
          <a:p>
            <a:r>
              <a:rPr lang="en-US" sz="2400" dirty="0" smtClean="0"/>
              <a:t>TAMU Libraries spend about $320,000 per year for </a:t>
            </a:r>
            <a:r>
              <a:rPr lang="en-US" sz="2400" dirty="0" err="1" smtClean="0"/>
              <a:t>WorldCat</a:t>
            </a:r>
            <a:r>
              <a:rPr lang="en-US" sz="2400" dirty="0" smtClean="0"/>
              <a:t> Resource Sharing access, </a:t>
            </a:r>
            <a:r>
              <a:rPr lang="en-US" sz="2400" dirty="0" err="1" smtClean="0"/>
              <a:t>ILLiad</a:t>
            </a:r>
            <a:r>
              <a:rPr lang="en-US" sz="2400" dirty="0" smtClean="0"/>
              <a:t>, Rapid subscription fees, copyright fees, purchase on demand, as well as UPS ground shipping fees per year to support this service.</a:t>
            </a:r>
          </a:p>
          <a:p>
            <a:r>
              <a:rPr lang="en-US" sz="2400" dirty="0" smtClean="0"/>
              <a:t>This figure is about 10.7% of the total library operations budget ($2, 977,962), and 1% of the total library budget ($31,738,533).  (Our total collection management budget is: $13,494,381, of which $9,620,775 is designated for databases/serials and $3,398,673 for books)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User Satisfaction</a:t>
            </a:r>
            <a:endParaRPr lang="en-US" sz="3200" b="1" dirty="0"/>
          </a:p>
        </p:txBody>
      </p:sp>
      <p:sp>
        <p:nvSpPr>
          <p:cNvPr id="3" name="Content Placeholder 2"/>
          <p:cNvSpPr>
            <a:spLocks noGrp="1"/>
          </p:cNvSpPr>
          <p:nvPr>
            <p:ph sz="quarter" idx="1"/>
          </p:nvPr>
        </p:nvSpPr>
        <p:spPr/>
        <p:txBody>
          <a:bodyPr>
            <a:normAutofit lnSpcReduction="10000"/>
          </a:bodyPr>
          <a:lstStyle/>
          <a:p>
            <a:r>
              <a:rPr lang="en-US" dirty="0" smtClean="0"/>
              <a:t>“</a:t>
            </a:r>
            <a:r>
              <a:rPr lang="en-US" sz="2400" i="1" dirty="0" err="1" smtClean="0"/>
              <a:t>deliverEdocs</a:t>
            </a:r>
            <a:r>
              <a:rPr lang="en-US" sz="2400" i="1" dirty="0" smtClean="0"/>
              <a:t> </a:t>
            </a:r>
            <a:r>
              <a:rPr lang="en-US" sz="2400" dirty="0" smtClean="0"/>
              <a:t>has got to be the single greatest service of all at TAMU libraries.  It makes research so much easier and faster.  Thank you very much.”</a:t>
            </a:r>
          </a:p>
          <a:p>
            <a:r>
              <a:rPr lang="en-US" sz="2400" i="1" dirty="0" smtClean="0"/>
              <a:t>“</a:t>
            </a:r>
            <a:r>
              <a:rPr lang="en-US" sz="2400" i="1" dirty="0" err="1" smtClean="0"/>
              <a:t>deliverEdocs</a:t>
            </a:r>
            <a:r>
              <a:rPr lang="en-US" sz="2400" i="1" dirty="0" smtClean="0"/>
              <a:t> </a:t>
            </a:r>
            <a:r>
              <a:rPr lang="en-US" sz="2400" dirty="0" smtClean="0"/>
              <a:t>service is worth 90% of all the tuition and fees I pay.  It is critical to enabling the research I do – as a commuter and distance education student.  Fantastic service done at a high quality.”</a:t>
            </a:r>
          </a:p>
          <a:p>
            <a:r>
              <a:rPr lang="en-US" sz="2400" dirty="0" smtClean="0"/>
              <a:t>“Just want you to know how wonderful this service is!  The entire </a:t>
            </a:r>
            <a:r>
              <a:rPr lang="en-US" sz="2400" i="1" dirty="0" err="1" smtClean="0"/>
              <a:t>deliverEdocs</a:t>
            </a:r>
            <a:r>
              <a:rPr lang="en-US" sz="2400" i="1" dirty="0" smtClean="0"/>
              <a:t> </a:t>
            </a:r>
            <a:r>
              <a:rPr lang="en-US" sz="2400" dirty="0" smtClean="0"/>
              <a:t>system, the quickness of the delivery, the historical book list I have access to on </a:t>
            </a:r>
            <a:r>
              <a:rPr lang="en-US" sz="2400" i="1" dirty="0" err="1" smtClean="0"/>
              <a:t>deliverEdocs</a:t>
            </a:r>
            <a:r>
              <a:rPr lang="en-US" sz="2400" dirty="0" smtClean="0"/>
              <a:t>, is just unbelievable.  I appreciate it so much and value what you offer to the faculty, staff, and students.”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User Satisfaction</a:t>
            </a:r>
            <a:endParaRPr lang="en-US" sz="3200" dirty="0"/>
          </a:p>
        </p:txBody>
      </p:sp>
      <p:sp>
        <p:nvSpPr>
          <p:cNvPr id="3" name="Content Placeholder 2"/>
          <p:cNvSpPr>
            <a:spLocks noGrp="1"/>
          </p:cNvSpPr>
          <p:nvPr>
            <p:ph sz="quarter" idx="1"/>
          </p:nvPr>
        </p:nvSpPr>
        <p:spPr/>
        <p:txBody>
          <a:bodyPr>
            <a:normAutofit/>
          </a:bodyPr>
          <a:lstStyle/>
          <a:p>
            <a:r>
              <a:rPr lang="en-US" sz="2400" dirty="0" smtClean="0"/>
              <a:t>“I am amazed at the “blitz” response from your department, and wish to offer my heartfelt appreciations to the staff for their very fast response and help in sending me the required article, thanks again!”</a:t>
            </a:r>
          </a:p>
          <a:p>
            <a:r>
              <a:rPr lang="en-US" sz="2400" dirty="0" smtClean="0"/>
              <a:t>“The </a:t>
            </a:r>
            <a:r>
              <a:rPr lang="en-US" sz="2400" i="1" dirty="0" err="1" smtClean="0"/>
              <a:t>deliverEdocs</a:t>
            </a:r>
            <a:r>
              <a:rPr lang="en-US" sz="2400" dirty="0" smtClean="0"/>
              <a:t> is a great feature.  I am glad they include items owned by the library.”</a:t>
            </a:r>
          </a:p>
          <a:p>
            <a:r>
              <a:rPr lang="en-US" sz="2400" dirty="0" smtClean="0"/>
              <a:t>“One of the best improvements was the Get It button added to the </a:t>
            </a:r>
            <a:r>
              <a:rPr lang="en-US" sz="2400" dirty="0" err="1" smtClean="0"/>
              <a:t>LibCat</a:t>
            </a:r>
            <a:r>
              <a:rPr lang="en-US" sz="2400" dirty="0" smtClean="0"/>
              <a:t> record screens.  I order most of my books for delivery to PSEL library and never understood why I had to hand enter all of information again…Thanks.”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Description of Process</a:t>
            </a:r>
            <a:endParaRPr lang="en-US" sz="3200" b="1" dirty="0"/>
          </a:p>
        </p:txBody>
      </p:sp>
      <p:sp>
        <p:nvSpPr>
          <p:cNvPr id="3" name="Content Placeholder 2"/>
          <p:cNvSpPr>
            <a:spLocks noGrp="1"/>
          </p:cNvSpPr>
          <p:nvPr>
            <p:ph sz="quarter" idx="1"/>
          </p:nvPr>
        </p:nvSpPr>
        <p:spPr>
          <a:xfrm>
            <a:off x="457200" y="1371600"/>
            <a:ext cx="8229600" cy="5715000"/>
          </a:xfrm>
        </p:spPr>
        <p:txBody>
          <a:bodyPr>
            <a:normAutofit/>
          </a:bodyPr>
          <a:lstStyle/>
          <a:p>
            <a:r>
              <a:rPr lang="en-US" sz="2000" dirty="0" smtClean="0"/>
              <a:t>Article Requests: Submit via SFX link</a:t>
            </a:r>
          </a:p>
          <a:p>
            <a:endParaRPr lang="en-US" sz="2800" dirty="0" smtClean="0"/>
          </a:p>
          <a:p>
            <a:endParaRPr lang="en-US" sz="2800" dirty="0" smtClean="0"/>
          </a:p>
          <a:p>
            <a:endParaRPr lang="en-US" sz="2800" dirty="0" smtClean="0"/>
          </a:p>
          <a:p>
            <a:endParaRPr lang="en-US" sz="2800" dirty="0" smtClean="0"/>
          </a:p>
          <a:p>
            <a:endParaRPr lang="en-US" sz="2800" dirty="0"/>
          </a:p>
        </p:txBody>
      </p:sp>
      <p:pic>
        <p:nvPicPr>
          <p:cNvPr id="4" name="Picture 3"/>
          <p:cNvPicPr/>
          <p:nvPr/>
        </p:nvPicPr>
        <p:blipFill>
          <a:blip r:embed="rId2" cstate="print"/>
          <a:srcRect/>
          <a:stretch>
            <a:fillRect/>
          </a:stretch>
        </p:blipFill>
        <p:spPr bwMode="auto">
          <a:xfrm>
            <a:off x="304800" y="1752600"/>
            <a:ext cx="8534400" cy="5029200"/>
          </a:xfrm>
          <a:prstGeom prst="rect">
            <a:avLst/>
          </a:prstGeom>
          <a:noFill/>
          <a:ln w="0">
            <a:solidFill>
              <a:schemeClr val="tx1"/>
            </a:solidFill>
            <a:miter lim="800000"/>
            <a:headEnd/>
            <a:tailEnd/>
          </a:ln>
        </p:spPr>
      </p:pic>
      <p:sp>
        <p:nvSpPr>
          <p:cNvPr id="5" name="Oval 4"/>
          <p:cNvSpPr/>
          <p:nvPr/>
        </p:nvSpPr>
        <p:spPr>
          <a:xfrm>
            <a:off x="1371600" y="3581400"/>
            <a:ext cx="1600200" cy="304800"/>
          </a:xfrm>
          <a:prstGeom prst="ellipse">
            <a:avLst/>
          </a:prstGeom>
          <a:no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rmAutofit/>
          </a:bodyPr>
          <a:lstStyle/>
          <a:p>
            <a:r>
              <a:rPr lang="en-US" sz="3200" b="1" dirty="0" smtClean="0"/>
              <a:t>Description of Process</a:t>
            </a:r>
            <a:endParaRPr lang="en-US" sz="3200" dirty="0"/>
          </a:p>
        </p:txBody>
      </p:sp>
      <p:pic>
        <p:nvPicPr>
          <p:cNvPr id="4" name="Content Placeholder 3"/>
          <p:cNvPicPr>
            <a:picLocks noGrp="1"/>
          </p:cNvPicPr>
          <p:nvPr>
            <p:ph sz="quarter" idx="1"/>
          </p:nvPr>
        </p:nvPicPr>
        <p:blipFill>
          <a:blip r:embed="rId2" cstate="print"/>
          <a:stretch>
            <a:fillRect/>
          </a:stretch>
        </p:blipFill>
        <p:spPr bwMode="auto">
          <a:xfrm>
            <a:off x="1266902" y="1524000"/>
            <a:ext cx="6610195" cy="4572000"/>
          </a:xfrm>
          <a:prstGeom prst="rect">
            <a:avLst/>
          </a:prstGeom>
          <a:noFill/>
          <a:ln w="9525">
            <a:noFill/>
            <a:miter lim="800000"/>
            <a:headEnd/>
            <a:tailEnd/>
          </a:ln>
        </p:spPr>
      </p:pic>
      <p:sp>
        <p:nvSpPr>
          <p:cNvPr id="5" name="Oval 4"/>
          <p:cNvSpPr/>
          <p:nvPr/>
        </p:nvSpPr>
        <p:spPr>
          <a:xfrm>
            <a:off x="304800" y="4114800"/>
            <a:ext cx="2133600" cy="304800"/>
          </a:xfrm>
          <a:prstGeom prst="ellipse">
            <a:avLst/>
          </a:prstGeom>
          <a:no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1"/>
                </a:solidFill>
              </a:rPr>
              <a:t>Information</a:t>
            </a:r>
            <a:r>
              <a:rPr lang="en-US" sz="3200" b="1" dirty="0" smtClean="0">
                <a:solidFill>
                  <a:schemeClr val="bg1"/>
                </a:solidFill>
              </a:rPr>
              <a:t> </a:t>
            </a:r>
            <a:r>
              <a:rPr lang="en-US" sz="3200" b="1" dirty="0" smtClean="0">
                <a:solidFill>
                  <a:schemeClr val="tx1"/>
                </a:solidFill>
              </a:rPr>
              <a:t>about Texas A&amp;M University</a:t>
            </a:r>
            <a:endParaRPr lang="en-US" sz="3200" b="1" dirty="0">
              <a:solidFill>
                <a:schemeClr val="tx1"/>
              </a:solidFill>
            </a:endParaRPr>
          </a:p>
        </p:txBody>
      </p:sp>
      <p:sp>
        <p:nvSpPr>
          <p:cNvPr id="3" name="Content Placeholder 2"/>
          <p:cNvSpPr>
            <a:spLocks noGrp="1"/>
          </p:cNvSpPr>
          <p:nvPr>
            <p:ph sz="quarter" idx="1"/>
          </p:nvPr>
        </p:nvSpPr>
        <p:spPr/>
        <p:txBody>
          <a:bodyPr>
            <a:normAutofit/>
          </a:bodyPr>
          <a:lstStyle/>
          <a:p>
            <a:r>
              <a:rPr lang="en-US" sz="3000" dirty="0" smtClean="0"/>
              <a:t>TAMU was founded in 1876, a land grant, sea grant, and space grant university</a:t>
            </a:r>
          </a:p>
          <a:p>
            <a:r>
              <a:rPr lang="en-US" sz="3000" dirty="0" smtClean="0"/>
              <a:t>Seventh largest university in the U.S.</a:t>
            </a:r>
          </a:p>
          <a:p>
            <a:r>
              <a:rPr lang="en-US" sz="3000" dirty="0" smtClean="0"/>
              <a:t>Over 48,000 registered students (including distance education students)</a:t>
            </a:r>
          </a:p>
          <a:p>
            <a:r>
              <a:rPr lang="en-US" sz="3000" dirty="0" smtClean="0"/>
              <a:t>2,345 full-time faculty/staff</a:t>
            </a:r>
          </a:p>
          <a:p>
            <a:r>
              <a:rPr lang="en-US" sz="3000" dirty="0" smtClean="0"/>
              <a:t>In 2002, TAMU – Qatar branch was established</a:t>
            </a:r>
          </a:p>
          <a:p>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8"/>
            <a:ext cx="8229600" cy="715962"/>
          </a:xfrm>
        </p:spPr>
        <p:txBody>
          <a:bodyPr>
            <a:normAutofit/>
          </a:bodyPr>
          <a:lstStyle/>
          <a:p>
            <a:r>
              <a:rPr lang="en-US" sz="3200" b="1" dirty="0" smtClean="0"/>
              <a:t>Description of Process</a:t>
            </a:r>
            <a:endParaRPr lang="en-US" sz="3200" dirty="0"/>
          </a:p>
        </p:txBody>
      </p:sp>
      <p:pic>
        <p:nvPicPr>
          <p:cNvPr id="4" name="Content Placeholder 3"/>
          <p:cNvPicPr>
            <a:picLocks noGrp="1"/>
          </p:cNvPicPr>
          <p:nvPr>
            <p:ph sz="quarter" idx="1"/>
          </p:nvPr>
        </p:nvPicPr>
        <p:blipFill>
          <a:blip r:embed="rId2" cstate="print"/>
          <a:stretch>
            <a:fillRect/>
          </a:stretch>
        </p:blipFill>
        <p:spPr bwMode="auto">
          <a:xfrm>
            <a:off x="660958" y="1524000"/>
            <a:ext cx="7822084" cy="4572000"/>
          </a:xfrm>
          <a:prstGeom prst="rect">
            <a:avLst/>
          </a:prstGeom>
          <a:noFill/>
          <a:ln w="9525" cmpd="sng">
            <a:solidFill>
              <a:schemeClr val="tx1"/>
            </a:solidFill>
            <a:miter lim="800000"/>
            <a:headEnd/>
            <a:tailEnd/>
          </a:ln>
        </p:spPr>
      </p:pic>
      <p:sp>
        <p:nvSpPr>
          <p:cNvPr id="6" name="Oval 5"/>
          <p:cNvSpPr/>
          <p:nvPr/>
        </p:nvSpPr>
        <p:spPr>
          <a:xfrm>
            <a:off x="990600" y="4114800"/>
            <a:ext cx="685800" cy="457200"/>
          </a:xfrm>
          <a:prstGeom prst="ellipse">
            <a:avLst/>
          </a:prstGeom>
          <a:no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257800" y="4953000"/>
            <a:ext cx="2590800" cy="304800"/>
          </a:xfrm>
          <a:prstGeom prst="ellipse">
            <a:avLst/>
          </a:prstGeom>
          <a:no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792162"/>
          </a:xfrm>
        </p:spPr>
        <p:txBody>
          <a:bodyPr>
            <a:normAutofit/>
          </a:bodyPr>
          <a:lstStyle/>
          <a:p>
            <a:r>
              <a:rPr lang="en-US" sz="3200" b="1" dirty="0" smtClean="0"/>
              <a:t>Description of Process</a:t>
            </a:r>
            <a:endParaRPr lang="en-US" sz="3200" dirty="0"/>
          </a:p>
        </p:txBody>
      </p:sp>
      <p:pic>
        <p:nvPicPr>
          <p:cNvPr id="8" name="Picture 2"/>
          <p:cNvPicPr>
            <a:picLocks noChangeAspect="1" noChangeArrowheads="1"/>
          </p:cNvPicPr>
          <p:nvPr/>
        </p:nvPicPr>
        <p:blipFill>
          <a:blip r:embed="rId2" cstate="print"/>
          <a:srcRect/>
          <a:stretch>
            <a:fillRect/>
          </a:stretch>
        </p:blipFill>
        <p:spPr bwMode="auto">
          <a:xfrm>
            <a:off x="762000" y="1524000"/>
            <a:ext cx="7696200" cy="51590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Description of Process</a:t>
            </a:r>
            <a:endParaRPr lang="en-US" sz="3200" dirty="0"/>
          </a:p>
        </p:txBody>
      </p:sp>
      <p:pic>
        <p:nvPicPr>
          <p:cNvPr id="2050" name="Picture 2"/>
          <p:cNvPicPr>
            <a:picLocks noGrp="1" noChangeAspect="1" noChangeArrowheads="1"/>
          </p:cNvPicPr>
          <p:nvPr>
            <p:ph sz="quarter" idx="1"/>
          </p:nvPr>
        </p:nvPicPr>
        <p:blipFill>
          <a:blip r:embed="rId2" cstate="print"/>
          <a:stretch>
            <a:fillRect/>
          </a:stretch>
        </p:blipFill>
        <p:spPr bwMode="auto">
          <a:xfrm>
            <a:off x="2333846" y="1524000"/>
            <a:ext cx="4476307" cy="4572000"/>
          </a:xfrm>
          <a:prstGeom prst="rect">
            <a:avLst/>
          </a:prstGeom>
          <a:noFill/>
          <a:ln w="9525">
            <a:noFill/>
            <a:miter lim="800000"/>
            <a:headEnd/>
            <a:tailEnd/>
          </a:ln>
        </p:spPr>
      </p:pic>
      <p:sp>
        <p:nvSpPr>
          <p:cNvPr id="5" name="Oval 4"/>
          <p:cNvSpPr/>
          <p:nvPr/>
        </p:nvSpPr>
        <p:spPr>
          <a:xfrm>
            <a:off x="5029200" y="5638800"/>
            <a:ext cx="1600200" cy="381000"/>
          </a:xfrm>
          <a:prstGeom prst="ellipse">
            <a:avLst/>
          </a:prstGeom>
          <a:no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563562"/>
          </a:xfrm>
        </p:spPr>
        <p:txBody>
          <a:bodyPr>
            <a:noAutofit/>
          </a:bodyPr>
          <a:lstStyle/>
          <a:p>
            <a:r>
              <a:rPr lang="en-US" sz="3200" b="1" dirty="0" smtClean="0"/>
              <a:t>Description of Process</a:t>
            </a:r>
            <a:endParaRPr lang="en-US" sz="3200" dirty="0"/>
          </a:p>
        </p:txBody>
      </p:sp>
      <p:pic>
        <p:nvPicPr>
          <p:cNvPr id="4" name="Content Placeholder 3"/>
          <p:cNvPicPr>
            <a:picLocks noGrp="1"/>
          </p:cNvPicPr>
          <p:nvPr>
            <p:ph sz="quarter" idx="1"/>
          </p:nvPr>
        </p:nvPicPr>
        <p:blipFill>
          <a:blip r:embed="rId2" cstate="print"/>
          <a:stretch>
            <a:fillRect/>
          </a:stretch>
        </p:blipFill>
        <p:spPr bwMode="auto">
          <a:xfrm>
            <a:off x="1415845" y="1524000"/>
            <a:ext cx="6312310" cy="4572000"/>
          </a:xfrm>
          <a:prstGeom prst="rect">
            <a:avLst/>
          </a:prstGeom>
          <a:noFill/>
          <a:ln w="9525">
            <a:noFill/>
            <a:miter lim="800000"/>
            <a:headEnd/>
            <a:tailEnd/>
          </a:ln>
        </p:spPr>
      </p:pic>
      <p:sp>
        <p:nvSpPr>
          <p:cNvPr id="6" name="TextBox 5"/>
          <p:cNvSpPr txBox="1"/>
          <p:nvPr/>
        </p:nvSpPr>
        <p:spPr>
          <a:xfrm>
            <a:off x="457200" y="1371601"/>
            <a:ext cx="8153400" cy="692497"/>
          </a:xfrm>
          <a:prstGeom prst="rect">
            <a:avLst/>
          </a:prstGeom>
          <a:noFill/>
        </p:spPr>
        <p:txBody>
          <a:bodyPr wrap="square" rtlCol="0">
            <a:spAutoFit/>
          </a:bodyPr>
          <a:lstStyle/>
          <a:p>
            <a:r>
              <a:rPr lang="en-US" sz="1050" dirty="0" err="1" smtClean="0"/>
              <a:t>TransactionStatus</a:t>
            </a:r>
            <a:r>
              <a:rPr lang="en-US" sz="1050" dirty="0" smtClean="0"/>
              <a:t>                      </a:t>
            </a:r>
            <a:r>
              <a:rPr lang="en-US" sz="1050" dirty="0" err="1" smtClean="0"/>
              <a:t>MatchString</a:t>
            </a:r>
            <a:r>
              <a:rPr lang="en-US" sz="1050" dirty="0" smtClean="0"/>
              <a:t>                                                                    </a:t>
            </a:r>
            <a:r>
              <a:rPr lang="en-US" sz="1050" dirty="0" err="1" smtClean="0"/>
              <a:t>NewProcessType</a:t>
            </a:r>
            <a:r>
              <a:rPr lang="en-US" sz="1050" dirty="0" smtClean="0"/>
              <a:t>    </a:t>
            </a:r>
            <a:r>
              <a:rPr lang="en-US" sz="1050" dirty="0" err="1" smtClean="0"/>
              <a:t>NewTransactionStatus</a:t>
            </a:r>
            <a:endParaRPr lang="en-US" sz="1050" dirty="0" smtClean="0"/>
          </a:p>
          <a:p>
            <a:r>
              <a:rPr lang="en-US" sz="1050" dirty="0" smtClean="0"/>
              <a:t>Awaiting Request Processing   </a:t>
            </a:r>
            <a:r>
              <a:rPr lang="en-US" sz="1050" dirty="0" err="1" smtClean="0"/>
              <a:t>t.RequestType</a:t>
            </a:r>
            <a:r>
              <a:rPr lang="en-US" sz="1050" dirty="0" smtClean="0"/>
              <a:t>=‘Article’ and </a:t>
            </a:r>
            <a:r>
              <a:rPr lang="en-US" sz="1050" dirty="0" err="1" smtClean="0"/>
              <a:t>t.CitedInlike</a:t>
            </a:r>
            <a:r>
              <a:rPr lang="en-US" sz="1050" dirty="0" smtClean="0"/>
              <a:t> “%SFX%’  Borrowing                Awaiting SFX Request Processing</a:t>
            </a:r>
          </a:p>
          <a:p>
            <a:endParaRPr lang="en-US" dirty="0"/>
          </a:p>
        </p:txBody>
      </p:sp>
      <p:sp>
        <p:nvSpPr>
          <p:cNvPr id="8" name="Oval 7"/>
          <p:cNvSpPr/>
          <p:nvPr/>
        </p:nvSpPr>
        <p:spPr>
          <a:xfrm>
            <a:off x="762000" y="3276600"/>
            <a:ext cx="2514600" cy="304800"/>
          </a:xfrm>
          <a:prstGeom prst="ellipse">
            <a:avLst/>
          </a:prstGeom>
          <a:no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rmAutofit/>
          </a:bodyPr>
          <a:lstStyle/>
          <a:p>
            <a:r>
              <a:rPr lang="en-US" sz="3200" b="1" dirty="0" smtClean="0"/>
              <a:t>Description of Process</a:t>
            </a:r>
            <a:endParaRPr lang="en-US" sz="3200" dirty="0"/>
          </a:p>
        </p:txBody>
      </p:sp>
      <p:pic>
        <p:nvPicPr>
          <p:cNvPr id="4" name="Content Placeholder 3"/>
          <p:cNvPicPr>
            <a:picLocks noGrp="1"/>
          </p:cNvPicPr>
          <p:nvPr>
            <p:ph sz="quarter" idx="1"/>
          </p:nvPr>
        </p:nvPicPr>
        <p:blipFill>
          <a:blip r:embed="rId2" cstate="print"/>
          <a:stretch>
            <a:fillRect/>
          </a:stretch>
        </p:blipFill>
        <p:spPr bwMode="auto">
          <a:xfrm>
            <a:off x="1567366" y="1524000"/>
            <a:ext cx="6009268" cy="4572000"/>
          </a:xfrm>
          <a:prstGeom prst="rect">
            <a:avLst/>
          </a:prstGeom>
          <a:noFill/>
          <a:ln w="9525">
            <a:noFill/>
            <a:miter lim="800000"/>
            <a:headEnd/>
            <a:tailEnd/>
          </a:ln>
        </p:spPr>
      </p:pic>
      <p:sp>
        <p:nvSpPr>
          <p:cNvPr id="5" name="Oval 4"/>
          <p:cNvSpPr/>
          <p:nvPr/>
        </p:nvSpPr>
        <p:spPr>
          <a:xfrm>
            <a:off x="4724400" y="4114800"/>
            <a:ext cx="1371600" cy="381000"/>
          </a:xfrm>
          <a:prstGeom prst="ellipse">
            <a:avLst/>
          </a:prstGeom>
          <a:no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066800" y="2667000"/>
            <a:ext cx="1143000" cy="304800"/>
          </a:xfrm>
          <a:prstGeom prst="ellipse">
            <a:avLst/>
          </a:prstGeom>
          <a:no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rmAutofit/>
          </a:bodyPr>
          <a:lstStyle/>
          <a:p>
            <a:r>
              <a:rPr lang="en-US" sz="3200" b="1" dirty="0" smtClean="0"/>
              <a:t>Description of Process</a:t>
            </a:r>
            <a:endParaRPr lang="en-US" sz="3200" dirty="0"/>
          </a:p>
        </p:txBody>
      </p:sp>
      <p:pic>
        <p:nvPicPr>
          <p:cNvPr id="4" name="Content Placeholder 3"/>
          <p:cNvPicPr>
            <a:picLocks noGrp="1"/>
          </p:cNvPicPr>
          <p:nvPr>
            <p:ph sz="quarter" idx="1"/>
          </p:nvPr>
        </p:nvPicPr>
        <p:blipFill>
          <a:blip r:embed="rId2" cstate="print"/>
          <a:stretch>
            <a:fillRect/>
          </a:stretch>
        </p:blipFill>
        <p:spPr bwMode="auto">
          <a:xfrm>
            <a:off x="1567366" y="1524000"/>
            <a:ext cx="6009268" cy="4572000"/>
          </a:xfrm>
          <a:prstGeom prst="rect">
            <a:avLst/>
          </a:prstGeom>
          <a:noFill/>
          <a:ln w="9525">
            <a:noFill/>
            <a:miter lim="800000"/>
            <a:headEnd/>
            <a:tailEnd/>
          </a:ln>
        </p:spPr>
      </p:pic>
      <p:sp>
        <p:nvSpPr>
          <p:cNvPr id="5" name="Oval 4"/>
          <p:cNvSpPr/>
          <p:nvPr/>
        </p:nvSpPr>
        <p:spPr>
          <a:xfrm>
            <a:off x="2514600" y="2667000"/>
            <a:ext cx="2133600" cy="533400"/>
          </a:xfrm>
          <a:prstGeom prst="ellipse">
            <a:avLst/>
          </a:prstGeom>
          <a:no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562600" y="1600200"/>
            <a:ext cx="1371600" cy="228600"/>
          </a:xfrm>
          <a:prstGeom prst="ellipse">
            <a:avLst/>
          </a:prstGeom>
          <a:no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rmAutofit/>
          </a:bodyPr>
          <a:lstStyle/>
          <a:p>
            <a:r>
              <a:rPr lang="en-US" sz="3200" b="1" dirty="0" smtClean="0"/>
              <a:t>Description of Process</a:t>
            </a:r>
            <a:endParaRPr lang="en-US" sz="3200" dirty="0"/>
          </a:p>
        </p:txBody>
      </p:sp>
      <p:pic>
        <p:nvPicPr>
          <p:cNvPr id="4" name="Content Placeholder 3"/>
          <p:cNvPicPr>
            <a:picLocks noGrp="1"/>
          </p:cNvPicPr>
          <p:nvPr>
            <p:ph sz="quarter" idx="1"/>
          </p:nvPr>
        </p:nvPicPr>
        <p:blipFill>
          <a:blip r:embed="rId2" cstate="print"/>
          <a:stretch>
            <a:fillRect/>
          </a:stretch>
        </p:blipFill>
        <p:spPr bwMode="auto">
          <a:xfrm>
            <a:off x="1567366" y="1524000"/>
            <a:ext cx="6009268" cy="4572000"/>
          </a:xfrm>
          <a:prstGeom prst="rect">
            <a:avLst/>
          </a:prstGeom>
          <a:noFill/>
          <a:ln w="9525">
            <a:noFill/>
            <a:miter lim="800000"/>
            <a:headEnd/>
            <a:tailEnd/>
          </a:ln>
        </p:spPr>
      </p:pic>
      <p:sp>
        <p:nvSpPr>
          <p:cNvPr id="5" name="Oval 4"/>
          <p:cNvSpPr/>
          <p:nvPr/>
        </p:nvSpPr>
        <p:spPr>
          <a:xfrm>
            <a:off x="6553200" y="3962400"/>
            <a:ext cx="1905000" cy="228600"/>
          </a:xfrm>
          <a:prstGeom prst="ellipse">
            <a:avLst/>
          </a:prstGeom>
          <a:no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981200" y="1600200"/>
            <a:ext cx="609600" cy="304800"/>
          </a:xfrm>
          <a:prstGeom prst="ellipse">
            <a:avLst/>
          </a:prstGeom>
          <a:no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normAutofit/>
          </a:bodyPr>
          <a:lstStyle/>
          <a:p>
            <a:r>
              <a:rPr lang="en-US" sz="3200" b="1" dirty="0" smtClean="0"/>
              <a:t>Description of Process</a:t>
            </a:r>
            <a:endParaRPr lang="en-US" sz="3200" dirty="0"/>
          </a:p>
        </p:txBody>
      </p:sp>
      <p:pic>
        <p:nvPicPr>
          <p:cNvPr id="4" name="Content Placeholder 3"/>
          <p:cNvPicPr>
            <a:picLocks noGrp="1"/>
          </p:cNvPicPr>
          <p:nvPr>
            <p:ph sz="quarter" idx="1"/>
          </p:nvPr>
        </p:nvPicPr>
        <p:blipFill>
          <a:blip r:embed="rId3" cstate="print"/>
          <a:stretch>
            <a:fillRect/>
          </a:stretch>
        </p:blipFill>
        <p:spPr bwMode="auto">
          <a:xfrm>
            <a:off x="1415845" y="1524000"/>
            <a:ext cx="6312310" cy="4572000"/>
          </a:xfrm>
          <a:prstGeom prst="rect">
            <a:avLst/>
          </a:prstGeom>
          <a:noFill/>
          <a:ln w="6350" cmpd="sng">
            <a:solidFill>
              <a:schemeClr val="tx1"/>
            </a:solidFill>
            <a:miter lim="800000"/>
            <a:headEnd/>
            <a:tailEnd/>
          </a:ln>
        </p:spPr>
      </p:pic>
      <p:sp>
        <p:nvSpPr>
          <p:cNvPr id="5" name="Oval 4"/>
          <p:cNvSpPr/>
          <p:nvPr/>
        </p:nvSpPr>
        <p:spPr>
          <a:xfrm>
            <a:off x="457200" y="1828800"/>
            <a:ext cx="3200400" cy="228600"/>
          </a:xfrm>
          <a:prstGeom prst="ellipse">
            <a:avLst/>
          </a:prstGeom>
          <a:noFill/>
          <a:ln w="3175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12838"/>
            <a:ext cx="8229600" cy="639762"/>
          </a:xfrm>
        </p:spPr>
        <p:txBody>
          <a:bodyPr>
            <a:normAutofit fontScale="90000"/>
          </a:bodyPr>
          <a:lstStyle/>
          <a:p>
            <a:r>
              <a:rPr lang="en-US" sz="3200" b="1" dirty="0" smtClean="0"/>
              <a:t>Description of Process</a:t>
            </a:r>
            <a:br>
              <a:rPr lang="en-US" sz="3200" b="1" dirty="0" smtClean="0"/>
            </a:br>
            <a:endParaRPr lang="en-US" sz="3200" dirty="0"/>
          </a:p>
        </p:txBody>
      </p:sp>
      <p:sp>
        <p:nvSpPr>
          <p:cNvPr id="4" name="Content Placeholder 3"/>
          <p:cNvSpPr>
            <a:spLocks noGrp="1"/>
          </p:cNvSpPr>
          <p:nvPr>
            <p:ph sz="quarter" idx="1"/>
          </p:nvPr>
        </p:nvSpPr>
        <p:spPr>
          <a:xfrm>
            <a:off x="381000" y="1341437"/>
            <a:ext cx="8229600" cy="5287963"/>
          </a:xfrm>
        </p:spPr>
        <p:txBody>
          <a:bodyPr>
            <a:normAutofit/>
          </a:bodyPr>
          <a:lstStyle/>
          <a:p>
            <a:r>
              <a:rPr lang="en-US" sz="2400" dirty="0" smtClean="0"/>
              <a:t>Article request: submit manually</a:t>
            </a:r>
          </a:p>
          <a:p>
            <a:endParaRPr lang="en-US" sz="2400" dirty="0" smtClean="0"/>
          </a:p>
          <a:p>
            <a:endParaRPr lang="en-US" sz="2400" dirty="0"/>
          </a:p>
        </p:txBody>
      </p:sp>
      <p:pic>
        <p:nvPicPr>
          <p:cNvPr id="5" name="Picture 3"/>
          <p:cNvPicPr>
            <a:picLocks noChangeAspect="1" noChangeArrowheads="1"/>
          </p:cNvPicPr>
          <p:nvPr/>
        </p:nvPicPr>
        <p:blipFill>
          <a:blip r:embed="rId2" cstate="print"/>
          <a:srcRect/>
          <a:stretch>
            <a:fillRect/>
          </a:stretch>
        </p:blipFill>
        <p:spPr bwMode="auto">
          <a:xfrm>
            <a:off x="304800" y="1752600"/>
            <a:ext cx="8534400" cy="4942332"/>
          </a:xfrm>
          <a:prstGeom prst="rect">
            <a:avLst/>
          </a:prstGeom>
          <a:noFill/>
          <a:ln w="9525">
            <a:noFill/>
            <a:miter lim="800000"/>
            <a:headEnd/>
            <a:tailEnd/>
          </a:ln>
        </p:spPr>
      </p:pic>
      <p:sp>
        <p:nvSpPr>
          <p:cNvPr id="6" name="Oval 5"/>
          <p:cNvSpPr/>
          <p:nvPr/>
        </p:nvSpPr>
        <p:spPr>
          <a:xfrm>
            <a:off x="838200" y="5715000"/>
            <a:ext cx="3200400" cy="381000"/>
          </a:xfrm>
          <a:prstGeom prst="ellipse">
            <a:avLst/>
          </a:prstGeom>
          <a:no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648200" y="5791200"/>
            <a:ext cx="1676400" cy="228600"/>
          </a:xfrm>
          <a:prstGeom prst="ellipse">
            <a:avLst/>
          </a:prstGeom>
          <a:no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rmAutofit/>
          </a:bodyPr>
          <a:lstStyle/>
          <a:p>
            <a:r>
              <a:rPr lang="en-US" sz="3200" b="1" dirty="0" smtClean="0"/>
              <a:t>Description of Process</a:t>
            </a:r>
            <a:endParaRPr lang="en-US" sz="3200" dirty="0"/>
          </a:p>
        </p:txBody>
      </p:sp>
      <p:pic>
        <p:nvPicPr>
          <p:cNvPr id="4" name="Content Placeholder 3"/>
          <p:cNvPicPr>
            <a:picLocks noGrp="1"/>
          </p:cNvPicPr>
          <p:nvPr>
            <p:ph sz="quarter" idx="1"/>
          </p:nvPr>
        </p:nvPicPr>
        <p:blipFill>
          <a:blip r:embed="rId2" cstate="print"/>
          <a:stretch>
            <a:fillRect/>
          </a:stretch>
        </p:blipFill>
        <p:spPr bwMode="auto">
          <a:xfrm>
            <a:off x="228600" y="2133600"/>
            <a:ext cx="8610600" cy="4572000"/>
          </a:xfrm>
          <a:prstGeom prst="rect">
            <a:avLst/>
          </a:prstGeom>
          <a:noFill/>
          <a:ln w="9525">
            <a:noFill/>
            <a:miter lim="800000"/>
            <a:headEnd/>
            <a:tailEnd/>
          </a:ln>
        </p:spPr>
      </p:pic>
      <p:sp>
        <p:nvSpPr>
          <p:cNvPr id="6" name="TextBox 5"/>
          <p:cNvSpPr txBox="1"/>
          <p:nvPr/>
        </p:nvSpPr>
        <p:spPr>
          <a:xfrm>
            <a:off x="304800" y="1517303"/>
            <a:ext cx="8534400" cy="692497"/>
          </a:xfrm>
          <a:prstGeom prst="rect">
            <a:avLst/>
          </a:prstGeom>
          <a:noFill/>
        </p:spPr>
        <p:txBody>
          <a:bodyPr wrap="square" rtlCol="0">
            <a:spAutoFit/>
          </a:bodyPr>
          <a:lstStyle/>
          <a:p>
            <a:r>
              <a:rPr lang="en-US" sz="1050" dirty="0" err="1" smtClean="0"/>
              <a:t>TransactionStatus</a:t>
            </a:r>
            <a:r>
              <a:rPr lang="en-US" sz="1050" dirty="0" smtClean="0"/>
              <a:t>                         </a:t>
            </a:r>
            <a:r>
              <a:rPr lang="en-US" sz="1050" dirty="0" err="1" smtClean="0"/>
              <a:t>MatchString</a:t>
            </a:r>
            <a:r>
              <a:rPr lang="en-US" sz="1050" dirty="0" smtClean="0"/>
              <a:t>                                                               </a:t>
            </a:r>
            <a:r>
              <a:rPr lang="en-US" sz="1050" dirty="0" err="1" smtClean="0"/>
              <a:t>NewProcessType</a:t>
            </a:r>
            <a:r>
              <a:rPr lang="en-US" sz="1050" dirty="0" smtClean="0"/>
              <a:t>     </a:t>
            </a:r>
            <a:r>
              <a:rPr lang="en-US" sz="1050" dirty="0" err="1" smtClean="0"/>
              <a:t>NewTransactionStatus</a:t>
            </a:r>
            <a:endParaRPr lang="en-US" sz="1050" dirty="0" smtClean="0"/>
          </a:p>
          <a:p>
            <a:r>
              <a:rPr lang="en-US" sz="1050" dirty="0" smtClean="0"/>
              <a:t>Awaiting Copyright Clearance    </a:t>
            </a:r>
            <a:r>
              <a:rPr lang="en-US" sz="1050" dirty="0" err="1" smtClean="0"/>
              <a:t>t.RequestType</a:t>
            </a:r>
            <a:r>
              <a:rPr lang="en-US" sz="1050" dirty="0" smtClean="0"/>
              <a:t>=‘Article’ and </a:t>
            </a:r>
            <a:r>
              <a:rPr lang="en-US" sz="1050" dirty="0" err="1" smtClean="0"/>
              <a:t>t.CitedInlike</a:t>
            </a:r>
            <a:r>
              <a:rPr lang="en-US" sz="1050" dirty="0" smtClean="0"/>
              <a:t> “Yes%’  Borrowing                Awaiting Doc Del Request Searching</a:t>
            </a:r>
          </a:p>
          <a:p>
            <a:endParaRPr lang="en-US" dirty="0"/>
          </a:p>
        </p:txBody>
      </p:sp>
      <p:sp>
        <p:nvSpPr>
          <p:cNvPr id="7" name="Oval 6"/>
          <p:cNvSpPr/>
          <p:nvPr/>
        </p:nvSpPr>
        <p:spPr>
          <a:xfrm>
            <a:off x="533400" y="2971800"/>
            <a:ext cx="2819400" cy="152400"/>
          </a:xfrm>
          <a:prstGeom prst="ellipse">
            <a:avLst/>
          </a:prstGeom>
          <a:no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1"/>
                </a:solidFill>
              </a:rPr>
              <a:t>Information about TAMU Libraries</a:t>
            </a:r>
            <a:endParaRPr lang="en-US" sz="3200" b="1" dirty="0">
              <a:solidFill>
                <a:schemeClr val="tx1"/>
              </a:solidFill>
            </a:endParaRPr>
          </a:p>
        </p:txBody>
      </p:sp>
      <p:sp>
        <p:nvSpPr>
          <p:cNvPr id="3" name="Content Placeholder 2"/>
          <p:cNvSpPr>
            <a:spLocks noGrp="1"/>
          </p:cNvSpPr>
          <p:nvPr>
            <p:ph sz="quarter" idx="1"/>
          </p:nvPr>
        </p:nvSpPr>
        <p:spPr/>
        <p:txBody>
          <a:bodyPr>
            <a:normAutofit/>
          </a:bodyPr>
          <a:lstStyle/>
          <a:p>
            <a:r>
              <a:rPr lang="en-US" sz="3000" dirty="0" smtClean="0"/>
              <a:t>Five branch libraries</a:t>
            </a:r>
          </a:p>
          <a:p>
            <a:r>
              <a:rPr lang="en-US" sz="3000" dirty="0" smtClean="0"/>
              <a:t>Ranked 13</a:t>
            </a:r>
            <a:r>
              <a:rPr lang="en-US" sz="3000" baseline="30000" dirty="0" smtClean="0"/>
              <a:t>th</a:t>
            </a:r>
            <a:r>
              <a:rPr lang="en-US" sz="3000" dirty="0" smtClean="0"/>
              <a:t> among US public university libraries by ARL</a:t>
            </a:r>
          </a:p>
          <a:p>
            <a:r>
              <a:rPr lang="en-US" sz="3000" dirty="0" smtClean="0"/>
              <a:t>As of June 2009, TAMU libraries holdings include: 4 million volumes, 10,134 print journals, 76,603 ejournals, 461,225 ebooks, over 650 databases, and 5.5 million microforms</a:t>
            </a:r>
          </a:p>
          <a:p>
            <a:r>
              <a:rPr lang="en-US" sz="3000" dirty="0" smtClean="0"/>
              <a:t>85 librarians, 192 staff members and over 200 student assistants</a:t>
            </a: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868362"/>
          </a:xfrm>
        </p:spPr>
        <p:txBody>
          <a:bodyPr>
            <a:normAutofit/>
          </a:bodyPr>
          <a:lstStyle/>
          <a:p>
            <a:r>
              <a:rPr lang="en-US" sz="3200" b="1" dirty="0" smtClean="0"/>
              <a:t>Description of Process</a:t>
            </a:r>
            <a:endParaRPr lang="en-US" sz="3200" dirty="0"/>
          </a:p>
        </p:txBody>
      </p:sp>
      <p:pic>
        <p:nvPicPr>
          <p:cNvPr id="4" name="Content Placeholder 3"/>
          <p:cNvPicPr>
            <a:picLocks noGrp="1"/>
          </p:cNvPicPr>
          <p:nvPr>
            <p:ph sz="quarter" idx="1"/>
          </p:nvPr>
        </p:nvPicPr>
        <p:blipFill>
          <a:blip r:embed="rId2" cstate="print"/>
          <a:stretch>
            <a:fillRect/>
          </a:stretch>
        </p:blipFill>
        <p:spPr bwMode="auto">
          <a:xfrm>
            <a:off x="1567366" y="1524000"/>
            <a:ext cx="6009268" cy="4572000"/>
          </a:xfrm>
          <a:prstGeom prst="rect">
            <a:avLst/>
          </a:prstGeom>
          <a:noFill/>
          <a:ln w="9525">
            <a:noFill/>
            <a:miter lim="800000"/>
            <a:headEnd/>
            <a:tailEnd/>
          </a:ln>
        </p:spPr>
      </p:pic>
      <p:sp>
        <p:nvSpPr>
          <p:cNvPr id="5" name="Oval 4"/>
          <p:cNvSpPr/>
          <p:nvPr/>
        </p:nvSpPr>
        <p:spPr>
          <a:xfrm>
            <a:off x="4724400" y="4572000"/>
            <a:ext cx="990600" cy="228600"/>
          </a:xfrm>
          <a:prstGeom prst="ellipse">
            <a:avLst/>
          </a:prstGeom>
          <a:no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648200" y="4191000"/>
            <a:ext cx="1295400" cy="304800"/>
          </a:xfrm>
          <a:prstGeom prst="ellipse">
            <a:avLst/>
          </a:prstGeom>
          <a:no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905000" y="1905000"/>
            <a:ext cx="609600" cy="304800"/>
          </a:xfrm>
          <a:prstGeom prst="ellipse">
            <a:avLst/>
          </a:prstGeom>
          <a:no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533400"/>
          </a:xfrm>
        </p:spPr>
        <p:txBody>
          <a:bodyPr>
            <a:noAutofit/>
          </a:bodyPr>
          <a:lstStyle/>
          <a:p>
            <a:r>
              <a:rPr lang="en-US" sz="3200" b="1" dirty="0" smtClean="0"/>
              <a:t>Description of Process</a:t>
            </a:r>
            <a:endParaRPr lang="en-US" sz="3200" dirty="0"/>
          </a:p>
        </p:txBody>
      </p:sp>
      <p:pic>
        <p:nvPicPr>
          <p:cNvPr id="4" name="Content Placeholder 3"/>
          <p:cNvPicPr>
            <a:picLocks noGrp="1"/>
          </p:cNvPicPr>
          <p:nvPr>
            <p:ph sz="quarter" idx="1"/>
          </p:nvPr>
        </p:nvPicPr>
        <p:blipFill>
          <a:blip r:embed="rId2" cstate="print"/>
          <a:stretch>
            <a:fillRect/>
          </a:stretch>
        </p:blipFill>
        <p:spPr bwMode="auto">
          <a:xfrm>
            <a:off x="304800" y="1600200"/>
            <a:ext cx="8305800" cy="4953000"/>
          </a:xfrm>
          <a:prstGeom prst="rect">
            <a:avLst/>
          </a:prstGeom>
          <a:noFill/>
          <a:ln w="9525">
            <a:noFill/>
            <a:miter lim="800000"/>
            <a:headEnd/>
            <a:tailEnd/>
          </a:ln>
        </p:spPr>
      </p:pic>
      <p:sp>
        <p:nvSpPr>
          <p:cNvPr id="5" name="Oval 4"/>
          <p:cNvSpPr/>
          <p:nvPr/>
        </p:nvSpPr>
        <p:spPr>
          <a:xfrm>
            <a:off x="5181600" y="2362200"/>
            <a:ext cx="685800" cy="228600"/>
          </a:xfrm>
          <a:prstGeom prst="ellipse">
            <a:avLst/>
          </a:prstGeom>
          <a:no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48200" y="1752600"/>
            <a:ext cx="457200" cy="228600"/>
          </a:xfrm>
          <a:prstGeom prst="ellipse">
            <a:avLst/>
          </a:prstGeom>
          <a:no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876800" y="5181600"/>
            <a:ext cx="9906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868362"/>
          </a:xfrm>
        </p:spPr>
        <p:txBody>
          <a:bodyPr>
            <a:normAutofit/>
          </a:bodyPr>
          <a:lstStyle/>
          <a:p>
            <a:r>
              <a:rPr lang="en-US" sz="3200" b="1" dirty="0" smtClean="0"/>
              <a:t>Description of Process</a:t>
            </a:r>
            <a:endParaRPr lang="en-US" sz="3200" dirty="0"/>
          </a:p>
        </p:txBody>
      </p:sp>
      <p:pic>
        <p:nvPicPr>
          <p:cNvPr id="4" name="Content Placeholder 3"/>
          <p:cNvPicPr>
            <a:picLocks noGrp="1"/>
          </p:cNvPicPr>
          <p:nvPr>
            <p:ph sz="quarter" idx="1"/>
          </p:nvPr>
        </p:nvPicPr>
        <p:blipFill>
          <a:blip r:embed="rId2" cstate="print"/>
          <a:stretch>
            <a:fillRect/>
          </a:stretch>
        </p:blipFill>
        <p:spPr bwMode="auto">
          <a:xfrm>
            <a:off x="1415845" y="1524000"/>
            <a:ext cx="6312310" cy="4572000"/>
          </a:xfrm>
          <a:prstGeom prst="rect">
            <a:avLst/>
          </a:prstGeom>
          <a:noFill/>
          <a:ln w="9525">
            <a:noFill/>
            <a:miter lim="800000"/>
            <a:headEnd/>
            <a:tailEnd/>
          </a:ln>
        </p:spPr>
      </p:pic>
      <p:sp>
        <p:nvSpPr>
          <p:cNvPr id="5" name="Oval 4"/>
          <p:cNvSpPr/>
          <p:nvPr/>
        </p:nvSpPr>
        <p:spPr>
          <a:xfrm>
            <a:off x="762000" y="2133600"/>
            <a:ext cx="1828800" cy="228600"/>
          </a:xfrm>
          <a:prstGeom prst="ellipse">
            <a:avLst/>
          </a:prstGeom>
          <a:no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normAutofit/>
          </a:bodyPr>
          <a:lstStyle/>
          <a:p>
            <a:r>
              <a:rPr lang="en-US" sz="3200" b="1" dirty="0" smtClean="0"/>
              <a:t>Description of Process</a:t>
            </a:r>
            <a:endParaRPr lang="en-US" sz="3200" dirty="0"/>
          </a:p>
        </p:txBody>
      </p:sp>
      <p:sp>
        <p:nvSpPr>
          <p:cNvPr id="3" name="Content Placeholder 2"/>
          <p:cNvSpPr>
            <a:spLocks noGrp="1"/>
          </p:cNvSpPr>
          <p:nvPr>
            <p:ph sz="quarter" idx="1"/>
          </p:nvPr>
        </p:nvSpPr>
        <p:spPr>
          <a:xfrm>
            <a:off x="457200" y="1341437"/>
            <a:ext cx="8229600" cy="5059363"/>
          </a:xfrm>
        </p:spPr>
        <p:txBody>
          <a:bodyPr>
            <a:normAutofit/>
          </a:bodyPr>
          <a:lstStyle/>
          <a:p>
            <a:r>
              <a:rPr lang="en-US" sz="2400" dirty="0" smtClean="0"/>
              <a:t>Book request – submit via </a:t>
            </a:r>
            <a:r>
              <a:rPr lang="en-US" sz="2400" dirty="0" err="1" smtClean="0"/>
              <a:t>LibCat</a:t>
            </a:r>
            <a:r>
              <a:rPr lang="en-US" sz="2400" dirty="0" smtClean="0"/>
              <a:t> Get it button</a:t>
            </a:r>
            <a:endParaRPr lang="en-US" sz="2400" dirty="0"/>
          </a:p>
        </p:txBody>
      </p:sp>
      <p:pic>
        <p:nvPicPr>
          <p:cNvPr id="4" name="Picture 3"/>
          <p:cNvPicPr/>
          <p:nvPr/>
        </p:nvPicPr>
        <p:blipFill>
          <a:blip r:embed="rId2" cstate="print"/>
          <a:srcRect/>
          <a:stretch>
            <a:fillRect/>
          </a:stretch>
        </p:blipFill>
        <p:spPr bwMode="auto">
          <a:xfrm>
            <a:off x="685800" y="1828800"/>
            <a:ext cx="7848600" cy="4869039"/>
          </a:xfrm>
          <a:prstGeom prst="rect">
            <a:avLst/>
          </a:prstGeom>
          <a:noFill/>
          <a:ln w="9525">
            <a:noFill/>
            <a:miter lim="800000"/>
            <a:headEnd/>
            <a:tailEnd/>
          </a:ln>
        </p:spPr>
      </p:pic>
      <p:sp>
        <p:nvSpPr>
          <p:cNvPr id="5" name="Oval 4"/>
          <p:cNvSpPr/>
          <p:nvPr/>
        </p:nvSpPr>
        <p:spPr>
          <a:xfrm>
            <a:off x="1676400" y="4953000"/>
            <a:ext cx="1981200" cy="304800"/>
          </a:xfrm>
          <a:prstGeom prst="ellipse">
            <a:avLst/>
          </a:prstGeom>
          <a:no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868362"/>
          </a:xfrm>
        </p:spPr>
        <p:txBody>
          <a:bodyPr>
            <a:normAutofit/>
          </a:bodyPr>
          <a:lstStyle/>
          <a:p>
            <a:r>
              <a:rPr lang="en-US" sz="3200" b="1" dirty="0" smtClean="0"/>
              <a:t>Description of Process</a:t>
            </a:r>
            <a:endParaRPr lang="en-US" sz="3200" dirty="0"/>
          </a:p>
        </p:txBody>
      </p:sp>
      <p:pic>
        <p:nvPicPr>
          <p:cNvPr id="4" name="Picture 2"/>
          <p:cNvPicPr>
            <a:picLocks noGrp="1" noChangeAspect="1" noChangeArrowheads="1"/>
          </p:cNvPicPr>
          <p:nvPr>
            <p:ph sz="quarter" idx="1"/>
          </p:nvPr>
        </p:nvPicPr>
        <p:blipFill>
          <a:blip r:embed="rId2" cstate="print"/>
          <a:srcRect/>
          <a:stretch>
            <a:fillRect/>
          </a:stretch>
        </p:blipFill>
        <p:spPr bwMode="auto">
          <a:xfrm>
            <a:off x="838200" y="1447800"/>
            <a:ext cx="7315200" cy="52669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b="1" dirty="0" smtClean="0"/>
              <a:t>Description of Process</a:t>
            </a:r>
            <a:endParaRPr lang="en-US" sz="3200" dirty="0"/>
          </a:p>
        </p:txBody>
      </p:sp>
      <p:pic>
        <p:nvPicPr>
          <p:cNvPr id="4" name="Content Placeholder 3"/>
          <p:cNvPicPr>
            <a:picLocks noGrp="1"/>
          </p:cNvPicPr>
          <p:nvPr>
            <p:ph sz="quarter" idx="1"/>
          </p:nvPr>
        </p:nvPicPr>
        <p:blipFill>
          <a:blip r:embed="rId2" cstate="print"/>
          <a:stretch>
            <a:fillRect/>
          </a:stretch>
        </p:blipFill>
        <p:spPr bwMode="auto">
          <a:xfrm>
            <a:off x="1415845" y="1524000"/>
            <a:ext cx="6312310" cy="4572000"/>
          </a:xfrm>
          <a:prstGeom prst="rect">
            <a:avLst/>
          </a:prstGeom>
          <a:noFill/>
          <a:ln w="9525">
            <a:noFill/>
            <a:miter lim="800000"/>
            <a:headEnd/>
            <a:tailEnd/>
          </a:ln>
        </p:spPr>
      </p:pic>
      <p:sp>
        <p:nvSpPr>
          <p:cNvPr id="5" name="Oval 4"/>
          <p:cNvSpPr/>
          <p:nvPr/>
        </p:nvSpPr>
        <p:spPr>
          <a:xfrm>
            <a:off x="4648200" y="4267200"/>
            <a:ext cx="1219200" cy="304800"/>
          </a:xfrm>
          <a:prstGeom prst="ellipse">
            <a:avLst/>
          </a:prstGeom>
          <a:no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5638"/>
            <a:ext cx="8229600" cy="639762"/>
          </a:xfrm>
        </p:spPr>
        <p:txBody>
          <a:bodyPr>
            <a:normAutofit/>
          </a:bodyPr>
          <a:lstStyle/>
          <a:p>
            <a:r>
              <a:rPr lang="en-US" sz="3200" b="1" dirty="0" smtClean="0"/>
              <a:t>Description of Process</a:t>
            </a:r>
            <a:endParaRPr lang="en-US" sz="3200" dirty="0"/>
          </a:p>
        </p:txBody>
      </p:sp>
      <p:pic>
        <p:nvPicPr>
          <p:cNvPr id="4" name="Content Placeholder 3"/>
          <p:cNvPicPr>
            <a:picLocks noGrp="1"/>
          </p:cNvPicPr>
          <p:nvPr>
            <p:ph sz="quarter" idx="1"/>
          </p:nvPr>
        </p:nvPicPr>
        <p:blipFill>
          <a:blip r:embed="rId2" cstate="print"/>
          <a:stretch>
            <a:fillRect/>
          </a:stretch>
        </p:blipFill>
        <p:spPr bwMode="auto">
          <a:xfrm>
            <a:off x="1415845" y="1524000"/>
            <a:ext cx="6312310" cy="4572000"/>
          </a:xfrm>
          <a:prstGeom prst="rect">
            <a:avLst/>
          </a:prstGeom>
          <a:noFill/>
          <a:ln w="9525">
            <a:noFill/>
            <a:miter lim="800000"/>
            <a:headEnd/>
            <a:tailEnd/>
          </a:ln>
        </p:spPr>
      </p:pic>
      <p:sp>
        <p:nvSpPr>
          <p:cNvPr id="5" name="Oval 4"/>
          <p:cNvSpPr/>
          <p:nvPr/>
        </p:nvSpPr>
        <p:spPr>
          <a:xfrm>
            <a:off x="533400" y="3048000"/>
            <a:ext cx="2133600" cy="228600"/>
          </a:xfrm>
          <a:prstGeom prst="ellipse">
            <a:avLst/>
          </a:prstGeom>
          <a:no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33400" y="1441103"/>
            <a:ext cx="8153400" cy="692497"/>
          </a:xfrm>
          <a:prstGeom prst="rect">
            <a:avLst/>
          </a:prstGeom>
          <a:noFill/>
        </p:spPr>
        <p:txBody>
          <a:bodyPr wrap="square" rtlCol="0">
            <a:spAutoFit/>
          </a:bodyPr>
          <a:lstStyle/>
          <a:p>
            <a:r>
              <a:rPr lang="en-US" sz="1050" dirty="0" err="1" smtClean="0"/>
              <a:t>TransactionStatus</a:t>
            </a:r>
            <a:r>
              <a:rPr lang="en-US" sz="1050" dirty="0" smtClean="0"/>
              <a:t>                     </a:t>
            </a:r>
            <a:r>
              <a:rPr lang="en-US" sz="1050" dirty="0" err="1" smtClean="0"/>
              <a:t>MatchString</a:t>
            </a:r>
            <a:r>
              <a:rPr lang="en-US" sz="1050" dirty="0" smtClean="0"/>
              <a:t>                                                                 </a:t>
            </a:r>
            <a:r>
              <a:rPr lang="en-US" sz="1050" dirty="0" err="1" smtClean="0"/>
              <a:t>NewProcessType</a:t>
            </a:r>
            <a:r>
              <a:rPr lang="en-US" sz="1050" dirty="0" smtClean="0"/>
              <a:t>  </a:t>
            </a:r>
            <a:r>
              <a:rPr lang="en-US" sz="1050" dirty="0" err="1" smtClean="0"/>
              <a:t>NewTransactionStatus</a:t>
            </a:r>
            <a:endParaRPr lang="en-US" sz="1050" dirty="0" smtClean="0"/>
          </a:p>
          <a:p>
            <a:r>
              <a:rPr lang="en-US" sz="1050" dirty="0" smtClean="0"/>
              <a:t>Awaiting </a:t>
            </a:r>
            <a:r>
              <a:rPr lang="en-US" sz="1050" dirty="0" err="1" smtClean="0"/>
              <a:t>Reqiest</a:t>
            </a:r>
            <a:r>
              <a:rPr lang="en-US" sz="1050" dirty="0" smtClean="0"/>
              <a:t> Processing   </a:t>
            </a:r>
            <a:r>
              <a:rPr lang="en-US" sz="1050" dirty="0" err="1" smtClean="0"/>
              <a:t>RequestType</a:t>
            </a:r>
            <a:r>
              <a:rPr lang="en-US" sz="1050" dirty="0" smtClean="0"/>
              <a:t>=‘Loan’ and </a:t>
            </a:r>
            <a:r>
              <a:rPr lang="en-US" sz="1050" dirty="0" err="1" smtClean="0"/>
              <a:t>t.CitedInlike</a:t>
            </a:r>
            <a:r>
              <a:rPr lang="en-US" sz="1050" dirty="0" smtClean="0"/>
              <a:t> “%</a:t>
            </a:r>
            <a:r>
              <a:rPr lang="en-US" sz="1050" dirty="0" err="1" smtClean="0"/>
              <a:t>DocDel</a:t>
            </a:r>
            <a:r>
              <a:rPr lang="en-US" sz="1050" dirty="0" smtClean="0"/>
              <a:t>’  Borrowing              Awaiting Get It For Me Processing</a:t>
            </a:r>
            <a:endParaRPr lang="en-US" dirty="0" smtClean="0"/>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533400"/>
          </a:xfrm>
        </p:spPr>
        <p:txBody>
          <a:bodyPr>
            <a:noAutofit/>
          </a:bodyPr>
          <a:lstStyle/>
          <a:p>
            <a:r>
              <a:rPr lang="en-US" sz="3200" b="1" dirty="0" smtClean="0"/>
              <a:t>Description of Process</a:t>
            </a:r>
            <a:endParaRPr lang="en-US" sz="3200" dirty="0"/>
          </a:p>
        </p:txBody>
      </p:sp>
      <p:pic>
        <p:nvPicPr>
          <p:cNvPr id="4" name="Content Placeholder 3"/>
          <p:cNvPicPr>
            <a:picLocks noGrp="1"/>
          </p:cNvPicPr>
          <p:nvPr>
            <p:ph sz="quarter" idx="1"/>
          </p:nvPr>
        </p:nvPicPr>
        <p:blipFill>
          <a:blip r:embed="rId2" cstate="print"/>
          <a:stretch>
            <a:fillRect/>
          </a:stretch>
        </p:blipFill>
        <p:spPr bwMode="auto">
          <a:xfrm>
            <a:off x="1297878" y="1524000"/>
            <a:ext cx="6548244" cy="4572000"/>
          </a:xfrm>
          <a:prstGeom prst="rect">
            <a:avLst/>
          </a:prstGeom>
          <a:noFill/>
          <a:ln w="9525">
            <a:noFill/>
            <a:miter lim="800000"/>
            <a:headEnd/>
            <a:tailEnd/>
          </a:ln>
        </p:spPr>
      </p:pic>
      <p:sp>
        <p:nvSpPr>
          <p:cNvPr id="5" name="Oval 4"/>
          <p:cNvSpPr/>
          <p:nvPr/>
        </p:nvSpPr>
        <p:spPr>
          <a:xfrm>
            <a:off x="4419600" y="3962400"/>
            <a:ext cx="914400" cy="198119"/>
          </a:xfrm>
          <a:prstGeom prst="ellipse">
            <a:avLst/>
          </a:prstGeom>
          <a:no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781800" y="3810000"/>
            <a:ext cx="1066800" cy="228600"/>
          </a:xfrm>
          <a:prstGeom prst="ellipse">
            <a:avLst/>
          </a:prstGeom>
          <a:no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057400" y="1600200"/>
            <a:ext cx="457200" cy="304800"/>
          </a:xfrm>
          <a:prstGeom prst="ellipse">
            <a:avLst/>
          </a:prstGeom>
          <a:no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792162"/>
          </a:xfrm>
        </p:spPr>
        <p:txBody>
          <a:bodyPr>
            <a:normAutofit/>
          </a:bodyPr>
          <a:lstStyle/>
          <a:p>
            <a:r>
              <a:rPr lang="en-US" sz="3200" b="1" dirty="0" smtClean="0"/>
              <a:t>Description of Process</a:t>
            </a:r>
            <a:endParaRPr lang="en-US" sz="3200" dirty="0"/>
          </a:p>
        </p:txBody>
      </p:sp>
      <p:sp>
        <p:nvSpPr>
          <p:cNvPr id="3" name="Content Placeholder 2"/>
          <p:cNvSpPr>
            <a:spLocks noGrp="1"/>
          </p:cNvSpPr>
          <p:nvPr>
            <p:ph sz="quarter" idx="1"/>
          </p:nvPr>
        </p:nvSpPr>
        <p:spPr>
          <a:xfrm>
            <a:off x="457200" y="1341437"/>
            <a:ext cx="8229600" cy="5135563"/>
          </a:xfrm>
        </p:spPr>
        <p:txBody>
          <a:bodyPr>
            <a:normAutofit/>
          </a:bodyPr>
          <a:lstStyle/>
          <a:p>
            <a:r>
              <a:rPr lang="en-US" sz="2400" dirty="0" smtClean="0"/>
              <a:t>Book request – submit via </a:t>
            </a:r>
            <a:r>
              <a:rPr lang="en-US" sz="2400" dirty="0" err="1" smtClean="0"/>
              <a:t>WorldCat</a:t>
            </a:r>
            <a:r>
              <a:rPr lang="en-US" sz="2400" dirty="0" smtClean="0"/>
              <a:t> database</a:t>
            </a:r>
            <a:endParaRPr lang="en-US" sz="2400" dirty="0"/>
          </a:p>
        </p:txBody>
      </p:sp>
      <p:pic>
        <p:nvPicPr>
          <p:cNvPr id="4" name="Picture 3"/>
          <p:cNvPicPr/>
          <p:nvPr/>
        </p:nvPicPr>
        <p:blipFill>
          <a:blip r:embed="rId2" cstate="print"/>
          <a:srcRect/>
          <a:stretch>
            <a:fillRect/>
          </a:stretch>
        </p:blipFill>
        <p:spPr bwMode="auto">
          <a:xfrm>
            <a:off x="457200" y="1752600"/>
            <a:ext cx="8382000" cy="5029200"/>
          </a:xfrm>
          <a:prstGeom prst="rect">
            <a:avLst/>
          </a:prstGeom>
          <a:noFill/>
          <a:ln w="9525">
            <a:noFill/>
            <a:miter lim="800000"/>
            <a:headEnd/>
            <a:tailEnd/>
          </a:ln>
        </p:spPr>
      </p:pic>
      <p:sp>
        <p:nvSpPr>
          <p:cNvPr id="5" name="Oval 4"/>
          <p:cNvSpPr/>
          <p:nvPr/>
        </p:nvSpPr>
        <p:spPr>
          <a:xfrm>
            <a:off x="609600" y="5562600"/>
            <a:ext cx="2667000" cy="228600"/>
          </a:xfrm>
          <a:prstGeom prst="ellipse">
            <a:avLst/>
          </a:prstGeom>
          <a:no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rmAutofit/>
          </a:bodyPr>
          <a:lstStyle/>
          <a:p>
            <a:r>
              <a:rPr lang="en-US" sz="3200" b="1" dirty="0" smtClean="0"/>
              <a:t>Description of Process</a:t>
            </a:r>
            <a:endParaRPr lang="en-US" sz="3200" dirty="0"/>
          </a:p>
        </p:txBody>
      </p:sp>
      <p:sp>
        <p:nvSpPr>
          <p:cNvPr id="3" name="Content Placeholder 2"/>
          <p:cNvSpPr>
            <a:spLocks noGrp="1"/>
          </p:cNvSpPr>
          <p:nvPr>
            <p:ph sz="quarter" idx="1"/>
          </p:nvPr>
        </p:nvSpPr>
        <p:spPr>
          <a:xfrm>
            <a:off x="457200" y="1295400"/>
            <a:ext cx="8229600" cy="5059363"/>
          </a:xfrm>
        </p:spPr>
        <p:txBody>
          <a:bodyPr>
            <a:normAutofit/>
          </a:bodyPr>
          <a:lstStyle/>
          <a:p>
            <a:r>
              <a:rPr lang="en-US" sz="2400" dirty="0" smtClean="0"/>
              <a:t>Find out patron status and pick-up location</a:t>
            </a:r>
            <a:endParaRPr lang="en-US" sz="2400" dirty="0"/>
          </a:p>
        </p:txBody>
      </p:sp>
      <p:pic>
        <p:nvPicPr>
          <p:cNvPr id="4" name="Picture 3"/>
          <p:cNvPicPr/>
          <p:nvPr/>
        </p:nvPicPr>
        <p:blipFill>
          <a:blip r:embed="rId2" cstate="print"/>
          <a:srcRect/>
          <a:stretch>
            <a:fillRect/>
          </a:stretch>
        </p:blipFill>
        <p:spPr bwMode="auto">
          <a:xfrm>
            <a:off x="685800" y="1752600"/>
            <a:ext cx="7848600" cy="5029200"/>
          </a:xfrm>
          <a:prstGeom prst="rect">
            <a:avLst/>
          </a:prstGeom>
          <a:noFill/>
          <a:ln w="9525">
            <a:noFill/>
            <a:miter lim="800000"/>
            <a:headEnd/>
            <a:tailEnd/>
          </a:ln>
        </p:spPr>
      </p:pic>
      <p:sp>
        <p:nvSpPr>
          <p:cNvPr id="5" name="Oval 4"/>
          <p:cNvSpPr/>
          <p:nvPr/>
        </p:nvSpPr>
        <p:spPr>
          <a:xfrm>
            <a:off x="1066800" y="5562600"/>
            <a:ext cx="1143000" cy="228600"/>
          </a:xfrm>
          <a:prstGeom prst="ellipse">
            <a:avLst/>
          </a:prstGeom>
          <a:no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800600" y="2362200"/>
            <a:ext cx="1371600" cy="228600"/>
          </a:xfrm>
          <a:prstGeom prst="ellipse">
            <a:avLst/>
          </a:prstGeom>
          <a:no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76800" y="2743200"/>
            <a:ext cx="838200" cy="381000"/>
          </a:xfrm>
          <a:prstGeom prst="ellipse">
            <a:avLst/>
          </a:prstGeom>
          <a:no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876800" y="3581400"/>
            <a:ext cx="1143000" cy="381000"/>
          </a:xfrm>
          <a:prstGeom prst="ellipse">
            <a:avLst/>
          </a:prstGeom>
          <a:no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Description of the Document Delivery Services Offered</a:t>
            </a:r>
            <a:endParaRPr lang="en-US" sz="3200" b="1" dirty="0"/>
          </a:p>
        </p:txBody>
      </p:sp>
      <p:sp>
        <p:nvSpPr>
          <p:cNvPr id="3" name="Content Placeholder 2"/>
          <p:cNvSpPr>
            <a:spLocks noGrp="1"/>
          </p:cNvSpPr>
          <p:nvPr>
            <p:ph sz="quarter" idx="1"/>
          </p:nvPr>
        </p:nvSpPr>
        <p:spPr>
          <a:xfrm>
            <a:off x="457200" y="1524000"/>
            <a:ext cx="8229600" cy="4876800"/>
          </a:xfrm>
        </p:spPr>
        <p:txBody>
          <a:bodyPr>
            <a:normAutofit fontScale="92500" lnSpcReduction="20000"/>
          </a:bodyPr>
          <a:lstStyle/>
          <a:p>
            <a:r>
              <a:rPr lang="en-US" sz="2400" dirty="0" smtClean="0"/>
              <a:t>In July 2002, we implemented a free document delivery service to all TAMU students, faculty, staff, researchers, distance education students, and Texas state </a:t>
            </a:r>
            <a:r>
              <a:rPr lang="en-US" sz="2400" dirty="0"/>
              <a:t>a</a:t>
            </a:r>
            <a:r>
              <a:rPr lang="en-US" sz="2400" dirty="0" smtClean="0"/>
              <a:t>griculture extension service employees.</a:t>
            </a:r>
          </a:p>
          <a:p>
            <a:r>
              <a:rPr lang="en-US" sz="2400" dirty="0" smtClean="0"/>
              <a:t>Use </a:t>
            </a:r>
            <a:r>
              <a:rPr lang="en-US" sz="2400" dirty="0" err="1" smtClean="0"/>
              <a:t>Illiad</a:t>
            </a:r>
            <a:r>
              <a:rPr lang="en-US" sz="2400" dirty="0" smtClean="0"/>
              <a:t> software</a:t>
            </a:r>
          </a:p>
          <a:p>
            <a:r>
              <a:rPr lang="en-US" sz="2400" dirty="0" smtClean="0"/>
              <a:t>Brand name the services as “</a:t>
            </a:r>
            <a:r>
              <a:rPr lang="en-US" sz="2400" i="1" dirty="0" smtClean="0"/>
              <a:t>deliverEdocs</a:t>
            </a:r>
            <a:r>
              <a:rPr lang="en-US" sz="2400" dirty="0" smtClean="0"/>
              <a:t>”</a:t>
            </a:r>
          </a:p>
          <a:p>
            <a:r>
              <a:rPr lang="en-US" sz="2400" dirty="0" smtClean="0"/>
              <a:t>Scan up to 50 pages per request from items in our own collections, FREE</a:t>
            </a:r>
          </a:p>
          <a:p>
            <a:r>
              <a:rPr lang="en-US" sz="2400" dirty="0"/>
              <a:t>L</a:t>
            </a:r>
            <a:r>
              <a:rPr lang="en-US" sz="2400" dirty="0" smtClean="0"/>
              <a:t>imit of 10 requests per day per patron  </a:t>
            </a:r>
          </a:p>
          <a:p>
            <a:r>
              <a:rPr lang="en-US" sz="2400" dirty="0" smtClean="0"/>
              <a:t>In July 2005, we started scanning items in our microform collections for our patrons, FREE.</a:t>
            </a:r>
          </a:p>
          <a:p>
            <a:r>
              <a:rPr lang="en-US" sz="2400" dirty="0" smtClean="0"/>
              <a:t>In January 2008, we launched a book retrieval service for our patrons, FREE.</a:t>
            </a:r>
          </a:p>
          <a:p>
            <a:r>
              <a:rPr lang="en-US" sz="2400" dirty="0" smtClean="0"/>
              <a:t>Our business hours: Monday – Friday: 6:00 a.m. till 6:00 p.m. Closed on weekends.</a:t>
            </a:r>
          </a:p>
          <a:p>
            <a:endParaRPr lang="en-US" sz="2400" dirty="0" smtClean="0"/>
          </a:p>
          <a:p>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rmAutofit/>
          </a:bodyPr>
          <a:lstStyle/>
          <a:p>
            <a:r>
              <a:rPr lang="en-US" sz="3200" b="1" dirty="0" smtClean="0"/>
              <a:t>Description of Process</a:t>
            </a:r>
            <a:endParaRPr lang="en-US" sz="3200" dirty="0"/>
          </a:p>
        </p:txBody>
      </p:sp>
      <p:pic>
        <p:nvPicPr>
          <p:cNvPr id="4" name="Content Placeholder 3"/>
          <p:cNvPicPr>
            <a:picLocks noGrp="1"/>
          </p:cNvPicPr>
          <p:nvPr>
            <p:ph sz="quarter" idx="1"/>
          </p:nvPr>
        </p:nvPicPr>
        <p:blipFill>
          <a:blip r:embed="rId2" cstate="print"/>
          <a:stretch>
            <a:fillRect/>
          </a:stretch>
        </p:blipFill>
        <p:spPr bwMode="auto">
          <a:xfrm>
            <a:off x="1266902" y="1524000"/>
            <a:ext cx="6610195" cy="4572000"/>
          </a:xfrm>
          <a:prstGeom prst="rect">
            <a:avLst/>
          </a:prstGeom>
          <a:noFill/>
          <a:ln w="9525">
            <a:noFill/>
            <a:miter lim="800000"/>
            <a:headEnd/>
            <a:tailEnd/>
          </a:ln>
        </p:spPr>
      </p:pic>
      <p:sp>
        <p:nvSpPr>
          <p:cNvPr id="5" name="Oval 4"/>
          <p:cNvSpPr/>
          <p:nvPr/>
        </p:nvSpPr>
        <p:spPr>
          <a:xfrm>
            <a:off x="838200" y="4343400"/>
            <a:ext cx="2438400" cy="381000"/>
          </a:xfrm>
          <a:prstGeom prst="ellipse">
            <a:avLst/>
          </a:prstGeom>
          <a:no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876800" y="4648200"/>
            <a:ext cx="1066800" cy="533400"/>
          </a:xfrm>
          <a:prstGeom prst="ellipse">
            <a:avLst/>
          </a:prstGeom>
          <a:no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92162"/>
          </a:xfrm>
        </p:spPr>
        <p:txBody>
          <a:bodyPr>
            <a:normAutofit/>
          </a:bodyPr>
          <a:lstStyle/>
          <a:p>
            <a:r>
              <a:rPr lang="en-US" sz="3200" b="1" dirty="0" smtClean="0"/>
              <a:t>Description of Process</a:t>
            </a:r>
            <a:endParaRPr lang="en-US" sz="3200" dirty="0"/>
          </a:p>
        </p:txBody>
      </p:sp>
      <p:pic>
        <p:nvPicPr>
          <p:cNvPr id="4" name="Content Placeholder 3"/>
          <p:cNvPicPr>
            <a:picLocks noGrp="1"/>
          </p:cNvPicPr>
          <p:nvPr>
            <p:ph sz="quarter" idx="1"/>
          </p:nvPr>
        </p:nvPicPr>
        <p:blipFill>
          <a:blip r:embed="rId2" cstate="print"/>
          <a:stretch>
            <a:fillRect/>
          </a:stretch>
        </p:blipFill>
        <p:spPr bwMode="auto">
          <a:xfrm>
            <a:off x="1705570" y="1524000"/>
            <a:ext cx="5732859" cy="4572000"/>
          </a:xfrm>
          <a:prstGeom prst="rect">
            <a:avLst/>
          </a:prstGeom>
          <a:noFill/>
          <a:ln w="9525">
            <a:noFill/>
            <a:miter lim="800000"/>
            <a:headEnd/>
            <a:tailEnd/>
          </a:ln>
        </p:spPr>
      </p:pic>
      <p:sp>
        <p:nvSpPr>
          <p:cNvPr id="5" name="Oval 4"/>
          <p:cNvSpPr/>
          <p:nvPr/>
        </p:nvSpPr>
        <p:spPr>
          <a:xfrm flipH="1">
            <a:off x="2209800" y="4343400"/>
            <a:ext cx="533400" cy="381000"/>
          </a:xfrm>
          <a:prstGeom prst="ellipse">
            <a:avLst/>
          </a:prstGeom>
          <a:no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800600" y="4419600"/>
            <a:ext cx="533400" cy="304800"/>
          </a:xfrm>
          <a:prstGeom prst="ellipse">
            <a:avLst/>
          </a:prstGeom>
          <a:no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209800" y="3505200"/>
            <a:ext cx="685800" cy="228600"/>
          </a:xfrm>
          <a:prstGeom prst="ellipse">
            <a:avLst/>
          </a:prstGeom>
          <a:no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876800" y="3505200"/>
            <a:ext cx="457200" cy="228600"/>
          </a:xfrm>
          <a:prstGeom prst="ellipse">
            <a:avLst/>
          </a:prstGeom>
          <a:no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rmAutofit/>
          </a:bodyPr>
          <a:lstStyle/>
          <a:p>
            <a:r>
              <a:rPr lang="en-US" sz="3200" b="1" dirty="0" smtClean="0"/>
              <a:t>Description of Process</a:t>
            </a:r>
            <a:endParaRPr lang="en-US" sz="3200" dirty="0"/>
          </a:p>
        </p:txBody>
      </p:sp>
      <p:pic>
        <p:nvPicPr>
          <p:cNvPr id="4" name="Content Placeholder 3"/>
          <p:cNvPicPr>
            <a:picLocks noGrp="1"/>
          </p:cNvPicPr>
          <p:nvPr>
            <p:ph sz="quarter" idx="1"/>
          </p:nvPr>
        </p:nvPicPr>
        <p:blipFill>
          <a:blip r:embed="rId2" cstate="print"/>
          <a:stretch>
            <a:fillRect/>
          </a:stretch>
        </p:blipFill>
        <p:spPr bwMode="auto">
          <a:xfrm>
            <a:off x="1705570" y="1524000"/>
            <a:ext cx="5732859" cy="4572000"/>
          </a:xfrm>
          <a:prstGeom prst="rect">
            <a:avLst/>
          </a:prstGeom>
          <a:noFill/>
          <a:ln w="9525">
            <a:noFill/>
            <a:miter lim="800000"/>
            <a:headEnd/>
            <a:tailEnd/>
          </a:ln>
        </p:spPr>
      </p:pic>
      <p:sp>
        <p:nvSpPr>
          <p:cNvPr id="5" name="Oval 4"/>
          <p:cNvSpPr/>
          <p:nvPr/>
        </p:nvSpPr>
        <p:spPr>
          <a:xfrm>
            <a:off x="2286000" y="4114800"/>
            <a:ext cx="762000" cy="228600"/>
          </a:xfrm>
          <a:prstGeom prst="ellipse">
            <a:avLst/>
          </a:prstGeom>
          <a:no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953000" y="4114800"/>
            <a:ext cx="914400" cy="228600"/>
          </a:xfrm>
          <a:prstGeom prst="ellipse">
            <a:avLst/>
          </a:prstGeom>
          <a:no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33600" y="3276600"/>
            <a:ext cx="1295400" cy="228600"/>
          </a:xfrm>
          <a:prstGeom prst="ellipse">
            <a:avLst/>
          </a:prstGeom>
          <a:no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953000" y="3276600"/>
            <a:ext cx="762000" cy="228600"/>
          </a:xfrm>
          <a:prstGeom prst="ellipse">
            <a:avLst/>
          </a:prstGeom>
          <a:no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rmAutofit/>
          </a:bodyPr>
          <a:lstStyle/>
          <a:p>
            <a:r>
              <a:rPr lang="en-US" sz="3200" b="1" dirty="0" smtClean="0"/>
              <a:t>Purchase on Demand</a:t>
            </a:r>
            <a:endParaRPr lang="en-US" sz="3200" b="1" dirty="0"/>
          </a:p>
        </p:txBody>
      </p:sp>
      <p:sp>
        <p:nvSpPr>
          <p:cNvPr id="3" name="Content Placeholder 2"/>
          <p:cNvSpPr>
            <a:spLocks noGrp="1"/>
          </p:cNvSpPr>
          <p:nvPr>
            <p:ph sz="quarter" idx="1"/>
          </p:nvPr>
        </p:nvSpPr>
        <p:spPr>
          <a:xfrm>
            <a:off x="457200" y="1570037"/>
            <a:ext cx="8229600" cy="4983163"/>
          </a:xfrm>
        </p:spPr>
        <p:txBody>
          <a:bodyPr>
            <a:normAutofit/>
          </a:bodyPr>
          <a:lstStyle/>
          <a:p>
            <a:r>
              <a:rPr lang="en-US" sz="2400" dirty="0" smtClean="0"/>
              <a:t>Recent publications (published in the last 12 months)</a:t>
            </a:r>
          </a:p>
          <a:p>
            <a:r>
              <a:rPr lang="en-US" sz="2400" dirty="0" smtClean="0"/>
              <a:t>Exhausted all the lenders, but the item is still available</a:t>
            </a:r>
          </a:p>
          <a:p>
            <a:r>
              <a:rPr lang="en-US" sz="2400" dirty="0" smtClean="0"/>
              <a:t>Textbooks (in library use)</a:t>
            </a:r>
          </a:p>
          <a:p>
            <a:r>
              <a:rPr lang="en-US" sz="2400" dirty="0" smtClean="0"/>
              <a:t>Articles published in the most recent journal issue, only available via commercial suppliers or publishers, such as </a:t>
            </a:r>
            <a:r>
              <a:rPr lang="en-US" sz="2400" dirty="0" err="1" smtClean="0"/>
              <a:t>Ingenta</a:t>
            </a:r>
            <a:r>
              <a:rPr lang="en-US" sz="2400" dirty="0" smtClean="0"/>
              <a:t>, SAGE journal, etc.</a:t>
            </a:r>
          </a:p>
          <a:p>
            <a:r>
              <a:rPr lang="en-US" sz="2400" dirty="0" smtClean="0"/>
              <a:t>Industrial standards not available from any other libraries, such as Lind Hall Library, I would purchase from SAI Global, ANSI, </a:t>
            </a:r>
            <a:r>
              <a:rPr lang="en-US" sz="2400" dirty="0" err="1" smtClean="0"/>
              <a:t>Scitation</a:t>
            </a:r>
            <a:r>
              <a:rPr lang="en-US" sz="2400" dirty="0" smtClean="0"/>
              <a:t> Document Store, SAE, etc.</a:t>
            </a:r>
          </a:p>
          <a:p>
            <a:r>
              <a:rPr lang="en-US" sz="2400" dirty="0" smtClean="0"/>
              <a:t>Annual budget for this effort: $20,000 (for anything under $500, I don’t need to consult with our subject specialists; average monthly spending: $1663.00 via MasterCard)</a:t>
            </a:r>
          </a:p>
          <a:p>
            <a:endParaRPr lang="en-US" sz="2400" dirty="0" smtClean="0"/>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Office Areas</a:t>
            </a:r>
            <a:endParaRPr lang="en-US" sz="3200" b="1" dirty="0"/>
          </a:p>
        </p:txBody>
      </p:sp>
      <p:pic>
        <p:nvPicPr>
          <p:cNvPr id="1026" name="Picture 2"/>
          <p:cNvPicPr>
            <a:picLocks noGrp="1" noChangeAspect="1" noChangeArrowheads="1"/>
          </p:cNvPicPr>
          <p:nvPr>
            <p:ph sz="quarter" idx="1"/>
          </p:nvPr>
        </p:nvPicPr>
        <p:blipFill>
          <a:blip r:embed="rId2" cstate="print"/>
          <a:stretch>
            <a:fillRect/>
          </a:stretch>
        </p:blipFill>
        <p:spPr bwMode="auto">
          <a:xfrm>
            <a:off x="1350818" y="1524000"/>
            <a:ext cx="6442364"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Office Areas</a:t>
            </a:r>
            <a:endParaRPr lang="en-US" sz="3200" dirty="0"/>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1143001" y="1722437"/>
            <a:ext cx="6781800" cy="4906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68362"/>
          </a:xfrm>
        </p:spPr>
        <p:txBody>
          <a:bodyPr>
            <a:normAutofit/>
          </a:bodyPr>
          <a:lstStyle/>
          <a:p>
            <a:r>
              <a:rPr lang="en-US" sz="3200" b="1" dirty="0" smtClean="0"/>
              <a:t>Office Areas</a:t>
            </a:r>
            <a:endParaRPr lang="en-US" sz="3200" dirty="0"/>
          </a:p>
        </p:txBody>
      </p:sp>
      <p:pic>
        <p:nvPicPr>
          <p:cNvPr id="3074" name="Picture 2"/>
          <p:cNvPicPr>
            <a:picLocks noGrp="1" noChangeAspect="1" noChangeArrowheads="1"/>
          </p:cNvPicPr>
          <p:nvPr>
            <p:ph sz="quarter" idx="1"/>
          </p:nvPr>
        </p:nvPicPr>
        <p:blipFill>
          <a:blip r:embed="rId2" cstate="print"/>
          <a:stretch>
            <a:fillRect/>
          </a:stretch>
        </p:blipFill>
        <p:spPr bwMode="auto">
          <a:xfrm>
            <a:off x="1450571" y="1524000"/>
            <a:ext cx="6242858"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68362"/>
          </a:xfrm>
        </p:spPr>
        <p:txBody>
          <a:bodyPr>
            <a:normAutofit/>
          </a:bodyPr>
          <a:lstStyle/>
          <a:p>
            <a:r>
              <a:rPr lang="en-US" sz="3200" b="1" dirty="0" smtClean="0"/>
              <a:t>Office Areas</a:t>
            </a:r>
            <a:endParaRPr lang="en-US" sz="3200" dirty="0"/>
          </a:p>
        </p:txBody>
      </p:sp>
      <p:pic>
        <p:nvPicPr>
          <p:cNvPr id="4098" name="Picture 2"/>
          <p:cNvPicPr>
            <a:picLocks noGrp="1" noChangeAspect="1" noChangeArrowheads="1"/>
          </p:cNvPicPr>
          <p:nvPr>
            <p:ph sz="quarter" idx="1"/>
          </p:nvPr>
        </p:nvPicPr>
        <p:blipFill>
          <a:blip r:embed="rId2" cstate="print"/>
          <a:stretch>
            <a:fillRect/>
          </a:stretch>
        </p:blipFill>
        <p:spPr bwMode="auto">
          <a:xfrm>
            <a:off x="936135" y="1524000"/>
            <a:ext cx="7271729"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Staff’s Initial Reactions to the Change</a:t>
            </a:r>
            <a:endParaRPr lang="en-US" sz="3200" b="1" dirty="0"/>
          </a:p>
        </p:txBody>
      </p:sp>
      <p:sp>
        <p:nvSpPr>
          <p:cNvPr id="3" name="Content Placeholder 2"/>
          <p:cNvSpPr>
            <a:spLocks noGrp="1"/>
          </p:cNvSpPr>
          <p:nvPr>
            <p:ph sz="quarter" idx="1"/>
          </p:nvPr>
        </p:nvSpPr>
        <p:spPr/>
        <p:txBody>
          <a:bodyPr>
            <a:normAutofit fontScale="92500" lnSpcReduction="10000"/>
          </a:bodyPr>
          <a:lstStyle/>
          <a:p>
            <a:r>
              <a:rPr lang="en-US" sz="2800" dirty="0" smtClean="0"/>
              <a:t>“You got to be kidding!”</a:t>
            </a:r>
          </a:p>
          <a:p>
            <a:r>
              <a:rPr lang="en-US" sz="2800" dirty="0" smtClean="0"/>
              <a:t>“We are crazy!!”</a:t>
            </a:r>
          </a:p>
          <a:p>
            <a:r>
              <a:rPr lang="en-US" sz="2800" dirty="0" smtClean="0"/>
              <a:t>“It’s impossible that we can make it!!!”</a:t>
            </a:r>
          </a:p>
          <a:p>
            <a:r>
              <a:rPr lang="en-US" sz="2800" dirty="0" smtClean="0"/>
              <a:t>“We are switching to a new Interlibrary Loan Management system-</a:t>
            </a:r>
            <a:r>
              <a:rPr lang="en-US" sz="2800" dirty="0" err="1" smtClean="0"/>
              <a:t>ILLiad</a:t>
            </a:r>
            <a:r>
              <a:rPr lang="en-US" sz="2800" dirty="0" smtClean="0"/>
              <a:t>, we don’t know how to operate it yet, and on top of that, you ask us to provide free document delivery service to everyone?  We will be overwhelmed by the requests!”</a:t>
            </a:r>
          </a:p>
          <a:p>
            <a:r>
              <a:rPr lang="en-US" sz="2800" dirty="0" smtClean="0"/>
              <a:t>“If we start providing free document delivery services to everyone, then nobody will need to come to the library, we are spoiling the library users!”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Staff’s Attitude</a:t>
            </a:r>
            <a:endParaRPr lang="en-US" dirty="0"/>
          </a:p>
        </p:txBody>
      </p:sp>
      <p:sp>
        <p:nvSpPr>
          <p:cNvPr id="3" name="Content Placeholder 2"/>
          <p:cNvSpPr>
            <a:spLocks noGrp="1"/>
          </p:cNvSpPr>
          <p:nvPr>
            <p:ph sz="quarter" idx="1"/>
          </p:nvPr>
        </p:nvSpPr>
        <p:spPr>
          <a:xfrm>
            <a:off x="457200" y="1524000"/>
            <a:ext cx="8229600" cy="5334000"/>
          </a:xfrm>
        </p:spPr>
        <p:txBody>
          <a:bodyPr>
            <a:normAutofit fontScale="92500" lnSpcReduction="20000"/>
          </a:bodyPr>
          <a:lstStyle/>
          <a:p>
            <a:r>
              <a:rPr lang="en-US" dirty="0" smtClean="0"/>
              <a:t>“The only way to be successful is to TRY!”</a:t>
            </a:r>
          </a:p>
          <a:p>
            <a:r>
              <a:rPr lang="en-US" dirty="0" smtClean="0"/>
              <a:t>“We are one of the indispensible library services offered to the entire campus community, job security guaranteed!”</a:t>
            </a:r>
          </a:p>
          <a:p>
            <a:r>
              <a:rPr lang="en-US" dirty="0" smtClean="0"/>
              <a:t>“I am glad we can make a difference in our users’ academic lives.”</a:t>
            </a:r>
          </a:p>
          <a:p>
            <a:r>
              <a:rPr lang="en-US" dirty="0" smtClean="0"/>
              <a:t>“Our patrons do not even need to come to the library to use our service, what a convenient offer.”</a:t>
            </a:r>
          </a:p>
          <a:p>
            <a:r>
              <a:rPr lang="en-US" dirty="0" smtClean="0"/>
              <a:t>“It’s a pleasure to try to excel and make this one of the best services our library has to offered. Glad to be part of it!”</a:t>
            </a:r>
          </a:p>
          <a:p>
            <a:r>
              <a:rPr lang="en-US" dirty="0" smtClean="0"/>
              <a:t>“We provide a foundation of knowledge that would otherwise not be available to researchers throughout the world.”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010400" cy="838200"/>
          </a:xfrm>
        </p:spPr>
        <p:txBody>
          <a:bodyPr>
            <a:normAutofit/>
          </a:bodyPr>
          <a:lstStyle/>
          <a:p>
            <a:r>
              <a:rPr lang="en-US" sz="3200" b="1" dirty="0" smtClean="0"/>
              <a:t>Statistics</a:t>
            </a:r>
            <a:endParaRPr lang="en-US" sz="3200" b="1" dirty="0"/>
          </a:p>
        </p:txBody>
      </p:sp>
      <p:sp>
        <p:nvSpPr>
          <p:cNvPr id="3" name="Content Placeholder 2"/>
          <p:cNvSpPr>
            <a:spLocks noGrp="1"/>
          </p:cNvSpPr>
          <p:nvPr>
            <p:ph sz="quarter" idx="1"/>
          </p:nvPr>
        </p:nvSpPr>
        <p:spPr/>
        <p:txBody>
          <a:bodyPr>
            <a:normAutofit/>
          </a:bodyPr>
          <a:lstStyle/>
          <a:p>
            <a:endParaRPr lang="en-US" sz="3000" dirty="0" smtClean="0"/>
          </a:p>
          <a:p>
            <a:endParaRPr lang="en-US" sz="3000" dirty="0" smtClean="0"/>
          </a:p>
          <a:p>
            <a:endParaRPr lang="en-US" sz="3000" dirty="0" smtClean="0"/>
          </a:p>
          <a:p>
            <a:endParaRPr lang="en-US" sz="3000" dirty="0" smtClean="0"/>
          </a:p>
        </p:txBody>
      </p:sp>
      <p:graphicFrame>
        <p:nvGraphicFramePr>
          <p:cNvPr id="4" name="Chart 3"/>
          <p:cNvGraphicFramePr>
            <a:graphicFrameLocks noGrp="1"/>
          </p:cNvGraphicFramePr>
          <p:nvPr/>
        </p:nvGraphicFramePr>
        <p:xfrm>
          <a:off x="1295400" y="1371600"/>
          <a:ext cx="6457734" cy="4953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Keys to Success</a:t>
            </a:r>
            <a:endParaRPr lang="en-US" sz="3200" b="1" dirty="0"/>
          </a:p>
        </p:txBody>
      </p:sp>
      <p:sp>
        <p:nvSpPr>
          <p:cNvPr id="3" name="Content Placeholder 2"/>
          <p:cNvSpPr>
            <a:spLocks noGrp="1"/>
          </p:cNvSpPr>
          <p:nvPr>
            <p:ph sz="quarter" idx="1"/>
          </p:nvPr>
        </p:nvSpPr>
        <p:spPr/>
        <p:txBody>
          <a:bodyPr>
            <a:normAutofit/>
          </a:bodyPr>
          <a:lstStyle/>
          <a:p>
            <a:r>
              <a:rPr lang="en-US" sz="2800" dirty="0" smtClean="0"/>
              <a:t>The TAMU Libraries administration’s support</a:t>
            </a:r>
          </a:p>
          <a:p>
            <a:r>
              <a:rPr lang="en-US" sz="2800" dirty="0" smtClean="0"/>
              <a:t>A committed staff with a strong sense of leadership</a:t>
            </a:r>
          </a:p>
          <a:p>
            <a:r>
              <a:rPr lang="en-US" sz="2800" dirty="0" smtClean="0"/>
              <a:t>The department head monitors the daily workflow closely</a:t>
            </a:r>
          </a:p>
          <a:p>
            <a:r>
              <a:rPr lang="en-US" sz="2800" dirty="0" smtClean="0"/>
              <a:t>Student workers are fully trained</a:t>
            </a:r>
          </a:p>
          <a:p>
            <a:r>
              <a:rPr lang="en-US" sz="2800" dirty="0" smtClean="0"/>
              <a:t>A strong technical support from TAMU Libraries’ system employees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pPr algn="ctr">
              <a:buNone/>
            </a:pPr>
            <a:endParaRPr lang="en-US" sz="4400" dirty="0" smtClean="0"/>
          </a:p>
          <a:p>
            <a:pPr algn="ctr">
              <a:buNone/>
            </a:pPr>
            <a:endParaRPr lang="en-US" sz="4400" dirty="0" smtClean="0"/>
          </a:p>
          <a:p>
            <a:pPr algn="ctr">
              <a:buNone/>
            </a:pPr>
            <a:r>
              <a:rPr lang="en-US" sz="4400" dirty="0" smtClean="0"/>
              <a:t>Thank </a:t>
            </a:r>
            <a:r>
              <a:rPr lang="en-US" sz="4400" dirty="0" smtClean="0"/>
              <a:t>You</a:t>
            </a:r>
            <a:r>
              <a:rPr lang="en-US" dirty="0" smtClean="0"/>
              <a:t>!</a:t>
            </a:r>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Statistics</a:t>
            </a:r>
            <a:endParaRPr lang="en-US" sz="3200" dirty="0"/>
          </a:p>
        </p:txBody>
      </p:sp>
      <p:sp>
        <p:nvSpPr>
          <p:cNvPr id="3" name="Content Placeholder 2"/>
          <p:cNvSpPr>
            <a:spLocks noGrp="1"/>
          </p:cNvSpPr>
          <p:nvPr>
            <p:ph sz="quarter" idx="1"/>
          </p:nvPr>
        </p:nvSpPr>
        <p:spPr/>
        <p:txBody>
          <a:bodyPr/>
          <a:lstStyle/>
          <a:p>
            <a:r>
              <a:rPr lang="en-US" sz="2400" dirty="0" smtClean="0"/>
              <a:t>From July 1, 2002 to June 30, 2009, we processed 381,130 borrowing requests; 28,226 were for our distance patrons.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84238"/>
            <a:ext cx="8229600" cy="411162"/>
          </a:xfrm>
        </p:spPr>
        <p:txBody>
          <a:bodyPr>
            <a:noAutofit/>
          </a:bodyPr>
          <a:lstStyle/>
          <a:p>
            <a:r>
              <a:rPr lang="en-US" sz="3200" b="1" dirty="0" smtClean="0"/>
              <a:t>Statistics</a:t>
            </a:r>
            <a:endParaRPr lang="en-US" sz="3200" dirty="0"/>
          </a:p>
        </p:txBody>
      </p:sp>
      <p:graphicFrame>
        <p:nvGraphicFramePr>
          <p:cNvPr id="4" name="Content Placeholder 3"/>
          <p:cNvGraphicFramePr>
            <a:graphicFrameLocks noGrp="1"/>
          </p:cNvGraphicFramePr>
          <p:nvPr>
            <p:ph sz="quarter" idx="1"/>
          </p:nvPr>
        </p:nvGraphicFramePr>
        <p:xfrm>
          <a:off x="457200" y="1371600"/>
          <a:ext cx="8229600" cy="5486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563562"/>
          </a:xfrm>
        </p:spPr>
        <p:txBody>
          <a:bodyPr>
            <a:normAutofit fontScale="90000"/>
          </a:bodyPr>
          <a:lstStyle/>
          <a:p>
            <a:r>
              <a:rPr lang="en-US" sz="3200" b="1" dirty="0" smtClean="0"/>
              <a:t>Statistics</a:t>
            </a:r>
            <a:endParaRPr lang="en-US" sz="3200" dirty="0"/>
          </a:p>
        </p:txBody>
      </p:sp>
      <p:graphicFrame>
        <p:nvGraphicFramePr>
          <p:cNvPr id="4" name="Content Placeholder 3"/>
          <p:cNvGraphicFramePr>
            <a:graphicFrameLocks noGrp="1"/>
          </p:cNvGraphicFramePr>
          <p:nvPr>
            <p:ph sz="quarter" idx="1"/>
          </p:nvPr>
        </p:nvGraphicFramePr>
        <p:xfrm>
          <a:off x="457200" y="1371600"/>
          <a:ext cx="8229600" cy="5287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Statistics</a:t>
            </a:r>
            <a:endParaRPr lang="en-US" sz="3200" dirty="0"/>
          </a:p>
        </p:txBody>
      </p:sp>
      <p:sp>
        <p:nvSpPr>
          <p:cNvPr id="3" name="Content Placeholder 2"/>
          <p:cNvSpPr>
            <a:spLocks noGrp="1"/>
          </p:cNvSpPr>
          <p:nvPr>
            <p:ph sz="quarter" idx="1"/>
          </p:nvPr>
        </p:nvSpPr>
        <p:spPr/>
        <p:txBody>
          <a:bodyPr/>
          <a:lstStyle/>
          <a:p>
            <a:r>
              <a:rPr lang="en-US" dirty="0" smtClean="0"/>
              <a:t>From July 1, 2002 to June 30, 2009, we processed 312,119 in-house document delivery requests; 29,808 were for our distance patrons.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rrency">
  <a:themeElements>
    <a:clrScheme name="Custom 2">
      <a:dk1>
        <a:sysClr val="windowText" lastClr="000000"/>
      </a:dk1>
      <a:lt1>
        <a:sysClr val="window" lastClr="FFFFFF"/>
      </a:lt1>
      <a:dk2>
        <a:srgbClr val="323232"/>
      </a:dk2>
      <a:lt2>
        <a:srgbClr val="E3DED1"/>
      </a:lt2>
      <a:accent1>
        <a:srgbClr val="9F2936"/>
      </a:accent1>
      <a:accent2>
        <a:srgbClr val="FCAE3B"/>
      </a:accent2>
      <a:accent3>
        <a:srgbClr val="1B587C"/>
      </a:accent3>
      <a:accent4>
        <a:srgbClr val="4E8542"/>
      </a:accent4>
      <a:accent5>
        <a:srgbClr val="604878"/>
      </a:accent5>
      <a:accent6>
        <a:srgbClr val="C19859"/>
      </a:accent6>
      <a:hlink>
        <a:srgbClr val="6B9F25"/>
      </a:hlink>
      <a:folHlink>
        <a:srgbClr val="B26B02"/>
      </a:folHlink>
    </a:clrScheme>
    <a:fontScheme name="Currency">
      <a:majorFont>
        <a:latin typeface="Constantia"/>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rrency">
      <a:fillStyleLst>
        <a:solidFill>
          <a:schemeClr val="phClr"/>
        </a:solidFill>
        <a:gradFill rotWithShape="1">
          <a:gsLst>
            <a:gs pos="0">
              <a:schemeClr val="phClr">
                <a:tint val="80000"/>
                <a:satMod val="110000"/>
              </a:schemeClr>
            </a:gs>
            <a:gs pos="47500">
              <a:schemeClr val="phClr">
                <a:tint val="35000"/>
                <a:satMod val="110000"/>
              </a:schemeClr>
            </a:gs>
            <a:gs pos="58500">
              <a:schemeClr val="phClr">
                <a:tint val="35000"/>
                <a:satMod val="110000"/>
              </a:schemeClr>
            </a:gs>
            <a:gs pos="100000">
              <a:schemeClr val="phClr">
                <a:tint val="80000"/>
                <a:satMod val="110000"/>
              </a:schemeClr>
            </a:gs>
          </a:gsLst>
          <a:lin ang="3600000" scaled="1"/>
        </a:gradFill>
        <a:gradFill rotWithShape="1">
          <a:gsLst>
            <a:gs pos="0">
              <a:schemeClr val="phClr">
                <a:shade val="52000"/>
                <a:satMod val="105000"/>
              </a:schemeClr>
            </a:gs>
            <a:gs pos="47500">
              <a:schemeClr val="phClr">
                <a:shade val="89000"/>
                <a:satMod val="105000"/>
              </a:schemeClr>
            </a:gs>
            <a:gs pos="58500">
              <a:schemeClr val="phClr">
                <a:shade val="89000"/>
                <a:satMod val="105000"/>
              </a:schemeClr>
            </a:gs>
            <a:gs pos="100000">
              <a:schemeClr val="phClr">
                <a:shade val="52000"/>
                <a:satMod val="105000"/>
              </a:schemeClr>
            </a:gs>
          </a:gsLst>
          <a:lin ang="3600000" scaled="1"/>
        </a:gradFill>
      </a:fillStyleLst>
      <a:lnStyleLst>
        <a:ln w="10000" cap="flat" cmpd="sng" algn="ctr">
          <a:solidFill>
            <a:schemeClr val="phClr"/>
          </a:solidFill>
          <a:prstDash val="solid"/>
        </a:ln>
        <a:ln w="60000" cap="flat" cmpd="thickThin" algn="ctr">
          <a:solidFill>
            <a:schemeClr val="phClr"/>
          </a:solidFill>
          <a:prstDash val="solid"/>
        </a:ln>
        <a:ln w="25400" cap="flat" cmpd="sng" algn="ctr">
          <a:solidFill>
            <a:schemeClr val="phClr"/>
          </a:solidFill>
          <a:prstDash val="solid"/>
        </a:ln>
      </a:lnStyleLst>
      <a:effectStyleLst>
        <a:effectStyle>
          <a:effectLst>
            <a:outerShdw blurRad="38100" dist="38100" dir="5400000" algn="r" rotWithShape="0">
              <a:srgbClr val="000000">
                <a:alpha val="60000"/>
              </a:srgbClr>
            </a:outerShdw>
          </a:effectLst>
        </a:effectStyle>
        <a:effectStyle>
          <a:effectLst>
            <a:outerShdw blurRad="38100" dist="38100" dir="5400000" algn="r" rotWithShape="0">
              <a:srgbClr val="000000">
                <a:alpha val="60000"/>
              </a:srgbClr>
            </a:outerShdw>
          </a:effectLst>
          <a:scene3d>
            <a:camera prst="orthographicFront">
              <a:rot lat="0" lon="0" rev="0"/>
            </a:camera>
            <a:lightRig rig="harsh" dir="tl">
              <a:rot lat="0" lon="0" rev="8400000"/>
            </a:lightRig>
          </a:scene3d>
          <a:sp3d prstMaterial="flat">
            <a:bevelT w="38100" h="50800" prst="softRound"/>
          </a:sp3d>
        </a:effectStyle>
        <a:effectStyle>
          <a:effectLst>
            <a:outerShdw blurRad="50800" dist="63500" dir="5400000" algn="r" rotWithShape="0">
              <a:srgbClr val="000000">
                <a:alpha val="65000"/>
              </a:srgbClr>
            </a:outerShdw>
          </a:effectLst>
          <a:scene3d>
            <a:camera prst="orthographicFront">
              <a:rot lat="0" lon="0" rev="0"/>
            </a:camera>
            <a:lightRig rig="harsh" dir="tl">
              <a:rot lat="0" lon="0" rev="8400000"/>
            </a:lightRig>
          </a:scene3d>
          <a:sp3d extrusionH="63500" contourW="38100" prstMaterial="flat">
            <a:bevelT w="50800" h="63500" prst="softRound"/>
            <a:contourClr>
              <a:schemeClr val="phClr">
                <a:tint val="5"/>
                <a:satMod val="130000"/>
              </a:schemeClr>
            </a:contourClr>
          </a:sp3d>
        </a:effectStyle>
      </a:effectStyleLst>
      <a:bgFillStyleLst>
        <a:solidFill>
          <a:schemeClr val="phClr"/>
        </a:solidFill>
        <a:gradFill rotWithShape="1">
          <a:gsLst>
            <a:gs pos="0">
              <a:schemeClr val="phClr">
                <a:tint val="80000"/>
                <a:satMod val="300000"/>
              </a:schemeClr>
            </a:gs>
            <a:gs pos="100000">
              <a:schemeClr val="phClr">
                <a:shade val="20000"/>
                <a:satMod val="350000"/>
              </a:schemeClr>
            </a:gs>
          </a:gsLst>
          <a:path path="circle">
            <a:fillToRect l="50000" t="50000" r="50000" b="50000"/>
          </a:path>
        </a:gradFill>
        <a:blipFill>
          <a:blip xmlns:r="http://schemas.openxmlformats.org/officeDocument/2006/relationships" r:embed="rId1">
            <a:duotone>
              <a:schemeClr val="phClr">
                <a:tint val="98000"/>
                <a:shade val="98000"/>
                <a:satMod val="120000"/>
              </a:schemeClr>
              <a:schemeClr val="phClr">
                <a:tint val="86000"/>
                <a:shade val="92000"/>
                <a:satMod val="150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815</TotalTime>
  <Words>1793</Words>
  <Application>Microsoft Office PowerPoint</Application>
  <PresentationFormat>On-screen Show (4:3)</PresentationFormat>
  <Paragraphs>202</Paragraphs>
  <Slides>51</Slides>
  <Notes>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Currency</vt:lpstr>
      <vt:lpstr>You request it, we get it for you FREE</vt:lpstr>
      <vt:lpstr>Information about Texas A&amp;M University</vt:lpstr>
      <vt:lpstr>Information about TAMU Libraries</vt:lpstr>
      <vt:lpstr>Description of the Document Delivery Services Offered</vt:lpstr>
      <vt:lpstr>Statistics</vt:lpstr>
      <vt:lpstr>Statistics</vt:lpstr>
      <vt:lpstr>Statistics</vt:lpstr>
      <vt:lpstr>Statistics</vt:lpstr>
      <vt:lpstr>Statistics</vt:lpstr>
      <vt:lpstr>Statistics</vt:lpstr>
      <vt:lpstr>Statistics</vt:lpstr>
      <vt:lpstr>Turnaround Time</vt:lpstr>
      <vt:lpstr>Staff, Equipment, and Student Worker Budget </vt:lpstr>
      <vt:lpstr>Method of Delivery</vt:lpstr>
      <vt:lpstr>Cost of this service to the TAMU Libraries</vt:lpstr>
      <vt:lpstr>User Satisfaction</vt:lpstr>
      <vt:lpstr>User Satisfaction</vt:lpstr>
      <vt:lpstr>Description of Process</vt:lpstr>
      <vt:lpstr>Description of Process</vt:lpstr>
      <vt:lpstr>Description of Process</vt:lpstr>
      <vt:lpstr>Description of Process</vt:lpstr>
      <vt:lpstr>Description of Process</vt:lpstr>
      <vt:lpstr>Description of Process</vt:lpstr>
      <vt:lpstr>Description of Process</vt:lpstr>
      <vt:lpstr>Description of Process</vt:lpstr>
      <vt:lpstr>Description of Process</vt:lpstr>
      <vt:lpstr>Description of Process</vt:lpstr>
      <vt:lpstr>Description of Process </vt:lpstr>
      <vt:lpstr>Description of Process</vt:lpstr>
      <vt:lpstr>Description of Process</vt:lpstr>
      <vt:lpstr>Description of Process</vt:lpstr>
      <vt:lpstr>Description of Process</vt:lpstr>
      <vt:lpstr>Description of Process</vt:lpstr>
      <vt:lpstr>Description of Process</vt:lpstr>
      <vt:lpstr>Description of Process</vt:lpstr>
      <vt:lpstr>Description of Process</vt:lpstr>
      <vt:lpstr>Description of Process</vt:lpstr>
      <vt:lpstr>Description of Process</vt:lpstr>
      <vt:lpstr>Description of Process</vt:lpstr>
      <vt:lpstr>Description of Process</vt:lpstr>
      <vt:lpstr>Description of Process</vt:lpstr>
      <vt:lpstr>Description of Process</vt:lpstr>
      <vt:lpstr>Purchase on Demand</vt:lpstr>
      <vt:lpstr>Office Areas</vt:lpstr>
      <vt:lpstr>Office Areas</vt:lpstr>
      <vt:lpstr>Office Areas</vt:lpstr>
      <vt:lpstr>Office Areas</vt:lpstr>
      <vt:lpstr>Staff’s Initial Reactions to the Change</vt:lpstr>
      <vt:lpstr>Current Staff’s Attitude</vt:lpstr>
      <vt:lpstr>Keys to Success</vt:lpstr>
      <vt:lpstr>Slide 51</vt:lpstr>
    </vt:vector>
  </TitlesOfParts>
  <Company>TAMU Libraries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request it, we get it for you FREE: document delivery services provided by Texas A&amp;M University Libraries</dc:title>
  <dc:creator>zheng ye yang</dc:creator>
  <cp:lastModifiedBy>zheng ye yang</cp:lastModifiedBy>
  <cp:revision>96</cp:revision>
  <dcterms:created xsi:type="dcterms:W3CDTF">2009-07-06T20:48:22Z</dcterms:created>
  <dcterms:modified xsi:type="dcterms:W3CDTF">2009-07-29T21:47:04Z</dcterms:modified>
</cp:coreProperties>
</file>