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</p:sldMasterIdLst>
  <p:notesMasterIdLst>
    <p:notesMasterId r:id="rId6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90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F09B3-487F-4E65-A0CC-7DF3F685B2E3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60B26-49FD-42B7-89FE-D0F125E3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2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677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4dbfb4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4dbfb492_0_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44dbfb492_0_2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4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4dbfb49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4dbfb492_0_3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344dbfb492_0_31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548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4dbfb49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44dbfb492_0_3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44dbfb492_0_37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033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4dbfb49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44dbfb492_0_4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44dbfb492_0_48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9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85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801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9697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7586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672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30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5658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5576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2474535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247453507_0_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247453507_0_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22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2474535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247453507_0_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247453507_0_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53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550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3680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529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127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1096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251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197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0716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8487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91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8139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7966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859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0379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2757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51555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09383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44dbfb4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44dbfb492_0_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344dbfb492_0_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0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4dbfb4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4dbfb492_0_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44dbfb492_0_2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4085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6916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8225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253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61116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59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224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75121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3270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9810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4dbfb49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44dbfb492_0_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UBuffalo’s numbers for 2017: 48764 total requests, only 5966 needed staff review.</a:t>
            </a:r>
            <a:endParaRPr/>
          </a:p>
        </p:txBody>
      </p:sp>
      <p:sp>
        <p:nvSpPr>
          <p:cNvPr id="275" name="Google Shape;275;g344dbfb492_0_6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3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4dbfb4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4dbfb492_0_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44dbfb492_0_2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8517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44aec31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44aec31b7_0_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344aec31b7_0_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84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8241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06906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38341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372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702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5305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40174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07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4dbfb4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4dbfb492_0_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44dbfb492_0_2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11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4dbfb4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4dbfb492_0_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44dbfb492_0_2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793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5070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6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2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5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603618" y="3087376"/>
            <a:ext cx="10420349" cy="186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spcBef>
                <a:spcPts val="1067"/>
              </a:spcBef>
              <a:spcAft>
                <a:spcPts val="0"/>
              </a:spcAft>
              <a:buClr>
                <a:srgbClr val="4C8C2B"/>
              </a:buClr>
              <a:buSzPts val="4000"/>
              <a:buFont typeface="Arial"/>
              <a:buNone/>
              <a:defRPr sz="5333" b="1" i="0" u="none" strike="noStrike" cap="none">
                <a:solidFill>
                  <a:srgbClr val="4C8C2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2"/>
          </p:nvPr>
        </p:nvSpPr>
        <p:spPr>
          <a:xfrm>
            <a:off x="603251" y="4998789"/>
            <a:ext cx="10420349" cy="836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28847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Intro">
  <p:cSld name="Speaker Intr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1485930" y="1849022"/>
            <a:ext cx="2348109" cy="244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121125" y="3103438"/>
            <a:ext cx="6707025" cy="85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3"/>
          </p:nvPr>
        </p:nvSpPr>
        <p:spPr>
          <a:xfrm>
            <a:off x="4121114" y="2388449"/>
            <a:ext cx="6707036" cy="65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609585" marR="0" lvl="0" indent="-304792" algn="l" rtl="0">
              <a:spcBef>
                <a:spcPts val="960"/>
              </a:spcBef>
              <a:spcAft>
                <a:spcPts val="0"/>
              </a:spcAft>
              <a:buClr>
                <a:srgbClr val="4C8C2B"/>
              </a:buClr>
              <a:buSzPts val="3600"/>
              <a:buFont typeface="Arial"/>
              <a:buNone/>
              <a:defRPr sz="4800" b="1" i="0" u="none" strike="noStrike" cap="none">
                <a:solidFill>
                  <a:srgbClr val="4C8C2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21281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- Bullet">
  <p:cSld name="Content- Bulle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spcBef>
                <a:spcPts val="960"/>
              </a:spcBef>
              <a:spcAft>
                <a:spcPts val="0"/>
              </a:spcAft>
              <a:buClr>
                <a:srgbClr val="4C8C2B"/>
              </a:buClr>
              <a:buSzPts val="3600"/>
              <a:buFont typeface="Arial"/>
              <a:buNone/>
              <a:defRPr sz="4800" b="1" i="0" u="none" strike="noStrike" cap="none">
                <a:solidFill>
                  <a:srgbClr val="4C8C2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454382" y="1372996"/>
            <a:ext cx="11252197" cy="418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0639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28705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ew Section">
  <p:cSld name="1_New Sec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1033220" y="1043948"/>
            <a:ext cx="9836257" cy="4184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l" rtl="0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37679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7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5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7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3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1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F6287-E19A-485A-95A2-8E59DC1FBCE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62AC0-F63B-49F0-8418-0322DBFF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1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8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609585"/>
              <a:t>8/28/2018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6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6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60958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3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fade/>
  </p:transition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8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609585"/>
              <a:t>8/28/2018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6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6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60958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med">
    <p:fade/>
  </p:transition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8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609585"/>
              <a:t>8/28/2018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6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6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60958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4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med">
    <p:fade/>
  </p:transition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6" y="618518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609585"/>
              <a:t>8/28/2018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5" y="5883276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6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609585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60958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8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med">
    <p:fade/>
  </p:transition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603617" y="3087376"/>
            <a:ext cx="10567657" cy="18690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  <a:buSzPts val="2400"/>
            </a:pPr>
            <a:r>
              <a:rPr lang="en-US" sz="6400" dirty="0"/>
              <a:t>IDS Logic: Article Gateway</a:t>
            </a:r>
          </a:p>
          <a:p>
            <a:pPr marL="0" indent="0">
              <a:spcBef>
                <a:spcPts val="0"/>
              </a:spcBef>
              <a:buSzPts val="2400"/>
            </a:pPr>
            <a:endParaRPr sz="3200" dirty="0"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603251" y="4338085"/>
            <a:ext cx="11135093" cy="14967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667" dirty="0"/>
              <a:t>SHANNON PRITTING, SUNY LIBRARY CONSORTIUM</a:t>
            </a:r>
            <a:endParaRPr sz="2667" dirty="0"/>
          </a:p>
          <a:p>
            <a:pPr marL="0" indent="0"/>
            <a:r>
              <a:rPr lang="en-US" sz="2667" dirty="0"/>
              <a:t>MICHAEL C. MULLIGAN, SUNY UPSTATE MEDICAL UNIVERSITY</a:t>
            </a:r>
            <a:endParaRPr sz="2667" dirty="0"/>
          </a:p>
        </p:txBody>
      </p:sp>
    </p:spTree>
    <p:extLst>
      <p:ext uri="{BB962C8B-B14F-4D97-AF65-F5344CB8AC3E}">
        <p14:creationId xmlns:p14="http://schemas.microsoft.com/office/powerpoint/2010/main" val="27808860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/>
              <a:t>Articles vs. Journals</a:t>
            </a:r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Collection development is shifting to article access vs. journal access.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ILL can be a key tool in providing access lost when subscriptions cancelled.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Strategy should be to reallocate some of the funds from subscriptions to enhancing ILL.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ILL can coexist with fully unmediated article purchasing.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45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470015" y="333039"/>
            <a:ext cx="11252000" cy="91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/>
              <a:t>Changes needed for ILL to be viable subscription alternative.</a:t>
            </a:r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2"/>
          </p:nvPr>
        </p:nvSpPr>
        <p:spPr>
          <a:xfrm>
            <a:off x="470000" y="2119733"/>
            <a:ext cx="11037200" cy="34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Article workflow needs to require far less mediation.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Applications needed to clean up bad input from systems and users to allow for automation.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Purchasing of articles in high value or needed situations needs to be integrated into workflow.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4588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/>
              <a:t>Case of SUNY Poly</a:t>
            </a:r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body" idx="2"/>
          </p:nvPr>
        </p:nvSpPr>
        <p:spPr>
          <a:xfrm>
            <a:off x="321233" y="1695533"/>
            <a:ext cx="7114400" cy="422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Large cuts of high use journals.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Repurposed 15% of total journal costs to: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Increasing ILL workflow and increase purchasing and automatic purchasing.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Provided designated faculty with accounts for article purchasing outside of ILL using Article Galaxy.</a:t>
            </a:r>
            <a:endParaRPr/>
          </a:p>
        </p:txBody>
      </p:sp>
      <p:pic>
        <p:nvPicPr>
          <p:cNvPr id="107" name="Google Shape;10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8833" y="2209667"/>
            <a:ext cx="4445000" cy="226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11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dirty="0"/>
              <a:t>Communication and Change Strategy</a:t>
            </a:r>
            <a:endParaRPr dirty="0"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Journal cancellations announced with ILL identified as option.</a:t>
            </a:r>
            <a:endParaRPr dirty="0"/>
          </a:p>
          <a:p>
            <a:pPr>
              <a:spcBef>
                <a:spcPts val="0"/>
              </a:spcBef>
            </a:pPr>
            <a:r>
              <a:rPr lang="en-US" dirty="0"/>
              <a:t>Identified key faculty and deans to drive conversation on ILL as an alternative.</a:t>
            </a:r>
            <a:endParaRPr dirty="0"/>
          </a:p>
          <a:p>
            <a:pPr>
              <a:spcBef>
                <a:spcPts val="0"/>
              </a:spcBef>
            </a:pPr>
            <a:r>
              <a:rPr lang="en-US" dirty="0"/>
              <a:t>For those who couldn’t conceptualize ILL as an option, they received article purchase accounts after training session that focused on OA content and ILL.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781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743EC-6494-4D5A-85C4-C7EC840A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57" y="0"/>
            <a:ext cx="9151087" cy="68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7689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1019042" y="1043948"/>
            <a:ext cx="9836257" cy="41841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A little about our technology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349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IDS Logic: our workflow engine</a:t>
            </a:r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An integration platform that brokers information between different systems</a:t>
            </a:r>
            <a:endParaRPr/>
          </a:p>
          <a:p>
            <a:pPr marL="457189" indent="-457189"/>
            <a:r>
              <a:rPr lang="en-US"/>
              <a:t>Enables rapid development and delivery of custom services</a:t>
            </a:r>
            <a:endParaRPr/>
          </a:p>
          <a:p>
            <a:pPr marL="457189" indent="-457189"/>
            <a:r>
              <a:rPr lang="en-US"/>
              <a:t>Customizable applications run to enhance staff and user experience</a:t>
            </a:r>
            <a:endParaRPr/>
          </a:p>
          <a:p>
            <a:pPr marL="457189" indent="-457189"/>
            <a:r>
              <a:rPr lang="en-US"/>
              <a:t>Middleware will become more important as systems become more complex and more open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537048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F70D07-0A1A-4971-A832-5DBBA6B6F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12" y="-5316"/>
            <a:ext cx="9158176" cy="68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897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Our initial concept for borrowing articles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6906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What’s difficult to automate?</a:t>
            </a:r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Borrowing articles are one of the toughest types of requests to automate as there are many different obstacles:</a:t>
            </a:r>
            <a:endParaRPr/>
          </a:p>
          <a:p>
            <a:pPr marL="457189" indent="-457189"/>
            <a:r>
              <a:rPr lang="en-US"/>
              <a:t>Copyright compliance</a:t>
            </a:r>
            <a:endParaRPr/>
          </a:p>
          <a:p>
            <a:pPr marL="457189" indent="-457189"/>
            <a:r>
              <a:rPr lang="en-US"/>
              <a:t>Erroneous or incomplete user created citations</a:t>
            </a:r>
            <a:endParaRPr/>
          </a:p>
          <a:p>
            <a:pPr marL="457189" indent="-457189"/>
            <a:r>
              <a:rPr lang="en-US"/>
              <a:t>Erroneous OpenURL mapping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464678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4121123" y="3103438"/>
            <a:ext cx="7867676" cy="21419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243833" bIns="60933" rtlCol="0" anchor="t" anchorCtr="0">
            <a:noAutofit/>
          </a:bodyPr>
          <a:lstStyle/>
          <a:p>
            <a:pPr marL="0" indent="0">
              <a:lnSpc>
                <a:spcPct val="80000"/>
              </a:lnSpc>
              <a:buSzPts val="2220"/>
            </a:pPr>
            <a:r>
              <a:rPr lang="en-US" sz="2667" dirty="0"/>
              <a:t>SLC Library Services Platform Project Director</a:t>
            </a:r>
          </a:p>
          <a:p>
            <a:pPr marL="0" indent="0">
              <a:lnSpc>
                <a:spcPct val="80000"/>
              </a:lnSpc>
              <a:buSzPts val="2220"/>
            </a:pPr>
            <a:r>
              <a:rPr lang="en-US" sz="2960" dirty="0"/>
              <a:t>SUNY Library Consortium</a:t>
            </a:r>
            <a:endParaRPr sz="2960" dirty="0"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243833" bIns="0" rtlCol="0" anchor="b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Shannon Pritting</a:t>
            </a:r>
            <a:endParaRPr/>
          </a:p>
        </p:txBody>
      </p:sp>
      <p:pic>
        <p:nvPicPr>
          <p:cNvPr id="78" name="Google Shape;7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611543"/>
            <a:ext cx="3724932" cy="2495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00727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How does copyright affect workflow?</a:t>
            </a:r>
            <a:endParaRPr/>
          </a:p>
          <a:p>
            <a:pPr marL="0" indent="0"/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From 1/2016 through 10/2016</a:t>
            </a:r>
            <a:endParaRPr/>
          </a:p>
          <a:p>
            <a:pPr marL="990575" lvl="1" indent="-380990"/>
            <a:r>
              <a:rPr lang="en-US"/>
              <a:t>Average time a TN sat in Awaiting Copyright Clearance was 8 hours </a:t>
            </a:r>
            <a:endParaRPr/>
          </a:p>
          <a:p>
            <a:pPr marL="990575" lvl="1" indent="-380990"/>
            <a:r>
              <a:rPr lang="en-US"/>
              <a:t>1,824,000 hours were lost to Copyright in IDS Project</a:t>
            </a:r>
            <a:endParaRPr/>
          </a:p>
          <a:p>
            <a:pPr marL="990575" lvl="1" indent="-380990"/>
            <a:r>
              <a:rPr lang="en-US"/>
              <a:t>That’s 76,000 days across 100 IDS Project libraries.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947704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6931CD-8DCC-48E8-A912-08243134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56" y="0"/>
            <a:ext cx="9151089" cy="68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6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en-US" dirty="0">
                <a:solidFill>
                  <a:schemeClr val="tx1"/>
                </a:solidFill>
              </a:rPr>
              <a:t>Article Gateway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00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The start of Article Gateway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We systematically developed configurable modules to automate workflow and chip away at work that is methodically performed by staff.</a:t>
            </a:r>
            <a:endParaRPr/>
          </a:p>
          <a:p>
            <a:pPr marL="457189" indent="-457189"/>
            <a:r>
              <a:rPr lang="en-US"/>
              <a:t>The general concept has always been cleaned citations all with standard ISSNs.</a:t>
            </a:r>
            <a:endParaRPr/>
          </a:p>
          <a:p>
            <a:pPr marL="457189" indent="-457189"/>
            <a:r>
              <a:rPr lang="en-US"/>
              <a:t>Goal was 85% of borrowing articles completely unmediated.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7143089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E9A83-50C1-4273-A095-AF423C2E5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20458" y="0"/>
            <a:ext cx="9151085" cy="68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29499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The Article Gateway workflow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0877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Filtering and fixing years</a:t>
            </a:r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 dirty="0"/>
              <a:t>Find all TNs in copyright without a valid year</a:t>
            </a:r>
            <a:endParaRPr dirty="0"/>
          </a:p>
          <a:p>
            <a:pPr marL="990575" lvl="1" indent="-380990"/>
            <a:r>
              <a:rPr lang="en-US" dirty="0"/>
              <a:t>Move them to a holding queue</a:t>
            </a:r>
            <a:endParaRPr dirty="0"/>
          </a:p>
          <a:p>
            <a:pPr marL="990575" lvl="1" indent="-380990"/>
            <a:r>
              <a:rPr lang="en-US" dirty="0"/>
              <a:t>Programmatically try to fix the year based on the citation</a:t>
            </a:r>
            <a:endParaRPr dirty="0"/>
          </a:p>
          <a:p>
            <a:pPr marL="1523962" lvl="2" indent="-304792"/>
            <a:r>
              <a:rPr lang="en-US" dirty="0"/>
              <a:t>If fixed, put the TN back into Copyright</a:t>
            </a:r>
            <a:endParaRPr dirty="0"/>
          </a:p>
          <a:p>
            <a:pPr marL="1523962" lvl="2" indent="-304792"/>
            <a:r>
              <a:rPr lang="en-US" dirty="0"/>
              <a:t>If not fixed, route to a queue for staff to monitor</a:t>
            </a:r>
            <a:endParaRPr dirty="0"/>
          </a:p>
          <a:p>
            <a:pPr marL="990575" lvl="1" indent="-380990"/>
            <a:r>
              <a:rPr lang="en-US" dirty="0"/>
              <a:t>Clean years enable automation of copyright compliance</a:t>
            </a:r>
            <a:endParaRPr dirty="0"/>
          </a:p>
          <a:p>
            <a:pPr marL="990575" lvl="1" indent="-211661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25751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Filtering and fixing ISSNs</a:t>
            </a:r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Find all TNs in copyright without a valid ISSN</a:t>
            </a:r>
            <a:endParaRPr/>
          </a:p>
          <a:p>
            <a:pPr marL="990575" lvl="1" indent="-380990"/>
            <a:r>
              <a:rPr lang="en-US"/>
              <a:t>Move them to a holding queue</a:t>
            </a:r>
            <a:endParaRPr/>
          </a:p>
          <a:p>
            <a:pPr marL="990575" lvl="1" indent="-380990"/>
            <a:r>
              <a:rPr lang="en-US"/>
              <a:t>Programmatically try to fix the ISSN based on the citation</a:t>
            </a:r>
            <a:endParaRPr/>
          </a:p>
          <a:p>
            <a:pPr marL="1523962" lvl="2" indent="-304792"/>
            <a:r>
              <a:rPr lang="en-US"/>
              <a:t>If fixed, put the TN back into copyright</a:t>
            </a:r>
            <a:endParaRPr/>
          </a:p>
          <a:p>
            <a:pPr marL="1523962" lvl="2" indent="-304792"/>
            <a:r>
              <a:rPr lang="en-US"/>
              <a:t>If not fixed, route to a queue for staff to monitor</a:t>
            </a:r>
            <a:endParaRPr/>
          </a:p>
          <a:p>
            <a:pPr marL="990575" lvl="1" indent="-380990"/>
            <a:r>
              <a:rPr lang="en-US"/>
              <a:t>Clean ISSNs enable automation of copyright compliance</a:t>
            </a:r>
            <a:endParaRPr/>
          </a:p>
          <a:p>
            <a:pPr marL="990575" lvl="1" indent="-380990"/>
            <a:r>
              <a:rPr lang="en-US"/>
              <a:t>How do we fix the ISSN?</a:t>
            </a:r>
            <a:endParaRPr/>
          </a:p>
          <a:p>
            <a:pPr marL="1523962" lvl="2" indent="-304792"/>
            <a:r>
              <a:rPr lang="en-US"/>
              <a:t>External APIs such as Crossref and OCLC</a:t>
            </a:r>
            <a:endParaRPr/>
          </a:p>
          <a:p>
            <a:pPr marL="1523962" lvl="2" indent="-304792"/>
            <a:r>
              <a:rPr lang="en-US"/>
              <a:t>IDS Curated list of known titles with issues</a:t>
            </a:r>
            <a:endParaRPr/>
          </a:p>
          <a:p>
            <a:pPr marL="990575" lvl="1" indent="-211661">
              <a:buNone/>
            </a:pPr>
            <a:endParaRPr/>
          </a:p>
          <a:p>
            <a:pPr marL="990575" lvl="1" indent="-211661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03069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Fixing even more ISSNs</a:t>
            </a:r>
            <a:endParaRPr dirty="0"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101597" indent="0">
              <a:buNone/>
            </a:pPr>
            <a:r>
              <a:rPr lang="en-US" sz="2667" dirty="0"/>
              <a:t>Community Curated List</a:t>
            </a:r>
          </a:p>
          <a:p>
            <a:r>
              <a:rPr lang="en-US" sz="2400" dirty="0"/>
              <a:t>Our reliance on external indexes to complete and fix citations was working well, and we were hitting our 85% mark for most libraries.</a:t>
            </a:r>
          </a:p>
          <a:p>
            <a:r>
              <a:rPr lang="en-US" sz="2400" dirty="0"/>
              <a:t>But, developed a community curated list of ISSN to title matches.</a:t>
            </a:r>
          </a:p>
          <a:p>
            <a:r>
              <a:rPr lang="en-US" sz="2400" dirty="0"/>
              <a:t>Has led to increase in 10% automation at some libraries.</a:t>
            </a:r>
          </a:p>
          <a:p>
            <a:r>
              <a:rPr lang="en-US" sz="2400" dirty="0"/>
              <a:t>In 6 months the CCL has completed/fixed 6,700 transactions.</a:t>
            </a:r>
          </a:p>
          <a:p>
            <a:pPr lvl="1"/>
            <a:r>
              <a:rPr lang="en-US" sz="2133" dirty="0"/>
              <a:t>Some campuses have had an additional 1,000 fixed.</a:t>
            </a:r>
          </a:p>
          <a:p>
            <a:pPr lvl="1"/>
            <a:r>
              <a:rPr lang="en-US" sz="2133" dirty="0"/>
              <a:t>List is now at 3,000 title to ISSN matches.</a:t>
            </a:r>
          </a:p>
          <a:p>
            <a:r>
              <a:rPr lang="en-US" sz="2400" dirty="0"/>
              <a:t>Leverages expertise of staff to give the best ISSN.</a:t>
            </a:r>
          </a:p>
        </p:txBody>
      </p:sp>
    </p:spTree>
    <p:extLst>
      <p:ext uri="{BB962C8B-B14F-4D97-AF65-F5344CB8AC3E}">
        <p14:creationId xmlns:p14="http://schemas.microsoft.com/office/powerpoint/2010/main" val="2710097657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We also have some batch fixers</a:t>
            </a:r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We have a batch fixer for year and ISSN</a:t>
            </a:r>
            <a:endParaRPr/>
          </a:p>
          <a:p>
            <a:pPr marL="990575" lvl="1" indent="-380990"/>
            <a:r>
              <a:rPr lang="en-US"/>
              <a:t>This helps with installing Article Gateway mid-year</a:t>
            </a:r>
            <a:endParaRPr/>
          </a:p>
          <a:p>
            <a:pPr marL="990575" lvl="1" indent="-380990"/>
            <a:r>
              <a:rPr lang="en-US"/>
              <a:t>Most of our workflow assumes all years/ISSNs have been fixed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475739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4121124" y="3103438"/>
            <a:ext cx="7645573" cy="8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243833" bIns="60933" rtlCol="0" anchor="t" anchorCtr="0">
            <a:noAutofit/>
          </a:bodyPr>
          <a:lstStyle/>
          <a:p>
            <a:pPr marL="0" indent="0">
              <a:lnSpc>
                <a:spcPct val="80000"/>
              </a:lnSpc>
              <a:buSzPts val="1860"/>
            </a:pPr>
            <a:r>
              <a:rPr lang="en-US" sz="2480" dirty="0"/>
              <a:t>Software Architect, IDS Project</a:t>
            </a:r>
            <a:endParaRPr dirty="0"/>
          </a:p>
          <a:p>
            <a:pPr marL="0" indent="0">
              <a:lnSpc>
                <a:spcPct val="80000"/>
              </a:lnSpc>
              <a:buSzPts val="1860"/>
            </a:pPr>
            <a:r>
              <a:rPr lang="en-US" sz="2480" dirty="0"/>
              <a:t>Senior Epic </a:t>
            </a:r>
            <a:r>
              <a:rPr lang="en-US" sz="2480" dirty="0" err="1"/>
              <a:t>Caché</a:t>
            </a:r>
            <a:r>
              <a:rPr lang="en-US" sz="2480" dirty="0"/>
              <a:t> DBA, Upstate Medical University</a:t>
            </a:r>
            <a:endParaRPr sz="2480" dirty="0"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243833" bIns="0" rtlCol="0" anchor="b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Michael C. Mulligan</a:t>
            </a:r>
            <a:endParaRPr/>
          </a:p>
        </p:txBody>
      </p:sp>
      <p:pic>
        <p:nvPicPr>
          <p:cNvPr id="85" name="Google Shape;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833" y="1468581"/>
            <a:ext cx="3879904" cy="3586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56992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Checking for locally owned items</a:t>
            </a:r>
            <a:endParaRPr/>
          </a:p>
        </p:txBody>
      </p:sp>
      <p:sp>
        <p:nvSpPr>
          <p:cNvPr id="183" name="Google Shape;183;p26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Find all TNs in copyright that are locally owned</a:t>
            </a:r>
            <a:endParaRPr/>
          </a:p>
          <a:p>
            <a:pPr marL="990575" lvl="1" indent="-380990"/>
            <a:r>
              <a:rPr lang="en-US"/>
              <a:t>If owned, move them to a queue for staff to monitor</a:t>
            </a:r>
            <a:endParaRPr/>
          </a:p>
          <a:p>
            <a:pPr marL="457189" indent="-457189"/>
            <a:r>
              <a:rPr lang="en-US"/>
              <a:t>How do we determine ownership?</a:t>
            </a:r>
            <a:endParaRPr/>
          </a:p>
          <a:p>
            <a:pPr marL="990575" lvl="1" indent="-380990"/>
            <a:r>
              <a:rPr lang="en-US"/>
              <a:t>For the IDS Project</a:t>
            </a:r>
            <a:endParaRPr/>
          </a:p>
          <a:p>
            <a:pPr marL="1523962" lvl="2" indent="-304792"/>
            <a:r>
              <a:rPr lang="en-US"/>
              <a:t>ALIAS - Article License Information Availability Service</a:t>
            </a:r>
            <a:endParaRPr/>
          </a:p>
          <a:p>
            <a:pPr marL="990575" lvl="1" indent="-380990"/>
            <a:r>
              <a:rPr lang="en-US"/>
              <a:t>For Rapid</a:t>
            </a:r>
            <a:endParaRPr/>
          </a:p>
          <a:p>
            <a:pPr marL="1523962" lvl="2" indent="-304792"/>
            <a:r>
              <a:rPr lang="en-US"/>
              <a:t>The Rapid article availability API service</a:t>
            </a:r>
            <a:endParaRPr/>
          </a:p>
          <a:p>
            <a:pPr marL="1523962" lvl="2" indent="-152396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9187770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Automate the (first) rule of five</a:t>
            </a:r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Find all TNs for articles that are older than 5 years</a:t>
            </a:r>
            <a:endParaRPr/>
          </a:p>
          <a:p>
            <a:pPr marL="990575" lvl="1" indent="-380990"/>
            <a:r>
              <a:rPr lang="en-US"/>
              <a:t>If older than 5 years, move them to borrowing</a:t>
            </a:r>
            <a:endParaRPr/>
          </a:p>
          <a:p>
            <a:pPr marL="457189" indent="-457189"/>
            <a:r>
              <a:rPr lang="en-US"/>
              <a:t>This can be configured for local interpretation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766733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Automate the (second) rule of five</a:t>
            </a:r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Find TNs where copyright hasn’t been reached</a:t>
            </a:r>
            <a:endParaRPr/>
          </a:p>
          <a:p>
            <a:pPr marL="990575" lvl="1" indent="-380990"/>
            <a:r>
              <a:rPr lang="en-US"/>
              <a:t>If copyright not reached, move them onto borrowing</a:t>
            </a:r>
            <a:endParaRPr/>
          </a:p>
          <a:p>
            <a:pPr marL="457189" indent="-457189"/>
            <a:r>
              <a:rPr lang="en-US"/>
              <a:t>This can be configured for local interpretation</a:t>
            </a:r>
            <a:endParaRPr/>
          </a:p>
          <a:p>
            <a:pPr marL="457189" indent="-457189"/>
            <a:r>
              <a:rPr lang="en-US"/>
              <a:t>Because we are cleaning ISSNs</a:t>
            </a:r>
            <a:endParaRPr/>
          </a:p>
          <a:p>
            <a:pPr marL="990575" lvl="1" indent="-380990"/>
            <a:r>
              <a:rPr lang="en-US"/>
              <a:t>We can automate the copyright reached query based on ISSN</a:t>
            </a:r>
            <a:endParaRPr/>
          </a:p>
          <a:p>
            <a:pPr marL="990575" lvl="1" indent="-380990"/>
            <a:r>
              <a:rPr lang="en-US"/>
              <a:t>Contrast this with manual processing based on title(s)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509019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Automatically determine OA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Check various external sources for OA</a:t>
            </a:r>
            <a:endParaRPr/>
          </a:p>
          <a:p>
            <a:pPr marL="990575" lvl="1" indent="-380990"/>
            <a:r>
              <a:rPr lang="en-US"/>
              <a:t>Pubmed, Unpaywall, OA Button, etc.</a:t>
            </a:r>
            <a:endParaRPr/>
          </a:p>
          <a:p>
            <a:pPr marL="1523962" lvl="2" indent="-304792"/>
            <a:r>
              <a:rPr lang="en-US"/>
              <a:t>Crossref and DOI are extremely important for OA</a:t>
            </a:r>
            <a:endParaRPr/>
          </a:p>
          <a:p>
            <a:pPr marL="457189" indent="-457189"/>
            <a:r>
              <a:rPr lang="en-US"/>
              <a:t>If article is available via OA, we have some options</a:t>
            </a:r>
            <a:endParaRPr/>
          </a:p>
          <a:p>
            <a:pPr marL="990575" lvl="1" indent="-380990"/>
            <a:r>
              <a:rPr lang="en-US"/>
              <a:t>Route to a queue for staff to monitor</a:t>
            </a:r>
            <a:endParaRPr/>
          </a:p>
          <a:p>
            <a:pPr marL="990575" lvl="1" indent="-380990"/>
            <a:r>
              <a:rPr lang="en-US"/>
              <a:t>Send an email to the customer and finish transaction</a:t>
            </a:r>
            <a:endParaRPr/>
          </a:p>
          <a:p>
            <a:pPr marL="990575" lvl="1" indent="-380990"/>
            <a:r>
              <a:rPr lang="en-US"/>
              <a:t>configure level of OA automation based on variety of criteria such as user status.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6013789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79FE04-DEA7-42D9-BF40-726959591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544" y="0"/>
            <a:ext cx="9136913" cy="68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54290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Is there anything left in Copyright?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188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What’s left in copyright?</a:t>
            </a:r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Everything that’s left in Copyright Clearance</a:t>
            </a:r>
            <a:endParaRPr/>
          </a:p>
          <a:p>
            <a:pPr marL="990575" lvl="1" indent="-380990"/>
            <a:r>
              <a:rPr lang="en-US"/>
              <a:t>Has a valid year</a:t>
            </a:r>
            <a:endParaRPr/>
          </a:p>
          <a:p>
            <a:pPr marL="990575" lvl="1" indent="-380990"/>
            <a:r>
              <a:rPr lang="en-US"/>
              <a:t>Has a valid ISSN</a:t>
            </a:r>
            <a:endParaRPr/>
          </a:p>
          <a:p>
            <a:pPr marL="990575" lvl="1" indent="-380990"/>
            <a:r>
              <a:rPr lang="en-US"/>
              <a:t>Is not locally owned</a:t>
            </a:r>
            <a:endParaRPr/>
          </a:p>
          <a:p>
            <a:pPr marL="990575" lvl="1" indent="-380990"/>
            <a:r>
              <a:rPr lang="en-US"/>
              <a:t>Is published within 5 years</a:t>
            </a:r>
            <a:endParaRPr/>
          </a:p>
          <a:p>
            <a:pPr marL="990575" lvl="1" indent="-380990"/>
            <a:r>
              <a:rPr lang="en-US"/>
              <a:t>Copyright has already been reached</a:t>
            </a:r>
            <a:endParaRPr/>
          </a:p>
          <a:p>
            <a:pPr marL="990575" lvl="1" indent="-380990"/>
            <a:r>
              <a:rPr lang="en-US"/>
              <a:t>Is not available via Open Access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483465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CCC versus POD</a:t>
            </a:r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Is purchase on demand cheaper than copyright?</a:t>
            </a:r>
            <a:endParaRPr/>
          </a:p>
          <a:p>
            <a:pPr marL="990575" lvl="1" indent="-380990"/>
            <a:r>
              <a:rPr lang="en-US"/>
              <a:t>Compare copyright to prices from Reprints Desk and Get It Now</a:t>
            </a:r>
            <a:endParaRPr/>
          </a:p>
          <a:p>
            <a:pPr marL="990575" lvl="1" indent="-380990"/>
            <a:r>
              <a:rPr lang="en-US"/>
              <a:t>If POD is cheaper, send to a processing queue</a:t>
            </a:r>
            <a:endParaRPr/>
          </a:p>
          <a:p>
            <a:pPr marL="1523962" lvl="2" indent="-304792"/>
            <a:r>
              <a:rPr lang="en-US"/>
              <a:t>Awaiting RPD Processing / Awaiting GIN Processing</a:t>
            </a:r>
            <a:endParaRPr/>
          </a:p>
          <a:p>
            <a:pPr marL="990575" lvl="1" indent="-380990"/>
            <a:r>
              <a:rPr lang="en-US"/>
              <a:t>If copyright is cheaper than POD</a:t>
            </a:r>
            <a:endParaRPr/>
          </a:p>
          <a:p>
            <a:pPr marL="1523962" lvl="2" indent="-304792"/>
            <a:r>
              <a:rPr lang="en-US"/>
              <a:t>Store the copyright details in the TN and move it on to borrowing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3416059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CCC versus POD – Purchase profiles</a:t>
            </a:r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We use purchase profiles to determine if POD is “cheaper”</a:t>
            </a:r>
            <a:endParaRPr/>
          </a:p>
          <a:p>
            <a:pPr marL="990575" lvl="1" indent="-380990"/>
            <a:r>
              <a:rPr lang="en-US"/>
              <a:t>Profiles consist of a max cost and a “premium” for POD</a:t>
            </a:r>
            <a:endParaRPr/>
          </a:p>
          <a:p>
            <a:pPr marL="1523962" lvl="2" indent="-304792"/>
            <a:r>
              <a:rPr lang="en-US"/>
              <a:t>The premium is a way to rank the importance of POD higher</a:t>
            </a:r>
            <a:endParaRPr/>
          </a:p>
          <a:p>
            <a:pPr marL="990575" lvl="1" indent="-380990"/>
            <a:r>
              <a:rPr lang="en-US"/>
              <a:t>Default purchase profile as a catch-all for all patrons</a:t>
            </a:r>
            <a:endParaRPr/>
          </a:p>
          <a:p>
            <a:pPr marL="1523962" lvl="2" indent="-304792"/>
            <a:r>
              <a:rPr lang="en-US"/>
              <a:t>Ex: max cost of $20 and $5 premium</a:t>
            </a:r>
            <a:endParaRPr/>
          </a:p>
          <a:p>
            <a:pPr marL="2133547" lvl="3" indent="-304792"/>
            <a:r>
              <a:rPr lang="en-US"/>
              <a:t>“We are willing to pay $20 for POD, up to $5 over copyright”</a:t>
            </a:r>
            <a:endParaRPr/>
          </a:p>
          <a:p>
            <a:pPr marL="990575" lvl="1" indent="-380990"/>
            <a:r>
              <a:rPr lang="en-US"/>
              <a:t>Many custom purchase profiles based on “patron type”</a:t>
            </a:r>
            <a:endParaRPr/>
          </a:p>
          <a:p>
            <a:pPr marL="1523962" lvl="2" indent="-304792"/>
            <a:r>
              <a:rPr lang="en-US"/>
              <a:t>Ex: max cost of $1,000 and $50 premium for the president</a:t>
            </a:r>
            <a:endParaRPr/>
          </a:p>
          <a:p>
            <a:pPr marL="2133547" lvl="3" indent="-304792"/>
            <a:r>
              <a:rPr lang="en-US"/>
              <a:t>“We are willing to pay $1,000 for POD, up to $50 over copyright, for the president of the university”</a:t>
            </a:r>
            <a:endParaRPr/>
          </a:p>
          <a:p>
            <a:pPr marL="1523962" lvl="2" indent="-152396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099233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/>
              <a:t>Purchase Profile Configuration</a:t>
            </a: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Configuration options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Year delta for publication date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ISSN lists or single issns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day of week and time of day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User Info fields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Department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User Statuses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Max Costs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708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dirty="0"/>
              <a:t>Epic Cache Database Administrator?</a:t>
            </a:r>
            <a:endParaRPr dirty="0"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2"/>
          </p:nvPr>
        </p:nvSpPr>
        <p:spPr>
          <a:xfrm>
            <a:off x="454382" y="1372996"/>
            <a:ext cx="11252197" cy="52475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/>
              <a:t>Epic Systems Corporation, is a privately held healthcare software company, owned by Judith Faulkner. </a:t>
            </a:r>
          </a:p>
          <a:p>
            <a:pPr lvl="0"/>
            <a:r>
              <a:rPr lang="en-US" dirty="0"/>
              <a:t>According to the company, hospitals that use its software hold medical records of 54% of patients in the United States and 2.5% of patients worldwide.</a:t>
            </a:r>
          </a:p>
          <a:p>
            <a:pPr lvl="0"/>
            <a:r>
              <a:rPr lang="en-US" dirty="0"/>
              <a:t>9,000+ employees (2015) / $2.5 billion (2016)</a:t>
            </a:r>
          </a:p>
          <a:p>
            <a:pPr lvl="0"/>
            <a:r>
              <a:rPr lang="en-US" dirty="0"/>
              <a:t>Judy is #3 on the Forbes list of America’s Self-Made Women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4212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POD automation</a:t>
            </a:r>
            <a:endParaRPr/>
          </a:p>
        </p:txBody>
      </p:sp>
      <p:sp>
        <p:nvSpPr>
          <p:cNvPr id="237" name="Google Shape;237;p3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If Reprints Desk was the cheapest option</a:t>
            </a:r>
            <a:endParaRPr/>
          </a:p>
          <a:p>
            <a:pPr marL="990575" lvl="1" indent="-380990"/>
            <a:r>
              <a:rPr lang="en-US"/>
              <a:t>We move the TN to “Awaiting RPD Processing”</a:t>
            </a:r>
            <a:endParaRPr/>
          </a:p>
          <a:p>
            <a:pPr marL="990575" lvl="1" indent="-380990"/>
            <a:r>
              <a:rPr lang="en-US"/>
              <a:t>We automatically purchase from RPD</a:t>
            </a:r>
            <a:endParaRPr/>
          </a:p>
          <a:p>
            <a:pPr marL="457189" indent="-457189"/>
            <a:r>
              <a:rPr lang="en-US"/>
              <a:t>If Get It Now</a:t>
            </a:r>
            <a:endParaRPr/>
          </a:p>
          <a:p>
            <a:pPr marL="990575" lvl="1" indent="-380990"/>
            <a:r>
              <a:rPr lang="en-US"/>
              <a:t>We move the TN to “Awaiting GIN Processing”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7976532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Borrowing automation</a:t>
            </a:r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For IDS Project members</a:t>
            </a:r>
            <a:endParaRPr/>
          </a:p>
          <a:p>
            <a:pPr marL="990575" lvl="1" indent="-380990"/>
            <a:r>
              <a:rPr lang="en-US"/>
              <a:t>We automatically create lending string and send out via OCLC.  If CC payment is needed, insert data into TN for copyright gateway processing later.</a:t>
            </a:r>
            <a:endParaRPr/>
          </a:p>
          <a:p>
            <a:pPr marL="457189" indent="-457189"/>
            <a:r>
              <a:rPr lang="en-US"/>
              <a:t>For Rapid members</a:t>
            </a:r>
            <a:endParaRPr/>
          </a:p>
          <a:p>
            <a:pPr marL="990575" lvl="1" indent="-380990"/>
            <a:r>
              <a:rPr lang="en-US"/>
              <a:t>We route to a queue for the Rapid Manager to process the TN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694257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95501F-ACCF-434B-BDA2-3CD8907D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526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How does Article Gateway impact ILL?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8463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Who is using Article Gateway?</a:t>
            </a:r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 b="1" dirty="0"/>
              <a:t>47</a:t>
            </a:r>
            <a:r>
              <a:rPr lang="en-US" dirty="0"/>
              <a:t> Libraries using Article Gateway</a:t>
            </a:r>
            <a:endParaRPr dirty="0"/>
          </a:p>
          <a:p>
            <a:pPr marL="457189" indent="-457189"/>
            <a:r>
              <a:rPr lang="en-US" b="1" dirty="0"/>
              <a:t>19</a:t>
            </a:r>
            <a:r>
              <a:rPr lang="en-US" dirty="0"/>
              <a:t> Libraries using only fixers and filters</a:t>
            </a:r>
            <a:endParaRPr dirty="0"/>
          </a:p>
          <a:p>
            <a:pPr marL="457189" indent="-457189"/>
            <a:r>
              <a:rPr lang="en-US" b="1" dirty="0"/>
              <a:t>27</a:t>
            </a:r>
            <a:r>
              <a:rPr lang="en-US" dirty="0"/>
              <a:t> Libraries using full suite</a:t>
            </a:r>
          </a:p>
          <a:p>
            <a:pPr marL="457189" indent="-457189"/>
            <a:r>
              <a:rPr lang="en-US" dirty="0"/>
              <a:t>Maybe even more?</a:t>
            </a:r>
          </a:p>
        </p:txBody>
      </p:sp>
    </p:spTree>
    <p:extLst>
      <p:ext uri="{BB962C8B-B14F-4D97-AF65-F5344CB8AC3E}">
        <p14:creationId xmlns:p14="http://schemas.microsoft.com/office/powerpoint/2010/main" val="1409845573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How many TNs has AG processed?</a:t>
            </a:r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body" idx="2"/>
          </p:nvPr>
        </p:nvSpPr>
        <p:spPr>
          <a:xfrm>
            <a:off x="454382" y="1372997"/>
            <a:ext cx="4635069" cy="41888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0431E2-BD2B-48BE-BDBB-112B04D28987}"/>
              </a:ext>
            </a:extLst>
          </p:cNvPr>
          <p:cNvSpPr txBox="1"/>
          <p:nvPr/>
        </p:nvSpPr>
        <p:spPr>
          <a:xfrm>
            <a:off x="6096000" y="1504427"/>
            <a:ext cx="5610579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TN Year Fixes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8/2016-7/2017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35,530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8/2017-7/2018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82,023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TNs worked on by AG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8/2016-7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/2017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181,777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8/2017-7/2018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364,717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71B2-F6BC-476C-8D07-11861DD30DEB}"/>
              </a:ext>
            </a:extLst>
          </p:cNvPr>
          <p:cNvSpPr txBox="1"/>
          <p:nvPr/>
        </p:nvSpPr>
        <p:spPr>
          <a:xfrm>
            <a:off x="485420" y="1504428"/>
            <a:ext cx="5101076" cy="3786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TN price checks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8/2016-7/2016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5,642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8/2017-7/2017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11,258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TNs copyright not reached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8/2016-7/2017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32,789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8/2017-7/2018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74,297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 ISSN Fixes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8/2016-7/2017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110,893</a:t>
            </a:r>
          </a:p>
          <a:p>
            <a:pPr marL="1066773" marR="0" lvl="1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8/2017-7/2018 =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174,381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246682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35831-33D4-4964-A7E7-F1ABD19F9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30298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How does Article Gateway benefit staff?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49891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Benefits for staff</a:t>
            </a:r>
            <a:endParaRPr/>
          </a:p>
        </p:txBody>
      </p:sp>
      <p:sp>
        <p:nvSpPr>
          <p:cNvPr id="271" name="Google Shape;271;p4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/>
              <a:t>Reduction in amount of manual processing</a:t>
            </a:r>
            <a:endParaRPr/>
          </a:p>
          <a:p>
            <a:pPr marL="457189" indent="-457189"/>
            <a:r>
              <a:rPr lang="en-US"/>
              <a:t>University at Albany before Article Gateway</a:t>
            </a:r>
            <a:endParaRPr/>
          </a:p>
          <a:p>
            <a:pPr marL="990575" lvl="1" indent="-380990"/>
            <a:r>
              <a:rPr lang="en-US"/>
              <a:t>43% ISSN look ups</a:t>
            </a:r>
            <a:endParaRPr/>
          </a:p>
          <a:p>
            <a:pPr marL="990575" lvl="1" indent="-380990"/>
            <a:r>
              <a:rPr lang="en-US"/>
              <a:t>48% Manual CC Processing</a:t>
            </a:r>
            <a:endParaRPr/>
          </a:p>
          <a:p>
            <a:pPr marL="457189" indent="-457189"/>
            <a:r>
              <a:rPr lang="en-US"/>
              <a:t>University at Albany after Article Gateway</a:t>
            </a:r>
            <a:endParaRPr/>
          </a:p>
          <a:p>
            <a:pPr marL="990575" lvl="1" indent="-380990"/>
            <a:r>
              <a:rPr lang="en-US"/>
              <a:t>10% ISSN look ups</a:t>
            </a:r>
            <a:endParaRPr/>
          </a:p>
          <a:p>
            <a:pPr marL="990575" lvl="1" indent="-380990"/>
            <a:r>
              <a:rPr lang="en-US"/>
              <a:t>6% Manual CC Processing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6623096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body" idx="1"/>
          </p:nvPr>
        </p:nvSpPr>
        <p:spPr>
          <a:xfrm>
            <a:off x="454367" y="74865"/>
            <a:ext cx="11252000" cy="120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/>
              <a:t>What % of Requests are Fixed and Automated? </a:t>
            </a:r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body" idx="2"/>
          </p:nvPr>
        </p:nvSpPr>
        <p:spPr>
          <a:xfrm>
            <a:off x="470000" y="1947532"/>
            <a:ext cx="11252000" cy="316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Libraries typically only need to review ~ 11% of all requests.  The rest are fixed and automatically processed.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Using ILL librarians and staff to crowdsource “known source and citation” list that will further decrease % of requests needing processing.  This has already led to 2-3% reduction, with improvements continuing.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896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dirty="0"/>
              <a:t>Epic’s Campus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4FB43-09E0-4699-AFE4-B3A823519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5923"/>
            <a:ext cx="12192000" cy="53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17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/>
              <a:t>So, what’s left?</a:t>
            </a:r>
            <a:endParaRPr/>
          </a:p>
        </p:txBody>
      </p:sp>
      <p:sp>
        <p:nvSpPr>
          <p:cNvPr id="285" name="Google Shape;285;p43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Mostly, the hard requests: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Mostly conference proceedings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Obscure journals</a:t>
            </a:r>
            <a:endParaRPr/>
          </a:p>
          <a:p>
            <a:pPr lvl="1">
              <a:spcBef>
                <a:spcPts val="0"/>
              </a:spcBef>
            </a:pPr>
            <a:r>
              <a:rPr lang="en-US"/>
              <a:t>Citations that have highly problematic information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Ultimate goal is to get % requiring processing to 2-3%, and we’re only a few percent away.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7474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AF7844-8C09-4036-8E14-23C948C21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5261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How does Article Gateway benefit patrons?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60360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Benefits for patrons</a:t>
            </a:r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57189">
              <a:spcBef>
                <a:spcPts val="0"/>
              </a:spcBef>
            </a:pPr>
            <a:r>
              <a:rPr lang="en-US" b="1"/>
              <a:t>10%</a:t>
            </a:r>
            <a:r>
              <a:rPr lang="en-US"/>
              <a:t> increase in requests delivered within </a:t>
            </a:r>
            <a:r>
              <a:rPr lang="en-US" b="1"/>
              <a:t>4 hours or less </a:t>
            </a:r>
            <a:r>
              <a:rPr lang="en-US"/>
              <a:t>at AG institutions.</a:t>
            </a:r>
            <a:endParaRPr/>
          </a:p>
          <a:p>
            <a:pPr marL="457189" indent="-457189"/>
            <a:r>
              <a:rPr lang="en-US"/>
              <a:t>Significant reductions in overall turnaround time.  Typically reduces turnaround time by 25-30% in libraries.</a:t>
            </a:r>
            <a:endParaRPr/>
          </a:p>
          <a:p>
            <a:pPr marL="457189" indent="-457189"/>
            <a:r>
              <a:rPr lang="en-US"/>
              <a:t>As more auto purchasing is enabled and purchase profiles developed, % of requests delivered within a few hours will continue to increase, with a decrease in requests that exceed average turnaround time.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7380088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346C3-CA3E-42F2-82D2-B861DD965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8490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Do you want to know more?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94836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Our article</a:t>
            </a:r>
            <a:endParaRPr/>
          </a:p>
        </p:txBody>
      </p:sp>
      <p:sp>
        <p:nvSpPr>
          <p:cNvPr id="307" name="Google Shape;307;p4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  <a:buNone/>
            </a:pPr>
            <a:r>
              <a:rPr lang="en-US" sz="2667" b="1"/>
              <a:t>Enhancing Resource Sharing Access Through System Integration</a:t>
            </a:r>
            <a:endParaRPr sz="2667"/>
          </a:p>
          <a:p>
            <a:pPr marL="0" indent="0">
              <a:spcBef>
                <a:spcPts val="533"/>
              </a:spcBef>
              <a:buSzPts val="2000"/>
              <a:buNone/>
            </a:pPr>
            <a:r>
              <a:rPr lang="en-US" sz="2667"/>
              <a:t>Shannon Pritting, William Jones III, Timothy Jackson &amp; Michael Mulligan</a:t>
            </a:r>
            <a:endParaRPr/>
          </a:p>
          <a:p>
            <a:pPr marL="0" indent="0">
              <a:spcBef>
                <a:spcPts val="533"/>
              </a:spcBef>
              <a:buSzPts val="2000"/>
              <a:buNone/>
            </a:pPr>
            <a:r>
              <a:rPr lang="en-US" sz="2667"/>
              <a:t>Journal of Interlibrary Loan, Document Delivery &amp; Electronic Reserve</a:t>
            </a:r>
            <a:endParaRPr sz="2667"/>
          </a:p>
          <a:p>
            <a:pPr marL="0" indent="0">
              <a:spcBef>
                <a:spcPts val="533"/>
              </a:spcBef>
              <a:buSzPts val="2000"/>
              <a:buNone/>
            </a:pPr>
            <a:endParaRPr sz="2667"/>
          </a:p>
          <a:p>
            <a:pPr marL="0" indent="0">
              <a:spcBef>
                <a:spcPts val="533"/>
              </a:spcBef>
              <a:buSzPts val="2000"/>
              <a:buNone/>
            </a:pPr>
            <a:r>
              <a:rPr lang="en-US" sz="2667"/>
              <a:t>http://www.tandfonline.com/doi/full/10.1080/1072303X.2017.1305034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784323610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545EC-43DC-4D1B-9EA1-E39B9EC94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06530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601" y="349567"/>
            <a:ext cx="10194633" cy="573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8964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dirty="0"/>
              <a:t>Epic’s Campus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1B87A-0175-4F34-9F29-6CB61D713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647" y="1540836"/>
            <a:ext cx="9200707" cy="51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35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dirty="0"/>
              <a:t>Epic’s Campus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404C5-DD4A-41F6-B466-738896E5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366" y="1566639"/>
            <a:ext cx="8037269" cy="50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8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DF4DD-9E4E-469C-BAA4-15AF5D370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20456" y="1"/>
            <a:ext cx="9151088" cy="68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8220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1019042" y="1043948"/>
            <a:ext cx="9836257" cy="41841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487667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Let’s get started.</a:t>
            </a:r>
          </a:p>
        </p:txBody>
      </p:sp>
    </p:spTree>
    <p:extLst>
      <p:ext uri="{BB962C8B-B14F-4D97-AF65-F5344CB8AC3E}">
        <p14:creationId xmlns:p14="http://schemas.microsoft.com/office/powerpoint/2010/main" val="419656950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7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1740</Words>
  <Application>Microsoft Office PowerPoint</Application>
  <PresentationFormat>Widescreen</PresentationFormat>
  <Paragraphs>228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Tw Cen MT</vt:lpstr>
      <vt:lpstr>Office Theme</vt:lpstr>
      <vt:lpstr>Droplet</vt:lpstr>
      <vt:lpstr>1_Droplet</vt:lpstr>
      <vt:lpstr>3_Droplet</vt:lpstr>
      <vt:lpstr>7_Droplet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Geneseo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Sullivan</dc:creator>
  <cp:lastModifiedBy>Mark Sullivan</cp:lastModifiedBy>
  <cp:revision>1</cp:revision>
  <dcterms:created xsi:type="dcterms:W3CDTF">2018-08-28T15:39:05Z</dcterms:created>
  <dcterms:modified xsi:type="dcterms:W3CDTF">2018-08-28T15:39:29Z</dcterms:modified>
</cp:coreProperties>
</file>