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</p:sldMasterIdLst>
  <p:notesMasterIdLst>
    <p:notesMasterId r:id="rId3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8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90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DBB4E8-3C87-554E-9A34-1065124F70DE}" type="doc">
      <dgm:prSet loTypeId="urn:microsoft.com/office/officeart/2005/8/layout/vProcess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63547E5-A153-954C-9CFB-A02BC60C092C}">
      <dgm:prSet phldrT="[Text]"/>
      <dgm:spPr/>
      <dgm:t>
        <a:bodyPr/>
        <a:lstStyle/>
        <a:p>
          <a:pPr algn="ctr"/>
          <a:r>
            <a:rPr lang="en-US" dirty="0"/>
            <a:t>Goals</a:t>
          </a:r>
        </a:p>
      </dgm:t>
    </dgm:pt>
    <dgm:pt modelId="{E51473D7-B504-E147-AA3B-9C0490AB9D5B}" type="parTrans" cxnId="{B47B5457-0CCB-AE42-B618-F739EC3C76D4}">
      <dgm:prSet/>
      <dgm:spPr/>
      <dgm:t>
        <a:bodyPr/>
        <a:lstStyle/>
        <a:p>
          <a:endParaRPr lang="en-US"/>
        </a:p>
      </dgm:t>
    </dgm:pt>
    <dgm:pt modelId="{7E05DE36-DCB4-084A-95BC-321A91729403}" type="sibTrans" cxnId="{B47B5457-0CCB-AE42-B618-F739EC3C76D4}">
      <dgm:prSet/>
      <dgm:spPr/>
      <dgm:t>
        <a:bodyPr/>
        <a:lstStyle/>
        <a:p>
          <a:endParaRPr lang="en-US"/>
        </a:p>
      </dgm:t>
    </dgm:pt>
    <dgm:pt modelId="{160404CD-FDFD-4444-996F-5DF491488009}">
      <dgm:prSet phldrT="[Text]"/>
      <dgm:spPr/>
      <dgm:t>
        <a:bodyPr/>
        <a:lstStyle/>
        <a:p>
          <a:pPr algn="ctr"/>
          <a:r>
            <a:rPr lang="en-US" dirty="0"/>
            <a:t>Objectives</a:t>
          </a:r>
        </a:p>
      </dgm:t>
    </dgm:pt>
    <dgm:pt modelId="{196EE7D4-10CD-C94D-B696-6D2BF1D61F53}" type="parTrans" cxnId="{74F0BF7F-A523-2D4C-A3CF-6E79B8B711E9}">
      <dgm:prSet/>
      <dgm:spPr/>
      <dgm:t>
        <a:bodyPr/>
        <a:lstStyle/>
        <a:p>
          <a:endParaRPr lang="en-US"/>
        </a:p>
      </dgm:t>
    </dgm:pt>
    <dgm:pt modelId="{ECC3C22C-D1B2-D342-8D3E-CE180581C921}" type="sibTrans" cxnId="{74F0BF7F-A523-2D4C-A3CF-6E79B8B711E9}">
      <dgm:prSet/>
      <dgm:spPr/>
      <dgm:t>
        <a:bodyPr/>
        <a:lstStyle/>
        <a:p>
          <a:endParaRPr lang="en-US"/>
        </a:p>
      </dgm:t>
    </dgm:pt>
    <dgm:pt modelId="{336180A3-9136-CD4A-B2E3-B052DC421532}">
      <dgm:prSet phldrT="[Text]"/>
      <dgm:spPr/>
      <dgm:t>
        <a:bodyPr/>
        <a:lstStyle/>
        <a:p>
          <a:pPr algn="ctr"/>
          <a:r>
            <a:rPr lang="en-US" dirty="0"/>
            <a:t>Learning Activities</a:t>
          </a:r>
        </a:p>
      </dgm:t>
    </dgm:pt>
    <dgm:pt modelId="{AF58251B-49AE-CC41-8300-966D47045864}" type="parTrans" cxnId="{12454A32-C8BA-934A-AB80-F061E5C5C09D}">
      <dgm:prSet/>
      <dgm:spPr/>
      <dgm:t>
        <a:bodyPr/>
        <a:lstStyle/>
        <a:p>
          <a:endParaRPr lang="en-US"/>
        </a:p>
      </dgm:t>
    </dgm:pt>
    <dgm:pt modelId="{B5F03495-E911-7141-8D3F-1FAAE7F46E89}" type="sibTrans" cxnId="{12454A32-C8BA-934A-AB80-F061E5C5C09D}">
      <dgm:prSet/>
      <dgm:spPr/>
      <dgm:t>
        <a:bodyPr/>
        <a:lstStyle/>
        <a:p>
          <a:endParaRPr lang="en-US"/>
        </a:p>
      </dgm:t>
    </dgm:pt>
    <dgm:pt modelId="{08B65728-E14D-EA46-A3CF-E2793049810C}">
      <dgm:prSet phldrT="[Text]"/>
      <dgm:spPr/>
      <dgm:t>
        <a:bodyPr/>
        <a:lstStyle/>
        <a:p>
          <a:pPr algn="ctr"/>
          <a:r>
            <a:rPr lang="en-US" dirty="0"/>
            <a:t>Assessments</a:t>
          </a:r>
        </a:p>
      </dgm:t>
    </dgm:pt>
    <dgm:pt modelId="{D0D74714-65B7-CF4C-A5D3-93AEB672EC43}" type="parTrans" cxnId="{D60864B1-6039-274D-BE3F-43EBAF4EC970}">
      <dgm:prSet/>
      <dgm:spPr/>
      <dgm:t>
        <a:bodyPr/>
        <a:lstStyle/>
        <a:p>
          <a:endParaRPr lang="en-US"/>
        </a:p>
      </dgm:t>
    </dgm:pt>
    <dgm:pt modelId="{F06BF644-98A7-864A-9ACE-A21E490C121F}" type="sibTrans" cxnId="{D60864B1-6039-274D-BE3F-43EBAF4EC970}">
      <dgm:prSet/>
      <dgm:spPr/>
      <dgm:t>
        <a:bodyPr/>
        <a:lstStyle/>
        <a:p>
          <a:endParaRPr lang="en-US"/>
        </a:p>
      </dgm:t>
    </dgm:pt>
    <dgm:pt modelId="{CCD5E961-ED77-0948-A53C-4B23F8B159E3}" type="pres">
      <dgm:prSet presAssocID="{46DBB4E8-3C87-554E-9A34-1065124F70D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6FD5DD-0D10-E041-95B8-58FF56679687}" type="pres">
      <dgm:prSet presAssocID="{46DBB4E8-3C87-554E-9A34-1065124F70DE}" presName="dummyMaxCanvas" presStyleCnt="0">
        <dgm:presLayoutVars/>
      </dgm:prSet>
      <dgm:spPr/>
    </dgm:pt>
    <dgm:pt modelId="{EF8B39B2-A36E-8846-A900-26AF7B1FE374}" type="pres">
      <dgm:prSet presAssocID="{46DBB4E8-3C87-554E-9A34-1065124F70D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081551-F453-B144-9A34-991992BD39C7}" type="pres">
      <dgm:prSet presAssocID="{46DBB4E8-3C87-554E-9A34-1065124F70D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54932A-F034-0042-A78A-02EBB96C57C9}" type="pres">
      <dgm:prSet presAssocID="{46DBB4E8-3C87-554E-9A34-1065124F70D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541D20-B7EB-B94B-A62B-3CF7438B1A3C}" type="pres">
      <dgm:prSet presAssocID="{46DBB4E8-3C87-554E-9A34-1065124F70D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817E00-89E9-DC42-90FC-0A3E39EF66AE}" type="pres">
      <dgm:prSet presAssocID="{46DBB4E8-3C87-554E-9A34-1065124F70D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FECE7-C2CA-0B40-A552-EF0E41BA6EC7}" type="pres">
      <dgm:prSet presAssocID="{46DBB4E8-3C87-554E-9A34-1065124F70D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E8EAC-9BD5-414C-BAE6-0D84160A176D}" type="pres">
      <dgm:prSet presAssocID="{46DBB4E8-3C87-554E-9A34-1065124F70D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77552-6E04-A94F-94A2-5A8E3B9C9B34}" type="pres">
      <dgm:prSet presAssocID="{46DBB4E8-3C87-554E-9A34-1065124F70D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F7FF4-55B1-444A-B49B-D70F9AE995F3}" type="pres">
      <dgm:prSet presAssocID="{46DBB4E8-3C87-554E-9A34-1065124F70D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4101DD-399D-9441-945F-0F87189F78D5}" type="pres">
      <dgm:prSet presAssocID="{46DBB4E8-3C87-554E-9A34-1065124F70D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70AED-1363-F348-B8F1-FCD8C78AE109}" type="pres">
      <dgm:prSet presAssocID="{46DBB4E8-3C87-554E-9A34-1065124F70D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7B5457-0CCB-AE42-B618-F739EC3C76D4}" srcId="{46DBB4E8-3C87-554E-9A34-1065124F70DE}" destId="{A63547E5-A153-954C-9CFB-A02BC60C092C}" srcOrd="0" destOrd="0" parTransId="{E51473D7-B504-E147-AA3B-9C0490AB9D5B}" sibTransId="{7E05DE36-DCB4-084A-95BC-321A91729403}"/>
    <dgm:cxn modelId="{44E2B90E-9BDA-4508-AFB7-5C2CE444F984}" type="presOf" srcId="{336180A3-9136-CD4A-B2E3-B052DC421532}" destId="{C5D70AED-1363-F348-B8F1-FCD8C78AE109}" srcOrd="1" destOrd="0" presId="urn:microsoft.com/office/officeart/2005/8/layout/vProcess5"/>
    <dgm:cxn modelId="{C91A483D-DF5C-4F12-A09C-8EDB55AB5E02}" type="presOf" srcId="{160404CD-FDFD-4444-996F-5DF491488009}" destId="{E7081551-F453-B144-9A34-991992BD39C7}" srcOrd="0" destOrd="0" presId="urn:microsoft.com/office/officeart/2005/8/layout/vProcess5"/>
    <dgm:cxn modelId="{F1D265B2-7026-43B4-AEF2-5B15676AD1ED}" type="presOf" srcId="{7E05DE36-DCB4-084A-95BC-321A91729403}" destId="{1D817E00-89E9-DC42-90FC-0A3E39EF66AE}" srcOrd="0" destOrd="0" presId="urn:microsoft.com/office/officeart/2005/8/layout/vProcess5"/>
    <dgm:cxn modelId="{2C47EC75-8561-4B45-BB7D-017B379656DA}" type="presOf" srcId="{08B65728-E14D-EA46-A3CF-E2793049810C}" destId="{984101DD-399D-9441-945F-0F87189F78D5}" srcOrd="1" destOrd="0" presId="urn:microsoft.com/office/officeart/2005/8/layout/vProcess5"/>
    <dgm:cxn modelId="{D689BEB3-E4C6-4856-945C-572A217F72A8}" type="presOf" srcId="{A63547E5-A153-954C-9CFB-A02BC60C092C}" destId="{44E77552-6E04-A94F-94A2-5A8E3B9C9B34}" srcOrd="1" destOrd="0" presId="urn:microsoft.com/office/officeart/2005/8/layout/vProcess5"/>
    <dgm:cxn modelId="{02C21B50-3DAF-447B-851E-45C0ED950C69}" type="presOf" srcId="{46DBB4E8-3C87-554E-9A34-1065124F70DE}" destId="{CCD5E961-ED77-0948-A53C-4B23F8B159E3}" srcOrd="0" destOrd="0" presId="urn:microsoft.com/office/officeart/2005/8/layout/vProcess5"/>
    <dgm:cxn modelId="{D10876AC-8858-4B08-8246-5F6C999D9335}" type="presOf" srcId="{08B65728-E14D-EA46-A3CF-E2793049810C}" destId="{F654932A-F034-0042-A78A-02EBB96C57C9}" srcOrd="0" destOrd="0" presId="urn:microsoft.com/office/officeart/2005/8/layout/vProcess5"/>
    <dgm:cxn modelId="{D60864B1-6039-274D-BE3F-43EBAF4EC970}" srcId="{46DBB4E8-3C87-554E-9A34-1065124F70DE}" destId="{08B65728-E14D-EA46-A3CF-E2793049810C}" srcOrd="2" destOrd="0" parTransId="{D0D74714-65B7-CF4C-A5D3-93AEB672EC43}" sibTransId="{F06BF644-98A7-864A-9ACE-A21E490C121F}"/>
    <dgm:cxn modelId="{6917C07D-F964-4F69-96AE-7FDE8911EA16}" type="presOf" srcId="{160404CD-FDFD-4444-996F-5DF491488009}" destId="{4EBF7FF4-55B1-444A-B49B-D70F9AE995F3}" srcOrd="1" destOrd="0" presId="urn:microsoft.com/office/officeart/2005/8/layout/vProcess5"/>
    <dgm:cxn modelId="{B16934B8-EF94-444F-8F5D-A9DAF06FEDEC}" type="presOf" srcId="{A63547E5-A153-954C-9CFB-A02BC60C092C}" destId="{EF8B39B2-A36E-8846-A900-26AF7B1FE374}" srcOrd="0" destOrd="0" presId="urn:microsoft.com/office/officeart/2005/8/layout/vProcess5"/>
    <dgm:cxn modelId="{F49CB62E-276F-471F-9327-9985D59A0C9D}" type="presOf" srcId="{ECC3C22C-D1B2-D342-8D3E-CE180581C921}" destId="{B51FECE7-C2CA-0B40-A552-EF0E41BA6EC7}" srcOrd="0" destOrd="0" presId="urn:microsoft.com/office/officeart/2005/8/layout/vProcess5"/>
    <dgm:cxn modelId="{12454A32-C8BA-934A-AB80-F061E5C5C09D}" srcId="{46DBB4E8-3C87-554E-9A34-1065124F70DE}" destId="{336180A3-9136-CD4A-B2E3-B052DC421532}" srcOrd="3" destOrd="0" parTransId="{AF58251B-49AE-CC41-8300-966D47045864}" sibTransId="{B5F03495-E911-7141-8D3F-1FAAE7F46E89}"/>
    <dgm:cxn modelId="{6AB0D4AD-B788-4430-9033-0632B73535A2}" type="presOf" srcId="{336180A3-9136-CD4A-B2E3-B052DC421532}" destId="{4B541D20-B7EB-B94B-A62B-3CF7438B1A3C}" srcOrd="0" destOrd="0" presId="urn:microsoft.com/office/officeart/2005/8/layout/vProcess5"/>
    <dgm:cxn modelId="{74F0BF7F-A523-2D4C-A3CF-6E79B8B711E9}" srcId="{46DBB4E8-3C87-554E-9A34-1065124F70DE}" destId="{160404CD-FDFD-4444-996F-5DF491488009}" srcOrd="1" destOrd="0" parTransId="{196EE7D4-10CD-C94D-B696-6D2BF1D61F53}" sibTransId="{ECC3C22C-D1B2-D342-8D3E-CE180581C921}"/>
    <dgm:cxn modelId="{1832EDF9-907E-4C7D-AB77-79B1EE6902F5}" type="presOf" srcId="{F06BF644-98A7-864A-9ACE-A21E490C121F}" destId="{097E8EAC-9BD5-414C-BAE6-0D84160A176D}" srcOrd="0" destOrd="0" presId="urn:microsoft.com/office/officeart/2005/8/layout/vProcess5"/>
    <dgm:cxn modelId="{95DB73B0-D57E-4C02-B4E7-6EC4B1849F80}" type="presParOf" srcId="{CCD5E961-ED77-0948-A53C-4B23F8B159E3}" destId="{9F6FD5DD-0D10-E041-95B8-58FF56679687}" srcOrd="0" destOrd="0" presId="urn:microsoft.com/office/officeart/2005/8/layout/vProcess5"/>
    <dgm:cxn modelId="{EA498713-EB05-4D44-9947-066059B9A6A6}" type="presParOf" srcId="{CCD5E961-ED77-0948-A53C-4B23F8B159E3}" destId="{EF8B39B2-A36E-8846-A900-26AF7B1FE374}" srcOrd="1" destOrd="0" presId="urn:microsoft.com/office/officeart/2005/8/layout/vProcess5"/>
    <dgm:cxn modelId="{D37F9261-13F6-4B85-8EF9-66CABCADD5D7}" type="presParOf" srcId="{CCD5E961-ED77-0948-A53C-4B23F8B159E3}" destId="{E7081551-F453-B144-9A34-991992BD39C7}" srcOrd="2" destOrd="0" presId="urn:microsoft.com/office/officeart/2005/8/layout/vProcess5"/>
    <dgm:cxn modelId="{BCF60739-FB7F-40B8-AE8D-9409685795DE}" type="presParOf" srcId="{CCD5E961-ED77-0948-A53C-4B23F8B159E3}" destId="{F654932A-F034-0042-A78A-02EBB96C57C9}" srcOrd="3" destOrd="0" presId="urn:microsoft.com/office/officeart/2005/8/layout/vProcess5"/>
    <dgm:cxn modelId="{7AEDCF63-68C7-499B-9054-2A1C4A469F98}" type="presParOf" srcId="{CCD5E961-ED77-0948-A53C-4B23F8B159E3}" destId="{4B541D20-B7EB-B94B-A62B-3CF7438B1A3C}" srcOrd="4" destOrd="0" presId="urn:microsoft.com/office/officeart/2005/8/layout/vProcess5"/>
    <dgm:cxn modelId="{FE7EC28F-69C2-457F-87A2-F7A6345218D6}" type="presParOf" srcId="{CCD5E961-ED77-0948-A53C-4B23F8B159E3}" destId="{1D817E00-89E9-DC42-90FC-0A3E39EF66AE}" srcOrd="5" destOrd="0" presId="urn:microsoft.com/office/officeart/2005/8/layout/vProcess5"/>
    <dgm:cxn modelId="{B64711C9-4039-484D-B97E-9415FC25B3E1}" type="presParOf" srcId="{CCD5E961-ED77-0948-A53C-4B23F8B159E3}" destId="{B51FECE7-C2CA-0B40-A552-EF0E41BA6EC7}" srcOrd="6" destOrd="0" presId="urn:microsoft.com/office/officeart/2005/8/layout/vProcess5"/>
    <dgm:cxn modelId="{77691D99-099E-4E07-AD47-6BB814BC2DBE}" type="presParOf" srcId="{CCD5E961-ED77-0948-A53C-4B23F8B159E3}" destId="{097E8EAC-9BD5-414C-BAE6-0D84160A176D}" srcOrd="7" destOrd="0" presId="urn:microsoft.com/office/officeart/2005/8/layout/vProcess5"/>
    <dgm:cxn modelId="{F3E7B218-E619-4E3F-8A12-88B1C23BFB49}" type="presParOf" srcId="{CCD5E961-ED77-0948-A53C-4B23F8B159E3}" destId="{44E77552-6E04-A94F-94A2-5A8E3B9C9B34}" srcOrd="8" destOrd="0" presId="urn:microsoft.com/office/officeart/2005/8/layout/vProcess5"/>
    <dgm:cxn modelId="{3C7A2162-8E24-44C5-98BE-E7B18D9ECBA1}" type="presParOf" srcId="{CCD5E961-ED77-0948-A53C-4B23F8B159E3}" destId="{4EBF7FF4-55B1-444A-B49B-D70F9AE995F3}" srcOrd="9" destOrd="0" presId="urn:microsoft.com/office/officeart/2005/8/layout/vProcess5"/>
    <dgm:cxn modelId="{766ED729-B9B3-45F9-BAB9-C77A4129D11D}" type="presParOf" srcId="{CCD5E961-ED77-0948-A53C-4B23F8B159E3}" destId="{984101DD-399D-9441-945F-0F87189F78D5}" srcOrd="10" destOrd="0" presId="urn:microsoft.com/office/officeart/2005/8/layout/vProcess5"/>
    <dgm:cxn modelId="{C561F41C-80B6-4DF4-B83E-6C902F74E383}" type="presParOf" srcId="{CCD5E961-ED77-0948-A53C-4B23F8B159E3}" destId="{C5D70AED-1363-F348-B8F1-FCD8C78AE10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B39B2-A36E-8846-A900-26AF7B1FE374}">
      <dsp:nvSpPr>
        <dsp:cNvPr id="0" name=""/>
        <dsp:cNvSpPr/>
      </dsp:nvSpPr>
      <dsp:spPr>
        <a:xfrm>
          <a:off x="0" y="0"/>
          <a:ext cx="6122894" cy="9574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/>
            <a:t>Goals</a:t>
          </a:r>
        </a:p>
      </dsp:txBody>
      <dsp:txXfrm>
        <a:off x="28043" y="28043"/>
        <a:ext cx="5008816" cy="901372"/>
      </dsp:txXfrm>
    </dsp:sp>
    <dsp:sp modelId="{E7081551-F453-B144-9A34-991992BD39C7}">
      <dsp:nvSpPr>
        <dsp:cNvPr id="0" name=""/>
        <dsp:cNvSpPr/>
      </dsp:nvSpPr>
      <dsp:spPr>
        <a:xfrm>
          <a:off x="512792" y="1131541"/>
          <a:ext cx="6122894" cy="9574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/>
            <a:t>Objectives</a:t>
          </a:r>
        </a:p>
      </dsp:txBody>
      <dsp:txXfrm>
        <a:off x="540835" y="1159584"/>
        <a:ext cx="4931667" cy="901372"/>
      </dsp:txXfrm>
    </dsp:sp>
    <dsp:sp modelId="{F654932A-F034-0042-A78A-02EBB96C57C9}">
      <dsp:nvSpPr>
        <dsp:cNvPr id="0" name=""/>
        <dsp:cNvSpPr/>
      </dsp:nvSpPr>
      <dsp:spPr>
        <a:xfrm>
          <a:off x="1017931" y="2263083"/>
          <a:ext cx="6122894" cy="9574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/>
            <a:t>Assessments</a:t>
          </a:r>
        </a:p>
      </dsp:txBody>
      <dsp:txXfrm>
        <a:off x="1045974" y="2291126"/>
        <a:ext cx="4939321" cy="901372"/>
      </dsp:txXfrm>
    </dsp:sp>
    <dsp:sp modelId="{4B541D20-B7EB-B94B-A62B-3CF7438B1A3C}">
      <dsp:nvSpPr>
        <dsp:cNvPr id="0" name=""/>
        <dsp:cNvSpPr/>
      </dsp:nvSpPr>
      <dsp:spPr>
        <a:xfrm>
          <a:off x="1530723" y="3394625"/>
          <a:ext cx="6122894" cy="95745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/>
            <a:t>Learning Activities</a:t>
          </a:r>
        </a:p>
      </dsp:txBody>
      <dsp:txXfrm>
        <a:off x="1558766" y="3422668"/>
        <a:ext cx="4931667" cy="901372"/>
      </dsp:txXfrm>
    </dsp:sp>
    <dsp:sp modelId="{1D817E00-89E9-DC42-90FC-0A3E39EF66AE}">
      <dsp:nvSpPr>
        <dsp:cNvPr id="0" name=""/>
        <dsp:cNvSpPr/>
      </dsp:nvSpPr>
      <dsp:spPr>
        <a:xfrm>
          <a:off x="5500546" y="733326"/>
          <a:ext cx="622348" cy="62234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640574" y="733326"/>
        <a:ext cx="342292" cy="468317"/>
      </dsp:txXfrm>
    </dsp:sp>
    <dsp:sp modelId="{B51FECE7-C2CA-0B40-A552-EF0E41BA6EC7}">
      <dsp:nvSpPr>
        <dsp:cNvPr id="0" name=""/>
        <dsp:cNvSpPr/>
      </dsp:nvSpPr>
      <dsp:spPr>
        <a:xfrm>
          <a:off x="6013338" y="1864867"/>
          <a:ext cx="622348" cy="62234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6153366" y="1864867"/>
        <a:ext cx="342292" cy="468317"/>
      </dsp:txXfrm>
    </dsp:sp>
    <dsp:sp modelId="{097E8EAC-9BD5-414C-BAE6-0D84160A176D}">
      <dsp:nvSpPr>
        <dsp:cNvPr id="0" name=""/>
        <dsp:cNvSpPr/>
      </dsp:nvSpPr>
      <dsp:spPr>
        <a:xfrm>
          <a:off x="6518477" y="2996409"/>
          <a:ext cx="622348" cy="62234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6658505" y="2996409"/>
        <a:ext cx="342292" cy="468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B0CB1-6A1D-433F-AFD0-EAA13F3B58A0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822A6-9995-42E5-8EA9-52F720CCB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08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1.bp.blogspot.com/-FJvfp7rqwt4/VtzJ9eqAugI/AAAAAAAAFzo/Yz4lj9XQo4U/s1600/Screenshot+2016-03-06+16.22.49.png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bit.ly/continuum-motivation" TargetMode="External"/><Relationship Id="rId5" Type="http://schemas.openxmlformats.org/officeDocument/2006/relationships/hyperlink" Target="http://creativecommons.org/licenses/by-nc-nd/4.0/" TargetMode="External"/><Relationship Id="rId4" Type="http://schemas.openxmlformats.org/officeDocument/2006/relationships/hyperlink" Target="https://www.blogger.com/www.personalizelearning.com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/>
            </a:r>
            <a:b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Continuum of Motivation </a:t>
            </a:r>
            <a:r>
              <a:rPr lang="en-US" dirty="0">
                <a:effectLst/>
              </a:rPr>
              <a:t>TM</a:t>
            </a:r>
            <a:r>
              <a:rPr lang="en-US" dirty="0"/>
              <a:t> by </a:t>
            </a:r>
            <a:r>
              <a:rPr lang="en-US" dirty="0">
                <a:hlinkClick r:id="rId4"/>
              </a:rPr>
              <a:t>Barbara Bray and Kathleen McClaskey</a:t>
            </a:r>
            <a:r>
              <a:rPr lang="en-US" dirty="0"/>
              <a:t> is licensed under a </a:t>
            </a:r>
            <a:r>
              <a:rPr lang="en-US" dirty="0">
                <a:hlinkClick r:id="rId5"/>
              </a:rPr>
              <a:t>Creative Commons Attribution-NonCommercial-NoDerivatives 4.0 International License</a:t>
            </a:r>
            <a:r>
              <a:rPr lang="en-US" dirty="0"/>
              <a:t>. Based on work at </a:t>
            </a:r>
            <a:r>
              <a:rPr lang="en-US" dirty="0">
                <a:hlinkClick r:id="rId6"/>
              </a:rPr>
              <a:t>bit.ly/continuum-motivation</a:t>
            </a:r>
            <a:r>
              <a:rPr lang="en-US" dirty="0"/>
              <a:t>* Graphic design by Sylvia Duckworth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94D9-C10C-5343-ABDA-447A63F735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776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effectLst/>
              </a:rPr>
              <a:t>Sweller</a:t>
            </a:r>
            <a:r>
              <a:rPr lang="en-US" dirty="0">
                <a:effectLst/>
              </a:rPr>
              <a:t>, J. (1988). Cognitive load during problem solving: effects on learning. </a:t>
            </a:r>
            <a:r>
              <a:rPr lang="en-US" i="1" dirty="0">
                <a:effectLst/>
              </a:rPr>
              <a:t>Cognitive Science</a:t>
            </a:r>
            <a:r>
              <a:rPr lang="en-US" dirty="0">
                <a:effectLst/>
              </a:rPr>
              <a:t>, </a:t>
            </a:r>
            <a:r>
              <a:rPr lang="en-US" i="1" dirty="0">
                <a:effectLst/>
              </a:rPr>
              <a:t>12</a:t>
            </a:r>
            <a:r>
              <a:rPr lang="en-US" dirty="0">
                <a:effectLst/>
              </a:rPr>
              <a:t>(2), 257–285.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94D9-C10C-5343-ABDA-447A63F735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301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94D9-C10C-5343-ABDA-447A63F735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671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A9B8-B45B-4359-8141-08FECE2FAB81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3FF2-194A-4A15-9B8C-C2385B4C3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1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A9B8-B45B-4359-8141-08FECE2FAB81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3FF2-194A-4A15-9B8C-C2385B4C3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8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A9B8-B45B-4359-8141-08FECE2FAB81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3FF2-194A-4A15-9B8C-C2385B4C3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18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352559-AAE1-F24E-A214-C68F846C5C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53853"/>
            <a:ext cx="10363200" cy="2387600"/>
          </a:xfrm>
        </p:spPr>
        <p:txBody>
          <a:bodyPr anchor="ctr">
            <a:normAutofit/>
          </a:bodyPr>
          <a:lstStyle>
            <a:lvl1pPr algn="ctr">
              <a:defRPr sz="5294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41453"/>
            <a:ext cx="9144000" cy="766201"/>
          </a:xfrm>
        </p:spPr>
        <p:txBody>
          <a:bodyPr>
            <a:normAutofit/>
          </a:bodyPr>
          <a:lstStyle>
            <a:lvl1pPr marL="0" indent="0" algn="ctr">
              <a:buNone/>
              <a:defRPr sz="3177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43777" indent="0" algn="ctr">
              <a:buNone/>
              <a:defRPr sz="1941"/>
            </a:lvl2pPr>
            <a:lvl3pPr marL="887553" indent="0" algn="ctr">
              <a:buNone/>
              <a:defRPr sz="1747"/>
            </a:lvl3pPr>
            <a:lvl4pPr marL="1331330" indent="0" algn="ctr">
              <a:buNone/>
              <a:defRPr sz="1553"/>
            </a:lvl4pPr>
            <a:lvl5pPr marL="1775106" indent="0" algn="ctr">
              <a:buNone/>
              <a:defRPr sz="1553"/>
            </a:lvl5pPr>
            <a:lvl6pPr marL="2218883" indent="0" algn="ctr">
              <a:buNone/>
              <a:defRPr sz="1553"/>
            </a:lvl6pPr>
            <a:lvl7pPr marL="2662660" indent="0" algn="ctr">
              <a:buNone/>
              <a:defRPr sz="1553"/>
            </a:lvl7pPr>
            <a:lvl8pPr marL="3106436" indent="0" algn="ctr">
              <a:buNone/>
              <a:defRPr sz="1553"/>
            </a:lvl8pPr>
            <a:lvl9pPr marL="3550213" indent="0" algn="ctr">
              <a:buNone/>
              <a:defRPr sz="1553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7052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40977DB3-7F0F-534B-A392-21EFA93DD9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868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530">
                <a:latin typeface="Century Gothic" panose="020B0502020202020204" pitchFamily="34" charset="0"/>
              </a:defRPr>
            </a:lvl1pPr>
            <a:lvl2pPr>
              <a:defRPr sz="3177">
                <a:latin typeface="Century Gothic" panose="020B0502020202020204" pitchFamily="34" charset="0"/>
              </a:defRPr>
            </a:lvl2pPr>
            <a:lvl3pPr>
              <a:defRPr sz="2824">
                <a:latin typeface="Century Gothic" panose="020B0502020202020204" pitchFamily="34" charset="0"/>
              </a:defRPr>
            </a:lvl3pPr>
            <a:lvl4pPr>
              <a:defRPr sz="2471">
                <a:latin typeface="Century Gothic" panose="020B0502020202020204" pitchFamily="34" charset="0"/>
              </a:defRPr>
            </a:lvl4pPr>
            <a:lvl5pPr>
              <a:defRPr sz="247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136C-BF9A-7743-A43D-39D177D45F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2BE1-A1C9-4444-A26B-FE45C3DF1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356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31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06"/>
            </a:lvl1pPr>
            <a:lvl2pPr marL="443777" indent="0">
              <a:buNone/>
              <a:defRPr sz="2718"/>
            </a:lvl2pPr>
            <a:lvl3pPr marL="887553" indent="0">
              <a:buNone/>
              <a:defRPr sz="2330"/>
            </a:lvl3pPr>
            <a:lvl4pPr marL="1331330" indent="0">
              <a:buNone/>
              <a:defRPr sz="1941"/>
            </a:lvl4pPr>
            <a:lvl5pPr marL="1775106" indent="0">
              <a:buNone/>
              <a:defRPr sz="1941"/>
            </a:lvl5pPr>
            <a:lvl6pPr marL="2218883" indent="0">
              <a:buNone/>
              <a:defRPr sz="1941"/>
            </a:lvl6pPr>
            <a:lvl7pPr marL="2662660" indent="0">
              <a:buNone/>
              <a:defRPr sz="1941"/>
            </a:lvl7pPr>
            <a:lvl8pPr marL="3106436" indent="0">
              <a:buNone/>
              <a:defRPr sz="1941"/>
            </a:lvl8pPr>
            <a:lvl9pPr marL="3550213" indent="0">
              <a:buNone/>
              <a:defRPr sz="194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553"/>
            </a:lvl1pPr>
            <a:lvl2pPr marL="443777" indent="0">
              <a:buNone/>
              <a:defRPr sz="1359"/>
            </a:lvl2pPr>
            <a:lvl3pPr marL="887553" indent="0">
              <a:buNone/>
              <a:defRPr sz="1165"/>
            </a:lvl3pPr>
            <a:lvl4pPr marL="1331330" indent="0">
              <a:buNone/>
              <a:defRPr sz="971"/>
            </a:lvl4pPr>
            <a:lvl5pPr marL="1775106" indent="0">
              <a:buNone/>
              <a:defRPr sz="971"/>
            </a:lvl5pPr>
            <a:lvl6pPr marL="2218883" indent="0">
              <a:buNone/>
              <a:defRPr sz="971"/>
            </a:lvl6pPr>
            <a:lvl7pPr marL="2662660" indent="0">
              <a:buNone/>
              <a:defRPr sz="971"/>
            </a:lvl7pPr>
            <a:lvl8pPr marL="3106436" indent="0">
              <a:buNone/>
              <a:defRPr sz="971"/>
            </a:lvl8pPr>
            <a:lvl9pPr marL="3550213" indent="0">
              <a:buNone/>
              <a:defRPr sz="97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136C-BF9A-7743-A43D-39D177D45F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2BE1-A1C9-4444-A26B-FE45C3DF1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2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A9B8-B45B-4359-8141-08FECE2FAB81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3FF2-194A-4A15-9B8C-C2385B4C3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18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A9B8-B45B-4359-8141-08FECE2FAB81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3FF2-194A-4A15-9B8C-C2385B4C3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3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A9B8-B45B-4359-8141-08FECE2FAB81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3FF2-194A-4A15-9B8C-C2385B4C3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4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A9B8-B45B-4359-8141-08FECE2FAB81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3FF2-194A-4A15-9B8C-C2385B4C3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9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A9B8-B45B-4359-8141-08FECE2FAB81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3FF2-194A-4A15-9B8C-C2385B4C3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0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A9B8-B45B-4359-8141-08FECE2FAB81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3FF2-194A-4A15-9B8C-C2385B4C3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2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A9B8-B45B-4359-8141-08FECE2FAB81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3FF2-194A-4A15-9B8C-C2385B4C3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6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A9B8-B45B-4359-8141-08FECE2FAB81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3FF2-194A-4A15-9B8C-C2385B4C3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6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8A9B8-B45B-4359-8141-08FECE2FAB81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23FF2-194A-4A15-9B8C-C2385B4C3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9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6136C-BF9A-7743-A43D-39D177D45F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42BE1-A1C9-4444-A26B-FE45C3DF1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3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887553" rtl="0" eaLnBrk="1" latinLnBrk="0" hangingPunct="1">
        <a:lnSpc>
          <a:spcPct val="90000"/>
        </a:lnSpc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888" indent="-221888" algn="l" defTabSz="88755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2718" kern="1200">
          <a:solidFill>
            <a:schemeClr val="tx1"/>
          </a:solidFill>
          <a:latin typeface="+mn-lt"/>
          <a:ea typeface="+mn-ea"/>
          <a:cs typeface="+mn-cs"/>
        </a:defRPr>
      </a:lvl1pPr>
      <a:lvl2pPr marL="66566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6136C-BF9A-7743-A43D-39D177D45F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42BE1-A1C9-4444-A26B-FE45C3DF1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8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887553" rtl="0" eaLnBrk="1" latinLnBrk="0" hangingPunct="1">
        <a:lnSpc>
          <a:spcPct val="90000"/>
        </a:lnSpc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888" indent="-221888" algn="l" defTabSz="88755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2718" kern="1200">
          <a:solidFill>
            <a:schemeClr val="tx1"/>
          </a:solidFill>
          <a:latin typeface="+mn-lt"/>
          <a:ea typeface="+mn-ea"/>
          <a:cs typeface="+mn-cs"/>
        </a:defRPr>
      </a:lvl1pPr>
      <a:lvl2pPr marL="66566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6136C-BF9A-7743-A43D-39D177D45F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42BE1-A1C9-4444-A26B-FE45C3DF1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4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887553" rtl="0" eaLnBrk="1" latinLnBrk="0" hangingPunct="1">
        <a:lnSpc>
          <a:spcPct val="90000"/>
        </a:lnSpc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888" indent="-221888" algn="l" defTabSz="88755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2718" kern="1200">
          <a:solidFill>
            <a:schemeClr val="tx1"/>
          </a:solidFill>
          <a:latin typeface="+mn-lt"/>
          <a:ea typeface="+mn-ea"/>
          <a:cs typeface="+mn-cs"/>
        </a:defRPr>
      </a:lvl1pPr>
      <a:lvl2pPr marL="66566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s://blog.iese.edu/expatriatus/files/2013/09/sdt-cont.gif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hyperlink" Target="http://bit.ly/continuum-motivati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creativecommons.org/licenses/by-nc-nd/4.0/" TargetMode="External"/><Relationship Id="rId5" Type="http://schemas.openxmlformats.org/officeDocument/2006/relationships/hyperlink" Target="https://www.blogger.com/www.personalizelearning.com" TargetMode="External"/><Relationship Id="rId4" Type="http://schemas.openxmlformats.org/officeDocument/2006/relationships/hyperlink" Target="https://1.bp.blogspot.com/-FJvfp7rqwt4/VtzJ9eqAugI/AAAAAAAAFzo/Yz4lj9XQo4U/s1600/Screenshot+2016-03-06+16.22.49.pn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4100" y="1122363"/>
            <a:ext cx="75438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767853" y="3602038"/>
            <a:ext cx="6656294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471" y="0"/>
            <a:ext cx="887505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20473" y="865290"/>
            <a:ext cx="7951054" cy="3238987"/>
          </a:xfrm>
          <a:prstGeom prst="rect">
            <a:avLst/>
          </a:prstGeom>
        </p:spPr>
        <p:txBody>
          <a:bodyPr vert="horz" lIns="80682" tIns="40341" rIns="80682" bIns="40341" rtlCol="0" anchor="ctr">
            <a:norm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58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7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Educational Theory to Design a Training Program for Alma’s Fulfillment Module but mostly  Circulation</a:t>
            </a:r>
          </a:p>
        </p:txBody>
      </p:sp>
    </p:spTree>
    <p:extLst>
      <p:ext uri="{BB962C8B-B14F-4D97-AF65-F5344CB8AC3E}">
        <p14:creationId xmlns:p14="http://schemas.microsoft.com/office/powerpoint/2010/main" val="1294570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27E92-1754-4148-8580-074B3FA1F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336E65-5EE1-6145-8441-5BB1ABA3E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41" y="279918"/>
            <a:ext cx="10719317" cy="757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0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969F-94C0-1E41-84B3-567EA1A3E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Educational Theory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16485E-EF20-214F-BF68-8358664BD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 Theories</a:t>
            </a:r>
          </a:p>
          <a:p>
            <a:r>
              <a:rPr lang="en-US" dirty="0"/>
              <a:t>Instructional Theories</a:t>
            </a:r>
          </a:p>
          <a:p>
            <a:r>
              <a:rPr lang="en-US" dirty="0"/>
              <a:t>Active Learning</a:t>
            </a:r>
          </a:p>
          <a:p>
            <a:r>
              <a:rPr lang="en-US" dirty="0"/>
              <a:t>Memory</a:t>
            </a:r>
          </a:p>
          <a:p>
            <a:r>
              <a:rPr lang="en-US" dirty="0"/>
              <a:t>Motivation</a:t>
            </a:r>
          </a:p>
          <a:p>
            <a:r>
              <a:rPr lang="en-US" dirty="0"/>
              <a:t>Prior Knowledge</a:t>
            </a:r>
          </a:p>
          <a:p>
            <a:r>
              <a:rPr lang="en-US" dirty="0"/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3634347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D3E16-1416-9D4E-9376-76AD0A22D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Pyramid</a:t>
            </a:r>
          </a:p>
        </p:txBody>
      </p:sp>
      <p:pic>
        <p:nvPicPr>
          <p:cNvPr id="5124" name="Picture 4" descr="Image result for learning pyramid active learning">
            <a:extLst>
              <a:ext uri="{FF2B5EF4-FFF2-40B4-BE49-F238E27FC236}">
                <a16:creationId xmlns:a16="http://schemas.microsoft.com/office/drawing/2014/main" id="{B89F335A-4F51-8E42-B068-D41EE945CE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157" y="1638529"/>
            <a:ext cx="7495212" cy="485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016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www.getsmarter.com/career-advice/wp-content/uploads/2016/12/Knowledge-commons-blooms-taxonomy-GetSmarter.png">
            <a:extLst>
              <a:ext uri="{FF2B5EF4-FFF2-40B4-BE49-F238E27FC236}">
                <a16:creationId xmlns:a16="http://schemas.microsoft.com/office/drawing/2014/main" id="{3DB37195-6E43-044B-B4F3-AEC04E105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71" y="240383"/>
            <a:ext cx="8875059" cy="627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626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68E590-F97C-0746-8116-7991B561C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Self-Determination Theory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542A4FC-37C7-1041-8D52-80511F779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493" y="2305725"/>
            <a:ext cx="9891582" cy="32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682" tIns="40341" rIns="80682" bIns="4034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69" name="Picture 2" descr="https://blog.iese.edu/expatriatus/files/2013/09/sdt-cont.gif">
            <a:extLst>
              <a:ext uri="{FF2B5EF4-FFF2-40B4-BE49-F238E27FC236}">
                <a16:creationId xmlns:a16="http://schemas.microsoft.com/office/drawing/2014/main" id="{6F8B08D7-3F3D-CB44-B874-87EF07EFC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955" y="1734069"/>
            <a:ext cx="8590090" cy="364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581B0E-4F7A-F744-9D52-69ED3CBBB48F}"/>
              </a:ext>
            </a:extLst>
          </p:cNvPr>
          <p:cNvSpPr txBox="1"/>
          <p:nvPr/>
        </p:nvSpPr>
        <p:spPr>
          <a:xfrm>
            <a:off x="1800955" y="6117409"/>
            <a:ext cx="6827895" cy="391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Reiche</a:t>
            </a:r>
            <a:r>
              <a:rPr kumimoji="0" lang="en-US" sz="97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 S. (2013). The psychology of ex-pat motivation: From theory to practice. Retrieved from https://</a:t>
            </a:r>
            <a:r>
              <a:rPr kumimoji="0" lang="en-US" sz="97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blog.iese.edu</a:t>
            </a:r>
            <a:r>
              <a:rPr kumimoji="0" lang="en-US" sz="97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</a:t>
            </a:r>
            <a:r>
              <a:rPr kumimoji="0" lang="en-US" sz="97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expatriatus</a:t>
            </a:r>
            <a:r>
              <a:rPr kumimoji="0" lang="en-US" sz="97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/2013/09/20/the-psychology-of-expat-motivation-from-theory-to-practice/</a:t>
            </a:r>
          </a:p>
        </p:txBody>
      </p:sp>
    </p:spTree>
    <p:extLst>
      <p:ext uri="{BB962C8B-B14F-4D97-AF65-F5344CB8AC3E}">
        <p14:creationId xmlns:p14="http://schemas.microsoft.com/office/powerpoint/2010/main" val="3851831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3.bp.blogspot.com/-VzTUOcMkrck/VvGHKctYUjI/AAAAAAAAF6A/K26RCIntf38ZwjTd3FTQHUpWOgArrRmiw/s1600/continuum-motivation4post.JPG">
            <a:extLst>
              <a:ext uri="{FF2B5EF4-FFF2-40B4-BE49-F238E27FC236}">
                <a16:creationId xmlns:a16="http://schemas.microsoft.com/office/drawing/2014/main" id="{1C218F5B-522E-B84A-ABF8-262F3A703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299" y="21964"/>
            <a:ext cx="8105972" cy="683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BA731D25-EA3A-1F4B-8204-286E9C079307}"/>
              </a:ext>
            </a:extLst>
          </p:cNvPr>
          <p:cNvSpPr>
            <a:spLocks noChangeArrowheads="1"/>
          </p:cNvSpPr>
          <p:nvPr/>
        </p:nvSpPr>
        <p:spPr bwMode="auto">
          <a:xfrm rot="18997217">
            <a:off x="1484694" y="707553"/>
            <a:ext cx="3127992" cy="10922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0682" tIns="40341" rIns="140029" bIns="1400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6" b="0" i="0" u="none" strike="noStrike" kern="1200" cap="none" spc="0" normalizeH="0" baseline="0" noProof="0" dirty="0">
                <a:ln>
                  <a:noFill/>
                </a:ln>
                <a:solidFill>
                  <a:srgbClr val="60A9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/>
            </a:r>
            <a:br>
              <a:rPr kumimoji="0" lang="en-US" altLang="en-US" sz="176" b="0" i="0" u="none" strike="noStrike" kern="1200" cap="none" spc="0" normalizeH="0" baseline="0" noProof="0" dirty="0">
                <a:ln>
                  <a:noFill/>
                </a:ln>
                <a:solidFill>
                  <a:srgbClr val="60A9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</a:br>
            <a:r>
              <a:rPr kumimoji="0" lang="en-US" altLang="en-US" sz="176" b="0" i="0" u="none" strike="noStrike" kern="1200" cap="none" spc="0" normalizeH="0" baseline="0" noProof="0" dirty="0">
                <a:ln>
                  <a:noFill/>
                </a:ln>
                <a:solidFill>
                  <a:srgbClr val="60A9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  </a:t>
            </a:r>
            <a:endParaRPr kumimoji="0" lang="en-US" alt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27" b="0" i="0" u="none" strike="noStrike" kern="1200" cap="none" spc="0" normalizeH="0" baseline="0" noProof="0" dirty="0">
                <a:ln>
                  <a:noFill/>
                </a:ln>
                <a:solidFill>
                  <a:srgbClr val="60A9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Continuum of Motivation TM by </a:t>
            </a:r>
            <a:r>
              <a:rPr kumimoji="0" lang="en-US" altLang="en-US" sz="927" b="0" i="0" u="none" strike="noStrike" kern="1200" cap="none" spc="0" normalizeH="0" baseline="0" noProof="0" dirty="0">
                <a:ln>
                  <a:noFill/>
                </a:ln>
                <a:solidFill>
                  <a:srgbClr val="60A9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Barbara Bray and Kathleen McClaskey</a:t>
            </a:r>
            <a:r>
              <a:rPr kumimoji="0" lang="en-US" altLang="en-US" sz="927" b="0" i="0" u="none" strike="noStrike" kern="1200" cap="none" spc="0" normalizeH="0" baseline="0" noProof="0" dirty="0">
                <a:ln>
                  <a:noFill/>
                </a:ln>
                <a:solidFill>
                  <a:srgbClr val="60A9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licensed under a </a:t>
            </a:r>
            <a:r>
              <a:rPr kumimoji="0" lang="en-US" altLang="en-US" sz="927" b="0" i="0" u="none" strike="noStrike" kern="1200" cap="none" spc="0" normalizeH="0" baseline="0" noProof="0" dirty="0">
                <a:ln>
                  <a:noFill/>
                </a:ln>
                <a:solidFill>
                  <a:srgbClr val="60A9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Creative Commons Attribution-NonCommercial-NoDerivatives 4.0 International License</a:t>
            </a:r>
            <a:r>
              <a:rPr kumimoji="0" lang="en-US" altLang="en-US" sz="927" b="0" i="0" u="none" strike="noStrike" kern="1200" cap="none" spc="0" normalizeH="0" baseline="0" noProof="0" dirty="0">
                <a:ln>
                  <a:noFill/>
                </a:ln>
                <a:solidFill>
                  <a:srgbClr val="60A9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Based on work at </a:t>
            </a:r>
            <a:r>
              <a:rPr kumimoji="0" lang="en-US" altLang="en-US" sz="927" b="0" i="0" u="none" strike="noStrike" kern="1200" cap="none" spc="0" normalizeH="0" baseline="0" noProof="0" dirty="0">
                <a:ln>
                  <a:noFill/>
                </a:ln>
                <a:solidFill>
                  <a:srgbClr val="60A9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bit.ly/continuum-motivation</a:t>
            </a:r>
            <a:r>
              <a:rPr kumimoji="0" lang="en-US" altLang="en-US" sz="927" b="0" i="0" u="none" strike="noStrike" kern="1200" cap="none" spc="0" normalizeH="0" baseline="0" noProof="0" dirty="0">
                <a:ln>
                  <a:noFill/>
                </a:ln>
                <a:solidFill>
                  <a:srgbClr val="60A9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Graphic design by Sylvia Duckworth</a:t>
            </a:r>
            <a:br>
              <a:rPr kumimoji="0" lang="en-US" altLang="en-US" sz="927" b="0" i="0" u="none" strike="noStrike" kern="1200" cap="none" spc="0" normalizeH="0" baseline="0" noProof="0" dirty="0">
                <a:ln>
                  <a:noFill/>
                </a:ln>
                <a:solidFill>
                  <a:srgbClr val="60A9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altLang="en-US" sz="927" b="0" i="0" u="none" strike="noStrike" kern="1200" cap="none" spc="0" normalizeH="0" baseline="0" noProof="0" dirty="0">
              <a:ln>
                <a:noFill/>
              </a:ln>
              <a:solidFill>
                <a:srgbClr val="60A9E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134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104F5-DC06-9B43-8ADF-C2BEFBF74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FA599-C919-3E4B-A9FD-505C9E1C9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8630" y="1825625"/>
            <a:ext cx="8060182" cy="4351338"/>
          </a:xfrm>
        </p:spPr>
        <p:txBody>
          <a:bodyPr/>
          <a:lstStyle/>
          <a:p>
            <a:pPr marL="655579" indent="-655579">
              <a:spcAft>
                <a:spcPts val="529"/>
              </a:spcAft>
              <a:buFont typeface="+mj-lt"/>
              <a:buAutoNum type="arabicPeriod"/>
            </a:pPr>
            <a:r>
              <a:rPr lang="en-US" dirty="0"/>
              <a:t>Establish desired results</a:t>
            </a:r>
          </a:p>
          <a:p>
            <a:pPr marL="655579" indent="-655579">
              <a:spcAft>
                <a:spcPts val="529"/>
              </a:spcAft>
              <a:buFont typeface="+mj-lt"/>
              <a:buAutoNum type="arabicPeriod"/>
            </a:pPr>
            <a:endParaRPr lang="en-US" dirty="0"/>
          </a:p>
          <a:p>
            <a:pPr marL="655579" indent="-655579">
              <a:spcAft>
                <a:spcPts val="529"/>
              </a:spcAft>
              <a:buFont typeface="+mj-lt"/>
              <a:buAutoNum type="arabicPeriod"/>
            </a:pPr>
            <a:r>
              <a:rPr lang="en-US" dirty="0"/>
              <a:t>Determine acceptable evidence</a:t>
            </a:r>
          </a:p>
          <a:p>
            <a:pPr marL="655579" indent="-655579">
              <a:spcAft>
                <a:spcPts val="529"/>
              </a:spcAft>
              <a:buFont typeface="+mj-lt"/>
              <a:buAutoNum type="arabicPeriod"/>
            </a:pPr>
            <a:endParaRPr lang="en-US" dirty="0"/>
          </a:p>
          <a:p>
            <a:pPr marL="655579" indent="-655579">
              <a:spcAft>
                <a:spcPts val="529"/>
              </a:spcAft>
              <a:buFont typeface="+mj-lt"/>
              <a:buAutoNum type="arabicPeriod"/>
            </a:pPr>
            <a:r>
              <a:rPr lang="en-US" dirty="0"/>
              <a:t>Group learning activities into chunks </a:t>
            </a:r>
            <a:r>
              <a:rPr lang="en-US" sz="2118" dirty="0"/>
              <a:t>(cognitive load theory) (</a:t>
            </a:r>
            <a:r>
              <a:rPr lang="en-US" sz="2118" dirty="0" err="1"/>
              <a:t>Sweller</a:t>
            </a:r>
            <a:r>
              <a:rPr lang="en-US" sz="2118" dirty="0"/>
              <a:t>, 1988)</a:t>
            </a:r>
          </a:p>
        </p:txBody>
      </p:sp>
    </p:spTree>
    <p:extLst>
      <p:ext uri="{BB962C8B-B14F-4D97-AF65-F5344CB8AC3E}">
        <p14:creationId xmlns:p14="http://schemas.microsoft.com/office/powerpoint/2010/main" val="103620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AE85D-2AA2-3043-BC2A-0067E2E07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362BF-7DBC-1F4D-956D-7F886F6A9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5579" indent="-655579">
              <a:buFont typeface="+mj-lt"/>
              <a:buAutoNum type="arabicPeriod"/>
            </a:pPr>
            <a:r>
              <a:rPr lang="en-US" dirty="0"/>
              <a:t>Drake Library Circulation Student Workers will provide a pleasant experience for patrons using circulation services.</a:t>
            </a:r>
          </a:p>
          <a:p>
            <a:pPr marL="655579" indent="-655579">
              <a:buFont typeface="+mj-lt"/>
              <a:buAutoNum type="arabicPeriod"/>
            </a:pPr>
            <a:endParaRPr lang="en-US" dirty="0"/>
          </a:p>
          <a:p>
            <a:pPr marL="655579" indent="-655579">
              <a:buFont typeface="+mj-lt"/>
              <a:buAutoNum type="arabicPeriod"/>
            </a:pPr>
            <a:r>
              <a:rPr lang="en-US" dirty="0"/>
              <a:t>Drake Library Circulation Student Workers will effectively assist patrons with all tasks related to Circulation </a:t>
            </a:r>
          </a:p>
        </p:txBody>
      </p:sp>
    </p:spTree>
    <p:extLst>
      <p:ext uri="{BB962C8B-B14F-4D97-AF65-F5344CB8AC3E}">
        <p14:creationId xmlns:p14="http://schemas.microsoft.com/office/powerpoint/2010/main" val="1488593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1E006-0F78-8842-9415-5CCBCCCC2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Acquisitions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E5717-DA2B-904A-8EEA-1EAC9BF86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5579" indent="-655579">
              <a:buFont typeface="+mj-lt"/>
              <a:buAutoNum type="arabicPeriod"/>
            </a:pPr>
            <a:r>
              <a:rPr lang="en-US" sz="2824" dirty="0"/>
              <a:t>Providing excellent customer service</a:t>
            </a:r>
          </a:p>
          <a:p>
            <a:pPr marL="655579" indent="-655579">
              <a:buFont typeface="+mj-lt"/>
              <a:buAutoNum type="arabicPeriod"/>
            </a:pPr>
            <a:r>
              <a:rPr lang="en-US" sz="2824" dirty="0"/>
              <a:t>Executing circulation procedures</a:t>
            </a:r>
          </a:p>
          <a:p>
            <a:pPr marL="655579" indent="-655579">
              <a:buFont typeface="+mj-lt"/>
              <a:buAutoNum type="arabicPeriod"/>
            </a:pPr>
            <a:r>
              <a:rPr lang="en-US" sz="2824" dirty="0"/>
              <a:t>Explaining policies and procedures</a:t>
            </a:r>
          </a:p>
          <a:p>
            <a:pPr marL="655579" indent="-655579">
              <a:buFont typeface="+mj-lt"/>
              <a:buAutoNum type="arabicPeriod"/>
            </a:pPr>
            <a:r>
              <a:rPr lang="en-US" sz="2824" dirty="0"/>
              <a:t>Maintaining accurate time records</a:t>
            </a:r>
          </a:p>
          <a:p>
            <a:pPr marL="655579" indent="-655579">
              <a:buFont typeface="+mj-lt"/>
              <a:buAutoNum type="arabicPeriod"/>
            </a:pPr>
            <a:r>
              <a:rPr lang="en-US" sz="2824" dirty="0"/>
              <a:t>Identifying when a supervisor is needed and bringing a supervisor to the Desk</a:t>
            </a:r>
          </a:p>
          <a:p>
            <a:pPr marL="655579" indent="-655579">
              <a:buFont typeface="+mj-lt"/>
              <a:buAutoNum type="arabicPeriod"/>
            </a:pPr>
            <a:r>
              <a:rPr lang="en-US" sz="2824" dirty="0"/>
              <a:t>Identifying when a librarian is needed and contacting the appropriate librarian </a:t>
            </a:r>
          </a:p>
        </p:txBody>
      </p:sp>
    </p:spTree>
    <p:extLst>
      <p:ext uri="{BB962C8B-B14F-4D97-AF65-F5344CB8AC3E}">
        <p14:creationId xmlns:p14="http://schemas.microsoft.com/office/powerpoint/2010/main" val="3835492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26E63-9256-904C-93BD-D31CA1880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Acquisitions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73A44A-C8C9-F34E-8DE3-BB143045E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9842" y="1553781"/>
            <a:ext cx="8284994" cy="5292177"/>
          </a:xfrm>
        </p:spPr>
      </p:pic>
    </p:spTree>
    <p:extLst>
      <p:ext uri="{BB962C8B-B14F-4D97-AF65-F5344CB8AC3E}">
        <p14:creationId xmlns:p14="http://schemas.microsoft.com/office/powerpoint/2010/main" val="307710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6C97E-A9A0-2049-B212-D14683FC4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CF4FD-0F74-F44C-A6B4-B4468EDED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  <a:p>
            <a:r>
              <a:rPr lang="en-US" dirty="0"/>
              <a:t>Our Challenge</a:t>
            </a:r>
          </a:p>
          <a:p>
            <a:r>
              <a:rPr lang="en-US" dirty="0"/>
              <a:t>How we overcame it</a:t>
            </a:r>
          </a:p>
          <a:p>
            <a:r>
              <a:rPr lang="en-US" dirty="0"/>
              <a:t>What it looks like</a:t>
            </a:r>
          </a:p>
          <a:p>
            <a:r>
              <a:rPr lang="en-US" dirty="0"/>
              <a:t>Where we’re going with it</a:t>
            </a:r>
          </a:p>
        </p:txBody>
      </p:sp>
    </p:spTree>
    <p:extLst>
      <p:ext uri="{BB962C8B-B14F-4D97-AF65-F5344CB8AC3E}">
        <p14:creationId xmlns:p14="http://schemas.microsoft.com/office/powerpoint/2010/main" val="46086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77091-12C0-9E4D-AF46-72E4C9769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52B4A-11DE-8148-A30B-8DF5806E2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Blackboard Quizzes &amp; Tests</a:t>
            </a:r>
          </a:p>
          <a:p>
            <a:endParaRPr lang="en-US" dirty="0"/>
          </a:p>
          <a:p>
            <a:r>
              <a:rPr lang="en-US" dirty="0"/>
              <a:t>Checklist for in-person events</a:t>
            </a:r>
          </a:p>
          <a:p>
            <a:endParaRPr lang="en-US" dirty="0"/>
          </a:p>
          <a:p>
            <a:r>
              <a:rPr lang="en-US" dirty="0"/>
              <a:t>Reflections (rubric-based)</a:t>
            </a:r>
          </a:p>
        </p:txBody>
      </p:sp>
    </p:spTree>
    <p:extLst>
      <p:ext uri="{BB962C8B-B14F-4D97-AF65-F5344CB8AC3E}">
        <p14:creationId xmlns:p14="http://schemas.microsoft.com/office/powerpoint/2010/main" val="1275657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2798A-7668-6E43-955C-25BE4507A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-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CD898-4E67-6647-A14F-DE4C37124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student gets one</a:t>
            </a:r>
          </a:p>
          <a:p>
            <a:endParaRPr lang="en-US" dirty="0"/>
          </a:p>
          <a:p>
            <a:r>
              <a:rPr lang="en-US" dirty="0"/>
              <a:t>Only supervisors/trainers can initial it</a:t>
            </a:r>
          </a:p>
          <a:p>
            <a:endParaRPr lang="en-US" dirty="0"/>
          </a:p>
          <a:p>
            <a:r>
              <a:rPr lang="en-US" dirty="0"/>
              <a:t>Requires student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4153046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E9CC6-0047-C54D-B223-3181E3610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– Rubric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42A9FD-6F4D-FB48-9BC2-7076CC58F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8471" y="1452769"/>
            <a:ext cx="8875059" cy="4414050"/>
          </a:xfrm>
        </p:spPr>
      </p:pic>
    </p:spTree>
    <p:extLst>
      <p:ext uri="{BB962C8B-B14F-4D97-AF65-F5344CB8AC3E}">
        <p14:creationId xmlns:p14="http://schemas.microsoft.com/office/powerpoint/2010/main" val="2274877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87964-D786-2840-82D8-E3E3B63A9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Modules – Standard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08C07-7AF0-524E-9EDD-0F8CBBCCE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Goals &amp; Deliverables</a:t>
            </a:r>
          </a:p>
          <a:p>
            <a:endParaRPr lang="en-US" dirty="0"/>
          </a:p>
          <a:p>
            <a:r>
              <a:rPr lang="en-US" dirty="0"/>
              <a:t>Instructional Content</a:t>
            </a:r>
          </a:p>
          <a:p>
            <a:endParaRPr lang="en-US" dirty="0"/>
          </a:p>
          <a:p>
            <a:r>
              <a:rPr lang="en-US" dirty="0"/>
              <a:t>Assessments (if electronic)</a:t>
            </a:r>
          </a:p>
        </p:txBody>
      </p:sp>
    </p:spTree>
    <p:extLst>
      <p:ext uri="{BB962C8B-B14F-4D97-AF65-F5344CB8AC3E}">
        <p14:creationId xmlns:p14="http://schemas.microsoft.com/office/powerpoint/2010/main" val="646920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472" y="0"/>
            <a:ext cx="8875058" cy="6858000"/>
          </a:xfrm>
        </p:spPr>
      </p:pic>
      <p:sp>
        <p:nvSpPr>
          <p:cNvPr id="3" name="Rectangle 2"/>
          <p:cNvSpPr/>
          <p:nvPr/>
        </p:nvSpPr>
        <p:spPr>
          <a:xfrm>
            <a:off x="1949593" y="693649"/>
            <a:ext cx="3149314" cy="4655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7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Modules Brainstorm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71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charset="0"/>
              <a:ea typeface="Century Gothic" charset="0"/>
              <a:cs typeface="Century Gothic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7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Theoretical based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7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charset="0"/>
              <a:ea typeface="Century Gothic" charset="0"/>
              <a:cs typeface="Century Gothic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7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charset="0"/>
              <a:ea typeface="Century Gothic" charset="0"/>
              <a:cs typeface="Century Gothic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7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Notice Aleph is the last module listed.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7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charset="0"/>
              <a:ea typeface="Century Gothic" charset="0"/>
              <a:cs typeface="Century Gothic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7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Aleph content will be swapped with ALMA content next Summer.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9A305E-C6FF-644F-97AD-4343A8E15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028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09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996C-EB7B-C54F-8D4F-600B493CE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Planning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34BE9-3D8D-A445-A584-3207B5A48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Start with the Goals</a:t>
            </a:r>
          </a:p>
          <a:p>
            <a:endParaRPr lang="en-US" dirty="0"/>
          </a:p>
          <a:p>
            <a:r>
              <a:rPr lang="en-US" dirty="0"/>
              <a:t>Write down the assessments</a:t>
            </a:r>
          </a:p>
          <a:p>
            <a:pPr lvl="1"/>
            <a:r>
              <a:rPr lang="en-US" dirty="0"/>
              <a:t>Checklist items</a:t>
            </a:r>
          </a:p>
          <a:p>
            <a:pPr lvl="1"/>
            <a:r>
              <a:rPr lang="en-US" dirty="0"/>
              <a:t>Blackboard activities</a:t>
            </a:r>
          </a:p>
          <a:p>
            <a:endParaRPr lang="en-US" dirty="0"/>
          </a:p>
          <a:p>
            <a:r>
              <a:rPr lang="en-US" dirty="0"/>
              <a:t>Brainstorm activities</a:t>
            </a:r>
          </a:p>
          <a:p>
            <a:pPr lvl="1"/>
            <a:r>
              <a:rPr lang="en-US" dirty="0"/>
              <a:t>Order them consecutively</a:t>
            </a:r>
          </a:p>
        </p:txBody>
      </p:sp>
    </p:spTree>
    <p:extLst>
      <p:ext uri="{BB962C8B-B14F-4D97-AF65-F5344CB8AC3E}">
        <p14:creationId xmlns:p14="http://schemas.microsoft.com/office/powerpoint/2010/main" val="2421310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6C8DF-6454-6B45-801C-2C9A6B17A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Planning Process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F7727A-D3F3-6645-A447-8D25228A6E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38" b="17648"/>
          <a:stretch/>
        </p:blipFill>
        <p:spPr>
          <a:xfrm>
            <a:off x="3193656" y="1353993"/>
            <a:ext cx="5804689" cy="550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15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472" y="0"/>
            <a:ext cx="8875058" cy="6858000"/>
          </a:xfrm>
        </p:spPr>
      </p:pic>
      <p:sp>
        <p:nvSpPr>
          <p:cNvPr id="3" name="Rectangle 2"/>
          <p:cNvSpPr/>
          <p:nvPr/>
        </p:nvSpPr>
        <p:spPr>
          <a:xfrm>
            <a:off x="1949593" y="693649"/>
            <a:ext cx="3149314" cy="2373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7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Technology Module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71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charset="0"/>
              <a:ea typeface="Century Gothic" charset="0"/>
              <a:cs typeface="Century Gothic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7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See how quickly a module gets to be huge.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F538A6-9F20-3F40-BBED-8D765D6BB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624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87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32358-C380-6241-83BE-53E41D1A2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3D933-86E3-A842-AC6C-6709C04E6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Planned on a Word doc</a:t>
            </a:r>
          </a:p>
          <a:p>
            <a:endParaRPr lang="en-US" dirty="0"/>
          </a:p>
          <a:p>
            <a:r>
              <a:rPr lang="en-US" dirty="0"/>
              <a:t>Group think and individual work</a:t>
            </a:r>
          </a:p>
          <a:p>
            <a:endParaRPr lang="en-US" dirty="0"/>
          </a:p>
          <a:p>
            <a:r>
              <a:rPr lang="en-US" dirty="0"/>
              <a:t>Weekly meetings (1-1.5 </a:t>
            </a:r>
            <a:r>
              <a:rPr lang="en-US" dirty="0" err="1"/>
              <a:t>hrs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0169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1AE36-37DA-5848-9BBA-4A596EA7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 for ALMA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4FDD5-41E3-6E4D-8146-B60D0D183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 is mostly theory based</a:t>
            </a:r>
          </a:p>
          <a:p>
            <a:endParaRPr lang="en-US" dirty="0"/>
          </a:p>
          <a:p>
            <a:r>
              <a:rPr lang="en-US" dirty="0"/>
              <a:t>Vendor videos or TWG videos will be used</a:t>
            </a:r>
          </a:p>
          <a:p>
            <a:endParaRPr lang="en-US" dirty="0"/>
          </a:p>
          <a:p>
            <a:r>
              <a:rPr lang="en-US" dirty="0"/>
              <a:t>Seen as part of a normal revision process.</a:t>
            </a:r>
          </a:p>
        </p:txBody>
      </p:sp>
    </p:spTree>
    <p:extLst>
      <p:ext uri="{BB962C8B-B14F-4D97-AF65-F5344CB8AC3E}">
        <p14:creationId xmlns:p14="http://schemas.microsoft.com/office/powerpoint/2010/main" val="3701038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CDD92-CAB0-5342-8EE5-9502BFD23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81A1B-B347-CD45-8F24-6B20E56DC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177" dirty="0"/>
              <a:t>BS Adolescent Education (Spanish 7-12)</a:t>
            </a:r>
          </a:p>
          <a:p>
            <a:pPr lvl="1"/>
            <a:r>
              <a:rPr lang="en-US" sz="2824" dirty="0"/>
              <a:t>SUNY Geneseo (2005)</a:t>
            </a:r>
          </a:p>
          <a:p>
            <a:pPr lvl="1"/>
            <a:r>
              <a:rPr lang="en-US" sz="2824" dirty="0"/>
              <a:t>NYS Certified Teacher</a:t>
            </a:r>
          </a:p>
          <a:p>
            <a:pPr lvl="1"/>
            <a:endParaRPr lang="en-US" sz="2824" dirty="0"/>
          </a:p>
          <a:p>
            <a:pPr marL="0" indent="0">
              <a:buNone/>
            </a:pPr>
            <a:r>
              <a:rPr lang="en-US" sz="3177" dirty="0"/>
              <a:t>MLS</a:t>
            </a:r>
          </a:p>
          <a:p>
            <a:pPr lvl="1"/>
            <a:r>
              <a:rPr lang="en-US" sz="2824" dirty="0"/>
              <a:t>University at Buffalo (2007)</a:t>
            </a:r>
          </a:p>
          <a:p>
            <a:pPr lvl="1"/>
            <a:r>
              <a:rPr lang="en-US" sz="2824" dirty="0"/>
              <a:t>SLMS tract</a:t>
            </a:r>
          </a:p>
          <a:p>
            <a:pPr lvl="1"/>
            <a:endParaRPr lang="en-US" sz="2824" dirty="0"/>
          </a:p>
          <a:p>
            <a:pPr marL="0" indent="0">
              <a:buNone/>
            </a:pPr>
            <a:r>
              <a:rPr lang="en-US" sz="3177" dirty="0"/>
              <a:t>MS Information Design &amp; Technology</a:t>
            </a:r>
          </a:p>
          <a:p>
            <a:pPr lvl="1"/>
            <a:r>
              <a:rPr lang="en-US" sz="2824" dirty="0"/>
              <a:t>SUNY IT (now SUNY Poly)</a:t>
            </a:r>
          </a:p>
        </p:txBody>
      </p:sp>
    </p:spTree>
    <p:extLst>
      <p:ext uri="{BB962C8B-B14F-4D97-AF65-F5344CB8AC3E}">
        <p14:creationId xmlns:p14="http://schemas.microsoft.com/office/powerpoint/2010/main" val="2418888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FC1E-BE08-974D-A22B-03EC3F5C5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89343-2A7D-D44C-B7AA-851DFD063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765" b="1" dirty="0"/>
          </a:p>
          <a:p>
            <a:pPr marL="0" indent="0">
              <a:buNone/>
            </a:pPr>
            <a:endParaRPr lang="en-US" sz="4765" b="1" dirty="0"/>
          </a:p>
          <a:p>
            <a:pPr marL="0" indent="0" algn="ctr">
              <a:buNone/>
            </a:pPr>
            <a:r>
              <a:rPr lang="en-US" sz="4765" b="1" dirty="0"/>
              <a:t>Logan Rath</a:t>
            </a:r>
          </a:p>
          <a:p>
            <a:pPr marL="0" indent="0" algn="ctr">
              <a:buNone/>
            </a:pPr>
            <a:r>
              <a:rPr lang="en-US" sz="4765" b="1" dirty="0" err="1"/>
              <a:t>lrath@Brockport.edu</a:t>
            </a:r>
            <a:endParaRPr lang="en-US" sz="4765" b="1" dirty="0"/>
          </a:p>
        </p:txBody>
      </p:sp>
    </p:spTree>
    <p:extLst>
      <p:ext uri="{BB962C8B-B14F-4D97-AF65-F5344CB8AC3E}">
        <p14:creationId xmlns:p14="http://schemas.microsoft.com/office/powerpoint/2010/main" val="2382670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C66F6-9D3A-C449-A60D-88E447EE8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BAED9-A156-CE46-AA51-12C684D73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New Leadership</a:t>
            </a:r>
            <a:endParaRPr lang="en-US" dirty="0"/>
          </a:p>
          <a:p>
            <a:endParaRPr lang="en-US" dirty="0"/>
          </a:p>
          <a:p>
            <a:r>
              <a:rPr lang="en-US" dirty="0"/>
              <a:t>Shuffle of the Org. Chart</a:t>
            </a:r>
          </a:p>
          <a:p>
            <a:endParaRPr lang="en-US" dirty="0"/>
          </a:p>
          <a:p>
            <a:r>
              <a:rPr lang="en-US" dirty="0"/>
              <a:t>Fulfillment, Assessment, Systems, &amp; Technology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519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B311A-E0A8-C448-8B53-19FBC73EB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765" dirty="0"/>
              <a:t>Project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05F86-B4A9-7449-8030-9514E9A43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71" dirty="0"/>
              <a:t>Circulation will have a comprehensive training program in place by Fall 2018 to train Circulation Desk student workers and managers on the tasks necessary for the fulfillment of their duties.</a:t>
            </a:r>
          </a:p>
        </p:txBody>
      </p:sp>
    </p:spTree>
    <p:extLst>
      <p:ext uri="{BB962C8B-B14F-4D97-AF65-F5344CB8AC3E}">
        <p14:creationId xmlns:p14="http://schemas.microsoft.com/office/powerpoint/2010/main" val="3898989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5F061-4FF7-F842-A7CF-8F153D33B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20CA1-59A5-E54D-9627-4CFCF6225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2471" dirty="0"/>
              <a:t>To meet this need, a modified version of the Understanding by Design (</a:t>
            </a:r>
            <a:r>
              <a:rPr lang="en-US" sz="2471" dirty="0" err="1"/>
              <a:t>UbD</a:t>
            </a:r>
            <a:r>
              <a:rPr lang="en-US" sz="2471" dirty="0"/>
              <a:t>) template will be used to plan the overall program. From that point, specific modules and/or trainings (lessons) will be created according to the goals and needs of the Department. Assessment of the training program will be planned as part of the project.</a:t>
            </a:r>
          </a:p>
        </p:txBody>
      </p:sp>
    </p:spTree>
    <p:extLst>
      <p:ext uri="{BB962C8B-B14F-4D97-AF65-F5344CB8AC3E}">
        <p14:creationId xmlns:p14="http://schemas.microsoft.com/office/powerpoint/2010/main" val="237944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493BC-BB53-CA49-8BDD-DFB4F639E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F249E-23B9-884C-B664-FC02D9E97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8631" y="1356431"/>
            <a:ext cx="7654738" cy="4820532"/>
          </a:xfrm>
        </p:spPr>
        <p:txBody>
          <a:bodyPr>
            <a:normAutofit/>
          </a:bodyPr>
          <a:lstStyle/>
          <a:p>
            <a:pPr marL="403433" indent="-392227">
              <a:buNone/>
            </a:pPr>
            <a:r>
              <a:rPr lang="en-US" sz="2118" dirty="0"/>
              <a:t>Booth, C. (2011). </a:t>
            </a:r>
            <a:r>
              <a:rPr lang="en-US" sz="2118" i="1" dirty="0"/>
              <a:t>Reflective teaching effective learning: Instructional literacy for library educators.</a:t>
            </a:r>
            <a:r>
              <a:rPr lang="en-US" sz="2118" dirty="0"/>
              <a:t> Chicago, IL: ALA Editions.</a:t>
            </a:r>
          </a:p>
          <a:p>
            <a:pPr marL="403433" indent="-392227">
              <a:buNone/>
            </a:pPr>
            <a:r>
              <a:rPr lang="en-US" sz="2118" dirty="0"/>
              <a:t>Wiggins, G., &amp; </a:t>
            </a:r>
            <a:r>
              <a:rPr lang="en-US" sz="2118" dirty="0" err="1"/>
              <a:t>McTighe</a:t>
            </a:r>
            <a:r>
              <a:rPr lang="en-US" sz="2118" dirty="0"/>
              <a:t>, J. (2011). </a:t>
            </a:r>
            <a:r>
              <a:rPr lang="en-US" sz="2118" i="1" dirty="0"/>
              <a:t>The understanding by design guide to creating high quality units.</a:t>
            </a:r>
            <a:r>
              <a:rPr lang="en-US" sz="2118" dirty="0"/>
              <a:t> Alexandria, VA: ASCD.</a:t>
            </a:r>
          </a:p>
        </p:txBody>
      </p:sp>
      <p:pic>
        <p:nvPicPr>
          <p:cNvPr id="1026" name="Picture 2" descr="https://guideimg.alibaba.com/images/shop/88/11/20/3/the-understanding-by-design-guide-to-creating-high-quality-units_1861323.jpg">
            <a:extLst>
              <a:ext uri="{FF2B5EF4-FFF2-40B4-BE49-F238E27FC236}">
                <a16:creationId xmlns:a16="http://schemas.microsoft.com/office/drawing/2014/main" id="{6A85CE54-D6DB-BB45-ABEE-DF5D1335F0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r="10696"/>
          <a:stretch/>
        </p:blipFill>
        <p:spPr bwMode="auto">
          <a:xfrm>
            <a:off x="6502322" y="3500747"/>
            <a:ext cx="2461422" cy="312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5C029D-1AEA-1D4E-A7BE-4BD2485CC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128" y="3500747"/>
            <a:ext cx="2412474" cy="312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50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F20FC-145D-184E-90EC-4BA6BB052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by Char Booth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C180B2-8CEF-4D4B-9CAF-6EF1FAE7C0D9}"/>
              </a:ext>
            </a:extLst>
          </p:cNvPr>
          <p:cNvGrpSpPr/>
          <p:nvPr/>
        </p:nvGrpSpPr>
        <p:grpSpPr>
          <a:xfrm>
            <a:off x="2079423" y="1630383"/>
            <a:ext cx="7731716" cy="4730660"/>
            <a:chOff x="14176" y="-14176"/>
            <a:chExt cx="5938133" cy="410340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E8E914A3-1008-D54A-BE18-15105EA5AFD1}"/>
                </a:ext>
              </a:extLst>
            </p:cNvPr>
            <p:cNvSpPr/>
            <p:nvPr/>
          </p:nvSpPr>
          <p:spPr>
            <a:xfrm>
              <a:off x="14176" y="-7088"/>
              <a:ext cx="2926080" cy="201358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0682" tIns="40341" rIns="80682" bIns="4034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7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rtoGothic Std" panose="020B0602020204020204" pitchFamily="34" charset="77"/>
                  <a:ea typeface="PT Serif" panose="020A0603040505020204" pitchFamily="18" charset="77"/>
                  <a:cs typeface="Times New Roman" panose="02020603050405020304" pitchFamily="18" charset="0"/>
                </a:rPr>
                <a:t>Understand</a:t>
              </a:r>
              <a:endPara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PT Serif" panose="020A0603040505020204" pitchFamily="18" charset="77"/>
                <a:cs typeface="Times New Roman" panose="02020603050405020304" pitchFamily="18" charset="0"/>
              </a:endParaRPr>
            </a:p>
            <a:p>
              <a:pPr marL="302575" marR="0" lvl="0" indent="-3025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58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PT Serif" panose="020A0603040505020204" pitchFamily="18" charset="77"/>
                  <a:cs typeface="Times New Roman" panose="02020603050405020304" pitchFamily="18" charset="0"/>
                </a:rPr>
                <a:t>What’s the problem that instruction will solve?</a:t>
              </a:r>
            </a:p>
            <a:p>
              <a:pPr marL="302575" marR="0" lvl="0" indent="-3025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lphaLcPeriod"/>
                <a:tabLst/>
                <a:defRPr/>
              </a:pPr>
              <a:endPara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PT Serif" panose="020A0603040505020204" pitchFamily="18" charset="77"/>
                <a:cs typeface="Times New Roman" panose="02020603050405020304" pitchFamily="18" charset="0"/>
              </a:endParaRPr>
            </a:p>
            <a:p>
              <a:pPr marL="302575" marR="0" lvl="0" indent="-3025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58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PT Serif" panose="020A0603040505020204" pitchFamily="18" charset="77"/>
                  <a:cs typeface="Times New Roman" panose="02020603050405020304" pitchFamily="18" charset="0"/>
                </a:rPr>
                <a:t>What do I know about the context?</a:t>
              </a:r>
              <a:br>
                <a:rPr kumimoji="0" lang="en-US" sz="158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PT Serif" panose="020A0603040505020204" pitchFamily="18" charset="77"/>
                  <a:cs typeface="Times New Roman" panose="02020603050405020304" pitchFamily="18" charset="0"/>
                </a:rPr>
              </a:br>
              <a:r>
                <a:rPr kumimoji="0" lang="en-US" sz="158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PT Serif" panose="020A0603040505020204" pitchFamily="18" charset="77"/>
                  <a:cs typeface="Times New Roman" panose="02020603050405020304" pitchFamily="18" charset="0"/>
                </a:rPr>
                <a:t>What do the students need to know?</a:t>
              </a:r>
              <a:br>
                <a:rPr kumimoji="0" lang="en-US" sz="158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PT Serif" panose="020A0603040505020204" pitchFamily="18" charset="77"/>
                  <a:cs typeface="Times New Roman" panose="02020603050405020304" pitchFamily="18" charset="0"/>
                </a:rPr>
              </a:br>
              <a:r>
                <a:rPr kumimoji="0" lang="en-US" sz="158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PT Serif" panose="020A0603040505020204" pitchFamily="18" charset="77"/>
                  <a:cs typeface="Times New Roman" panose="02020603050405020304" pitchFamily="18" charset="0"/>
                </a:rPr>
                <a:t>What tools do I already have?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A8A51B2-5B12-3A44-83EC-56DE2826CBA2}"/>
                </a:ext>
              </a:extLst>
            </p:cNvPr>
            <p:cNvSpPr/>
            <p:nvPr/>
          </p:nvSpPr>
          <p:spPr>
            <a:xfrm>
              <a:off x="3025722" y="-14176"/>
              <a:ext cx="2926080" cy="201358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0682" tIns="40341" rIns="80682" bIns="4034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7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rtoGothic Std" panose="020B0602020204020204" pitchFamily="34" charset="77"/>
                  <a:ea typeface="PT Serif" panose="020A0603040505020204" pitchFamily="18" charset="77"/>
                  <a:cs typeface="Times New Roman" panose="02020603050405020304" pitchFamily="18" charset="0"/>
                </a:rPr>
                <a:t>Structure</a:t>
              </a:r>
              <a:endPara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PT Serif" panose="020A0603040505020204" pitchFamily="18" charset="77"/>
                <a:cs typeface="Times New Roman" panose="02020603050405020304" pitchFamily="18" charset="0"/>
              </a:endParaRPr>
            </a:p>
            <a:p>
              <a:pPr marL="302575" marR="0" lvl="0" indent="-3025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7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PT Serif" panose="020A0603040505020204" pitchFamily="18" charset="77"/>
                  <a:cs typeface="Times New Roman" panose="02020603050405020304" pitchFamily="18" charset="0"/>
                </a:rPr>
                <a:t>What are my goals and objectives?</a:t>
              </a:r>
              <a:endPara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PT Serif" panose="020A0603040505020204" pitchFamily="18" charset="77"/>
                <a:cs typeface="Times New Roman" panose="02020603050405020304" pitchFamily="18" charset="0"/>
              </a:endParaRPr>
            </a:p>
            <a:p>
              <a:pPr marL="302575" marR="0" lvl="0" indent="-3025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lphaLcPeriod"/>
                <a:tabLst/>
                <a:defRPr/>
              </a:pPr>
              <a:endPara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PT Serif" panose="020A0603040505020204" pitchFamily="18" charset="77"/>
                <a:cs typeface="Times New Roman" panose="02020603050405020304" pitchFamily="18" charset="0"/>
              </a:endParaRPr>
            </a:p>
            <a:p>
              <a:pPr marL="302575" marR="0" lvl="0" indent="-3025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7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PT Serif" panose="020A0603040505020204" pitchFamily="18" charset="77"/>
                  <a:cs typeface="Times New Roman" panose="02020603050405020304" pitchFamily="18" charset="0"/>
                </a:rPr>
                <a:t>What’s in it for the learner?</a:t>
              </a:r>
              <a:br>
                <a:rPr kumimoji="0" lang="en-US" sz="17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PT Serif" panose="020A0603040505020204" pitchFamily="18" charset="77"/>
                  <a:cs typeface="Times New Roman" panose="02020603050405020304" pitchFamily="18" charset="0"/>
                </a:rPr>
              </a:br>
              <a:r>
                <a:rPr kumimoji="0" lang="en-US" sz="17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PT Serif" panose="020A0603040505020204" pitchFamily="18" charset="77"/>
                  <a:cs typeface="Times New Roman" panose="02020603050405020304" pitchFamily="18" charset="0"/>
                </a:rPr>
                <a:t>How is this meaningful and relevant?</a:t>
              </a:r>
              <a:endPara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PT Serif" panose="020A0603040505020204" pitchFamily="18" charset="77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8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PT Serif" panose="020A0603040505020204" pitchFamily="18" charset="77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DFFBF12-AFDE-F940-A654-01D46308C797}"/>
                </a:ext>
              </a:extLst>
            </p:cNvPr>
            <p:cNvSpPr/>
            <p:nvPr/>
          </p:nvSpPr>
          <p:spPr>
            <a:xfrm>
              <a:off x="14177" y="2075373"/>
              <a:ext cx="2928257" cy="201385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0682" tIns="40341" rIns="80682" bIns="4034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7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rtoGothic Std" panose="020B0602020204020204" pitchFamily="34" charset="77"/>
                  <a:ea typeface="PT Serif" panose="020A0603040505020204" pitchFamily="18" charset="77"/>
                  <a:cs typeface="Times New Roman" panose="02020603050405020304" pitchFamily="18" charset="0"/>
                </a:rPr>
                <a:t>Engage</a:t>
              </a:r>
              <a:endPara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PT Serif" panose="020A0603040505020204" pitchFamily="18" charset="77"/>
                <a:cs typeface="Times New Roman" panose="02020603050405020304" pitchFamily="18" charset="0"/>
              </a:endParaRPr>
            </a:p>
            <a:p>
              <a:pPr marL="302575" marR="0" lvl="0" indent="-3025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7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PT Serif" panose="020A0603040505020204" pitchFamily="18" charset="77"/>
                  <a:cs typeface="Times New Roman" panose="02020603050405020304" pitchFamily="18" charset="0"/>
                </a:rPr>
                <a:t>What are the messages and objects I need to create? How can PAT help?</a:t>
              </a:r>
              <a:endPara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PT Serif" panose="020A0603040505020204" pitchFamily="18" charset="77"/>
                <a:cs typeface="Times New Roman" panose="02020603050405020304" pitchFamily="18" charset="0"/>
              </a:endParaRPr>
            </a:p>
            <a:p>
              <a:pPr marL="302575" marR="0" lvl="0" indent="-3025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lphaLcPeriod"/>
                <a:tabLst/>
                <a:defRPr/>
              </a:pPr>
              <a:endPara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PT Serif" panose="020A0603040505020204" pitchFamily="18" charset="77"/>
                <a:cs typeface="Times New Roman" panose="02020603050405020304" pitchFamily="18" charset="0"/>
              </a:endParaRPr>
            </a:p>
            <a:p>
              <a:pPr marL="302575" marR="0" lvl="0" indent="-3025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7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PT Serif" panose="020A0603040505020204" pitchFamily="18" charset="77"/>
                  <a:cs typeface="Times New Roman" panose="02020603050405020304" pitchFamily="18" charset="0"/>
                </a:rPr>
                <a:t>Am I using Gagné’s Events of Instruction?</a:t>
              </a:r>
              <a:endPara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PT Serif" panose="020A0603040505020204" pitchFamily="18" charset="77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8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PT Serif" panose="020A0603040505020204" pitchFamily="18" charset="77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5B6D320B-FA0C-3143-9304-E5CA8AC77908}"/>
                </a:ext>
              </a:extLst>
            </p:cNvPr>
            <p:cNvSpPr/>
            <p:nvPr/>
          </p:nvSpPr>
          <p:spPr>
            <a:xfrm>
              <a:off x="3026229" y="2074867"/>
              <a:ext cx="2926080" cy="201385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0682" tIns="40341" rIns="80682" bIns="4034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7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rtoGothic Std" panose="020B0602020204020204" pitchFamily="34" charset="77"/>
                  <a:ea typeface="PT Serif" panose="020A0603040505020204" pitchFamily="18" charset="77"/>
                  <a:cs typeface="Times New Roman" panose="02020603050405020304" pitchFamily="18" charset="0"/>
                </a:rPr>
                <a:t>Reflect</a:t>
              </a:r>
              <a:endPara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PT Serif" panose="020A0603040505020204" pitchFamily="18" charset="77"/>
                <a:cs typeface="Times New Roman" panose="02020603050405020304" pitchFamily="18" charset="0"/>
              </a:endParaRPr>
            </a:p>
            <a:p>
              <a:pPr marL="302575" marR="0" lvl="0" indent="-3025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7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PT Serif" panose="020A0603040505020204" pitchFamily="18" charset="77"/>
                  <a:cs typeface="Times New Roman" panose="02020603050405020304" pitchFamily="18" charset="0"/>
                </a:rPr>
                <a:t>Were my targets met? </a:t>
              </a:r>
              <a:endPara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PT Serif" panose="020A0603040505020204" pitchFamily="18" charset="77"/>
                <a:cs typeface="Times New Roman" panose="02020603050405020304" pitchFamily="18" charset="0"/>
              </a:endParaRPr>
            </a:p>
            <a:p>
              <a:pPr marL="302575" marR="0" lvl="0" indent="-3025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lphaLcPeriod"/>
                <a:tabLst/>
                <a:defRPr/>
              </a:pPr>
              <a:endPara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PT Serif" panose="020A0603040505020204" pitchFamily="18" charset="77"/>
                <a:cs typeface="Times New Roman" panose="02020603050405020304" pitchFamily="18" charset="0"/>
              </a:endParaRPr>
            </a:p>
            <a:p>
              <a:pPr marL="302575" marR="0" lvl="0" indent="-3025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7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PT Serif" panose="020A0603040505020204" pitchFamily="18" charset="77"/>
                  <a:cs typeface="Times New Roman" panose="02020603050405020304" pitchFamily="18" charset="0"/>
                </a:rPr>
                <a:t>What do I need to keep?</a:t>
              </a:r>
              <a:br>
                <a:rPr kumimoji="0" lang="en-US" sz="17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PT Serif" panose="020A0603040505020204" pitchFamily="18" charset="77"/>
                  <a:cs typeface="Times New Roman" panose="02020603050405020304" pitchFamily="18" charset="0"/>
                </a:rPr>
              </a:br>
              <a:r>
                <a:rPr kumimoji="0" lang="en-US" sz="17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PT Serif" panose="020A0603040505020204" pitchFamily="18" charset="77"/>
                  <a:cs typeface="Times New Roman" panose="02020603050405020304" pitchFamily="18" charset="0"/>
                </a:rPr>
                <a:t>What should I re-structure?</a:t>
              </a:r>
              <a:endPara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PT Serif" panose="020A0603040505020204" pitchFamily="18" charset="77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9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8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PT Serif" panose="020A0603040505020204" pitchFamily="18" charset="77"/>
                  <a:cs typeface="Times New Roman" panose="02020603050405020304" pitchFamily="18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5978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EFBC6-2509-024A-B064-3AA7682E8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650" y="30868"/>
            <a:ext cx="8278711" cy="1325563"/>
          </a:xfrm>
        </p:spPr>
        <p:txBody>
          <a:bodyPr/>
          <a:lstStyle/>
          <a:p>
            <a:r>
              <a:rPr lang="en-US" dirty="0"/>
              <a:t>Backward Design for Learning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0D1EAB4-1F0A-E344-9477-53C94ADCE8D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269191" y="1532835"/>
          <a:ext cx="7653618" cy="4352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rved Left Arrow 4">
            <a:extLst>
              <a:ext uri="{FF2B5EF4-FFF2-40B4-BE49-F238E27FC236}">
                <a16:creationId xmlns:a16="http://schemas.microsoft.com/office/drawing/2014/main" id="{B61D76C0-30FD-6A43-9F01-90CD30C45B23}"/>
              </a:ext>
            </a:extLst>
          </p:cNvPr>
          <p:cNvSpPr/>
          <p:nvPr/>
        </p:nvSpPr>
        <p:spPr>
          <a:xfrm rot="10492601">
            <a:off x="2402987" y="4013125"/>
            <a:ext cx="1430030" cy="149908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rved Left Arrow 5">
            <a:extLst>
              <a:ext uri="{FF2B5EF4-FFF2-40B4-BE49-F238E27FC236}">
                <a16:creationId xmlns:a16="http://schemas.microsoft.com/office/drawing/2014/main" id="{4C28ABEC-A548-3F4E-9ADE-19BBB08374A6}"/>
              </a:ext>
            </a:extLst>
          </p:cNvPr>
          <p:cNvSpPr/>
          <p:nvPr/>
        </p:nvSpPr>
        <p:spPr>
          <a:xfrm rot="10492601">
            <a:off x="1929417" y="2890874"/>
            <a:ext cx="1430030" cy="1499089"/>
          </a:xfrm>
          <a:prstGeom prst="curvedLeftArrow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rved Left Arrow 6">
            <a:extLst>
              <a:ext uri="{FF2B5EF4-FFF2-40B4-BE49-F238E27FC236}">
                <a16:creationId xmlns:a16="http://schemas.microsoft.com/office/drawing/2014/main" id="{E2D3E675-9569-BE44-A55F-6FD130F17A66}"/>
              </a:ext>
            </a:extLst>
          </p:cNvPr>
          <p:cNvSpPr/>
          <p:nvPr/>
        </p:nvSpPr>
        <p:spPr>
          <a:xfrm rot="10492601">
            <a:off x="1722549" y="1611745"/>
            <a:ext cx="1430030" cy="1499089"/>
          </a:xfrm>
          <a:prstGeom prst="curvedLeftArrow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970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648</Words>
  <Application>Microsoft Office PowerPoint</Application>
  <PresentationFormat>Widescreen</PresentationFormat>
  <Paragraphs>151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CartoGothic Std</vt:lpstr>
      <vt:lpstr>PT Serif</vt:lpstr>
      <vt:lpstr>Arial</vt:lpstr>
      <vt:lpstr>Calibri</vt:lpstr>
      <vt:lpstr>Calibri Light</vt:lpstr>
      <vt:lpstr>Century Gothic</vt:lpstr>
      <vt:lpstr>Times New Roman</vt:lpstr>
      <vt:lpstr>Office Theme</vt:lpstr>
      <vt:lpstr>2_Office Theme</vt:lpstr>
      <vt:lpstr>3_Office Theme</vt:lpstr>
      <vt:lpstr>14_Office Theme</vt:lpstr>
      <vt:lpstr>PowerPoint Presentation</vt:lpstr>
      <vt:lpstr>Our Agenda</vt:lpstr>
      <vt:lpstr>About Me</vt:lpstr>
      <vt:lpstr>Our Challenge</vt:lpstr>
      <vt:lpstr>Project Goal</vt:lpstr>
      <vt:lpstr>Project Method</vt:lpstr>
      <vt:lpstr>The Frameworks</vt:lpstr>
      <vt:lpstr>USER by Char Booth</vt:lpstr>
      <vt:lpstr>Backward Design for Learning</vt:lpstr>
      <vt:lpstr>Stage 1</vt:lpstr>
      <vt:lpstr>Intro to Educational Theory</vt:lpstr>
      <vt:lpstr>Learning Pyramid</vt:lpstr>
      <vt:lpstr>PowerPoint Presentation</vt:lpstr>
      <vt:lpstr>Self-Determination Theory</vt:lpstr>
      <vt:lpstr>PowerPoint Presentation</vt:lpstr>
      <vt:lpstr>Our Process</vt:lpstr>
      <vt:lpstr>Program Goals</vt:lpstr>
      <vt:lpstr>Project Acquisitions</vt:lpstr>
      <vt:lpstr>Project Acquisitions</vt:lpstr>
      <vt:lpstr>Assessments</vt:lpstr>
      <vt:lpstr>Assessment - Checklist</vt:lpstr>
      <vt:lpstr>Assessment – Rubric</vt:lpstr>
      <vt:lpstr>Modules – Standard Layout</vt:lpstr>
      <vt:lpstr>PowerPoint Presentation</vt:lpstr>
      <vt:lpstr>Module Planning Process</vt:lpstr>
      <vt:lpstr>Module Planning Process</vt:lpstr>
      <vt:lpstr>PowerPoint Presentation</vt:lpstr>
      <vt:lpstr>Implementation</vt:lpstr>
      <vt:lpstr>Plans for ALMA</vt:lpstr>
      <vt:lpstr>Questions?</vt:lpstr>
    </vt:vector>
  </TitlesOfParts>
  <Company>SUNY Geneseo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Sullivan</dc:creator>
  <cp:lastModifiedBy>Mark Sullivan</cp:lastModifiedBy>
  <cp:revision>1</cp:revision>
  <dcterms:created xsi:type="dcterms:W3CDTF">2018-08-28T17:08:29Z</dcterms:created>
  <dcterms:modified xsi:type="dcterms:W3CDTF">2018-08-28T17:09:15Z</dcterms:modified>
</cp:coreProperties>
</file>