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ibrary.northwestern.edu\cab\staffdocs\kim046\Documents\stats%20for%20ALA%20Midwinter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solidFill>
                  <a:schemeClr val="tx1"/>
                </a:solidFill>
              </a:rPr>
              <a:t>Lost ILLs and total ILL loans</a:t>
            </a:r>
          </a:p>
          <a:p>
            <a:pPr>
              <a:defRPr/>
            </a:pPr>
            <a:r>
              <a:rPr lang="en-US" baseline="0">
                <a:solidFill>
                  <a:schemeClr val="tx1"/>
                </a:solidFill>
              </a:rPr>
              <a:t>Academic Year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"Lost" ILL Items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Sheet1!$B$6:$B$11</c:f>
              <c:strCache>
                <c:ptCount val="6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81</c:v>
                </c:pt>
                <c:pt idx="1">
                  <c:v>65</c:v>
                </c:pt>
                <c:pt idx="2">
                  <c:v>58</c:v>
                </c:pt>
                <c:pt idx="3">
                  <c:v>54</c:v>
                </c:pt>
                <c:pt idx="4">
                  <c:v>39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7BC-B448-A24C6A952873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Total ILL Circs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Sheet1!$B$6:$B$11</c:f>
              <c:strCache>
                <c:ptCount val="6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</c:strCache>
            </c:strRef>
          </c:cat>
          <c:val>
            <c:numRef>
              <c:f>Sheet1!$D$6:$D$11</c:f>
              <c:numCache>
                <c:formatCode>General</c:formatCode>
                <c:ptCount val="6"/>
                <c:pt idx="0">
                  <c:v>2528</c:v>
                </c:pt>
                <c:pt idx="1">
                  <c:v>2206</c:v>
                </c:pt>
                <c:pt idx="2">
                  <c:v>1845</c:v>
                </c:pt>
                <c:pt idx="3">
                  <c:v>1044</c:v>
                </c:pt>
                <c:pt idx="4">
                  <c:v>3282</c:v>
                </c:pt>
                <c:pt idx="5">
                  <c:v>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B-47BC-B448-A24C6A9528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7544808"/>
        <c:axId val="159683376"/>
      </c:barChart>
      <c:catAx>
        <c:axId val="177544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83376"/>
        <c:crosses val="autoZero"/>
        <c:auto val="1"/>
        <c:lblAlgn val="ctr"/>
        <c:lblOffset val="100"/>
        <c:noMultiLvlLbl val="0"/>
      </c:catAx>
      <c:valAx>
        <c:axId val="15968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54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0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7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8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57727-1085-4784-92D4-4083EA0EDA5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07C0-E142-4A5D-B1CF-398ED286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munson@northwestern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62" y="4361688"/>
            <a:ext cx="6687377" cy="218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240" y="2185416"/>
            <a:ext cx="1009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You, the People, make it possible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Kurt Munson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26 July, 2018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04" y="649224"/>
            <a:ext cx="1133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 have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Tacit Knowledge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built over the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years. Use it.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176" y="3052762"/>
            <a:ext cx="47529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532016"/>
            <a:ext cx="114025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 do your observations tell you?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other people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observing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same thing?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838" y="1485643"/>
            <a:ext cx="3180578" cy="37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532016"/>
            <a:ext cx="11402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 do your interactions with your users tell 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Are other people experiencing the same thing?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95" y="3006811"/>
            <a:ext cx="5859294" cy="2549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130" y="6186616"/>
            <a:ext cx="52521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https://3ovyg21t17l11k49tk1oma21-wpengine.netdna-ssl.com/wp-content/uploads/2014/09/Feedback_Loop.png</a:t>
            </a:r>
          </a:p>
        </p:txBody>
      </p:sp>
    </p:spTree>
    <p:extLst>
      <p:ext uri="{BB962C8B-B14F-4D97-AF65-F5344CB8AC3E}">
        <p14:creationId xmlns:p14="http://schemas.microsoft.com/office/powerpoint/2010/main" val="33710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532016"/>
            <a:ext cx="114025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 does your data tell you? Does somebody else’s data show the same thing?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75" y="2542031"/>
            <a:ext cx="1277489" cy="2622659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666593" y="2542031"/>
          <a:ext cx="4176677" cy="245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2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2843784"/>
            <a:ext cx="105704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 are the Experts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Repeat 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1000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2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616" y="822960"/>
            <a:ext cx="115854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 have Trust Networks. ILL is basically one ginormous trust 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Trust networks are a radical idea for lots of people to grasp.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have each other’s backs, we have to.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" y="621792"/>
            <a:ext cx="113385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do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need to do it the same way we have always done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AKA: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tragic library disaster of 1974 that we must ensure never happens again.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828" y="3932301"/>
            <a:ext cx="4762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532016"/>
            <a:ext cx="114025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“Can’t never did anything”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	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Ida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Schepper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(my great grandmother)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2" t="45916" r="7149" b="11422"/>
          <a:stretch/>
        </p:blipFill>
        <p:spPr>
          <a:xfrm rot="16200000">
            <a:off x="9481751" y="1184535"/>
            <a:ext cx="1762897" cy="15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532016"/>
            <a:ext cx="114025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Change provides an opportunity to do things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36" y="1871737"/>
            <a:ext cx="3175000" cy="36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32068" y="5093072"/>
            <a:ext cx="11055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NOT!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24" y="1138844"/>
            <a:ext cx="112945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Steer the future of the service.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Use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your knowledge.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Make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 better for you and your users. </a:t>
            </a:r>
          </a:p>
        </p:txBody>
      </p:sp>
    </p:spTree>
    <p:extLst>
      <p:ext uri="{BB962C8B-B14F-4D97-AF65-F5344CB8AC3E}">
        <p14:creationId xmlns:p14="http://schemas.microsoft.com/office/powerpoint/2010/main" val="19609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" y="621792"/>
            <a:ext cx="7223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When Zack came to Evanston…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Ostensibly to talk about IDS Logic and Staffing…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But we ended up talking policy changes based on data we were independently collecting…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622" y="958215"/>
            <a:ext cx="3238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24" y="1861220"/>
            <a:ext cx="11294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Kurt Munson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Northwestern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kmunson@northwestern.edu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@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KurtMunson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1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People that make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280" y="2143506"/>
            <a:ext cx="95280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always want to go to the software,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But the people are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really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much more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important.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Having those conversations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and discussing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those points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friction…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6" y="475488"/>
            <a:ext cx="2174253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" y="621792"/>
            <a:ext cx="11338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Because…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Conversations lead to position changes…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Changes provide opportunities to make things better…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7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84" y="621792"/>
            <a:ext cx="7680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 not be Garth, do not fear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Question the why behind it, yeah.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But do not fear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5840" y="6322860"/>
            <a:ext cx="314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http://i0.kym-cdn.com/photos/images/newsfeed/000/488/482/30f.jpg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4" y="1495861"/>
            <a:ext cx="3175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" y="621792"/>
            <a:ext cx="113385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need to define and make our own future less others force their version of it upon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 have to be engaged. You have a right and an obligation to contribute to the conversation.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But let’s face it- ILL folks, really never shut up.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8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18" y="1088136"/>
            <a:ext cx="28575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60" y="6181344"/>
            <a:ext cx="9793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https://www.discogs.com/Twisted-Sister-Were-Not-Gonna-Take-It/release/880915#images/26168096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472" y="704088"/>
            <a:ext cx="768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Engagement makes you a partner.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Moreover, it gives you the ability to say: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“No, we’re not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gonna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 take it!”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9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" y="621792"/>
            <a:ext cx="113385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It’s OK to have opinions, you just have to back them up with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reasons.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If wishes were trees, the trees would be falling</a:t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Listen to reason, reason is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calling”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				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Stand, R.E.M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3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Rockwell Extra Bold</vt:lpstr>
      <vt:lpstr>Office Theme</vt:lpstr>
      <vt:lpstr>PowerPoint Presentation</vt:lpstr>
      <vt:lpstr>PowerPoint Presentation</vt:lpstr>
      <vt:lpstr>It’s People that make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Sullivan</dc:creator>
  <cp:lastModifiedBy>Mark Sullivan</cp:lastModifiedBy>
  <cp:revision>1</cp:revision>
  <dcterms:created xsi:type="dcterms:W3CDTF">2018-08-28T16:27:35Z</dcterms:created>
  <dcterms:modified xsi:type="dcterms:W3CDTF">2018-08-28T16:28:02Z</dcterms:modified>
</cp:coreProperties>
</file>