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1" r:id="rId2"/>
    <p:sldMasterId id="2147483809" r:id="rId3"/>
    <p:sldMasterId id="2147483851" r:id="rId4"/>
  </p:sldMasterIdLst>
  <p:notesMasterIdLst>
    <p:notesMasterId r:id="rId25"/>
  </p:notesMasterIdLst>
  <p:sldIdLst>
    <p:sldId id="481" r:id="rId5"/>
    <p:sldId id="494" r:id="rId6"/>
    <p:sldId id="487" r:id="rId7"/>
    <p:sldId id="495" r:id="rId8"/>
    <p:sldId id="490" r:id="rId9"/>
    <p:sldId id="491" r:id="rId10"/>
    <p:sldId id="452" r:id="rId11"/>
    <p:sldId id="395" r:id="rId12"/>
    <p:sldId id="473" r:id="rId13"/>
    <p:sldId id="342" r:id="rId14"/>
    <p:sldId id="482" r:id="rId15"/>
    <p:sldId id="483" r:id="rId16"/>
    <p:sldId id="265" r:id="rId17"/>
    <p:sldId id="485" r:id="rId18"/>
    <p:sldId id="486" r:id="rId19"/>
    <p:sldId id="488" r:id="rId20"/>
    <p:sldId id="489" r:id="rId21"/>
    <p:sldId id="492" r:id="rId22"/>
    <p:sldId id="493" r:id="rId23"/>
    <p:sldId id="4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arie Lee" initials="MML" lastIdx="1" clrIdx="0">
    <p:extLst>
      <p:ext uri="{19B8F6BF-5375-455C-9EA6-DF929625EA0E}">
        <p15:presenceInfo xmlns:p15="http://schemas.microsoft.com/office/powerpoint/2012/main" userId="S-1-5-21-1272800876-2040259582-838338798-170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383855"/>
    <a:srgbClr val="414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87236" autoAdjust="0"/>
  </p:normalViewPr>
  <p:slideViewPr>
    <p:cSldViewPr>
      <p:cViewPr varScale="1">
        <p:scale>
          <a:sx n="56" d="100"/>
          <a:sy n="56" d="100"/>
        </p:scale>
        <p:origin x="140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llivm\Desktop\work%20laptop\Documents\My%20Dropbox\IDS%20Project%20Admin\IDS_Project_Member_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'Member Numbers'!$A$12:$A$18</c:f>
              <c:numCache>
                <c:formatCode>General</c:formatCode>
                <c:ptCount val="7"/>
                <c:pt idx="0">
                  <c:v>2014</c:v>
                </c:pt>
                <c:pt idx="1">
                  <c:v>2015</c:v>
                </c:pt>
                <c:pt idx="2">
                  <c:v>2016</c:v>
                </c:pt>
                <c:pt idx="3">
                  <c:v>2017</c:v>
                </c:pt>
                <c:pt idx="4">
                  <c:v>2018</c:v>
                </c:pt>
                <c:pt idx="5">
                  <c:v>2019</c:v>
                </c:pt>
                <c:pt idx="6">
                  <c:v>2020</c:v>
                </c:pt>
              </c:numCache>
            </c:numRef>
          </c:cat>
          <c:val>
            <c:numRef>
              <c:f>'Member Numbers'!$B$12:$B$18</c:f>
              <c:numCache>
                <c:formatCode>General</c:formatCode>
                <c:ptCount val="7"/>
                <c:pt idx="0">
                  <c:v>75</c:v>
                </c:pt>
                <c:pt idx="1">
                  <c:v>87</c:v>
                </c:pt>
                <c:pt idx="2">
                  <c:v>100</c:v>
                </c:pt>
                <c:pt idx="3">
                  <c:v>108</c:v>
                </c:pt>
                <c:pt idx="4">
                  <c:v>116</c:v>
                </c:pt>
                <c:pt idx="5">
                  <c:v>120</c:v>
                </c:pt>
                <c:pt idx="6">
                  <c:v>125</c:v>
                </c:pt>
              </c:numCache>
            </c:numRef>
          </c:val>
          <c:extLst>
            <c:ext xmlns:c16="http://schemas.microsoft.com/office/drawing/2014/chart" uri="{C3380CC4-5D6E-409C-BE32-E72D297353CC}">
              <c16:uniqueId val="{00000000-2E71-4D4D-9D92-50FEAA2571EC}"/>
            </c:ext>
          </c:extLst>
        </c:ser>
        <c:dLbls>
          <c:showLegendKey val="0"/>
          <c:showVal val="0"/>
          <c:showCatName val="0"/>
          <c:showSerName val="0"/>
          <c:showPercent val="0"/>
          <c:showBubbleSize val="0"/>
        </c:dLbls>
        <c:gapWidth val="150"/>
        <c:axId val="37062656"/>
        <c:axId val="35900800"/>
      </c:barChart>
      <c:catAx>
        <c:axId val="37062656"/>
        <c:scaling>
          <c:orientation val="minMax"/>
        </c:scaling>
        <c:delete val="0"/>
        <c:axPos val="b"/>
        <c:numFmt formatCode="General" sourceLinked="0"/>
        <c:majorTickMark val="out"/>
        <c:minorTickMark val="none"/>
        <c:tickLblPos val="nextTo"/>
        <c:crossAx val="35900800"/>
        <c:crosses val="autoZero"/>
        <c:auto val="1"/>
        <c:lblAlgn val="ctr"/>
        <c:lblOffset val="100"/>
        <c:noMultiLvlLbl val="0"/>
      </c:catAx>
      <c:valAx>
        <c:axId val="35900800"/>
        <c:scaling>
          <c:orientation val="minMax"/>
        </c:scaling>
        <c:delete val="0"/>
        <c:axPos val="l"/>
        <c:majorGridlines/>
        <c:numFmt formatCode="General" sourceLinked="1"/>
        <c:majorTickMark val="out"/>
        <c:minorTickMark val="none"/>
        <c:tickLblPos val="nextTo"/>
        <c:crossAx val="37062656"/>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5-03T15:24:36.608" idx="1">
    <p:pos x="6996" y="726"/>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5ED3D-D6BF-4917-81C2-849EBD5EC697}" type="datetimeFigureOut">
              <a:rPr lang="en-US" smtClean="0"/>
              <a:t>5/4/2020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A89FA-AA37-4145-8E32-C380D0381216}" type="slidenum">
              <a:rPr lang="en-US" smtClean="0"/>
              <a:t>‹#›</a:t>
            </a:fld>
            <a:endParaRPr lang="en-US"/>
          </a:p>
        </p:txBody>
      </p:sp>
    </p:spTree>
    <p:extLst>
      <p:ext uri="{BB962C8B-B14F-4D97-AF65-F5344CB8AC3E}">
        <p14:creationId xmlns:p14="http://schemas.microsoft.com/office/powerpoint/2010/main" val="122141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A89FA-AA37-4145-8E32-C380D0381216}" type="slidenum">
              <a:rPr lang="en-US" smtClean="0"/>
              <a:t>7</a:t>
            </a:fld>
            <a:endParaRPr lang="en-US"/>
          </a:p>
        </p:txBody>
      </p:sp>
    </p:spTree>
    <p:extLst>
      <p:ext uri="{BB962C8B-B14F-4D97-AF65-F5344CB8AC3E}">
        <p14:creationId xmlns:p14="http://schemas.microsoft.com/office/powerpoint/2010/main" val="424580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604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accent1">
                    <a:lumMod val="75000"/>
                  </a:schemeClr>
                </a:solidFill>
              </a:rPr>
              <a:t>The IDS conference was established in </a:t>
            </a:r>
            <a:r>
              <a:rPr lang="en-US" sz="1200" b="1" dirty="0" smtClean="0">
                <a:solidFill>
                  <a:schemeClr val="accent1">
                    <a:lumMod val="75000"/>
                  </a:schemeClr>
                </a:solidFill>
              </a:rPr>
              <a:t>2004 </a:t>
            </a:r>
            <a:r>
              <a:rPr lang="en-US" sz="1200" b="1" dirty="0" smtClean="0">
                <a:solidFill>
                  <a:schemeClr val="accent1">
                    <a:lumMod val="75000"/>
                  </a:schemeClr>
                </a:solidFill>
              </a:rPr>
              <a:t>to support the training and collaboration of the IDS community ; one which continues to grow. </a:t>
            </a:r>
            <a:br>
              <a:rPr lang="en-US" sz="1200" b="1" dirty="0" smtClean="0">
                <a:solidFill>
                  <a:schemeClr val="accent1">
                    <a:lumMod val="75000"/>
                  </a:schemeClr>
                </a:solidFill>
              </a:rPr>
            </a:br>
            <a:r>
              <a:rPr lang="en-US" sz="1200" b="1" dirty="0" smtClean="0">
                <a:solidFill>
                  <a:schemeClr val="accent1">
                    <a:lumMod val="75000"/>
                  </a:schemeClr>
                </a:solidFill>
              </a:rPr>
              <a:t>With funding for staff development and training at a premium we have strived to make this conference not only relevant but affordable.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A233A-66B0-464E-87F6-299C8ABDC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78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9457998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2703512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0631177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r>
              <a:rPr lang="en-US" altLang="en-US">
                <a:solidFill>
                  <a:srgbClr val="FFFFFF"/>
                </a:solidFill>
              </a:rPr>
              <a:t>April 13, 2005</a:t>
            </a:r>
          </a:p>
        </p:txBody>
      </p:sp>
      <p:sp>
        <p:nvSpPr>
          <p:cNvPr id="4" name="Footer Placeholder 3"/>
          <p:cNvSpPr>
            <a:spLocks noGrp="1"/>
          </p:cNvSpPr>
          <p:nvPr>
            <p:ph type="ftr" sz="quarter" idx="11"/>
          </p:nvPr>
        </p:nvSpPr>
        <p:spPr>
          <a:xfrm>
            <a:off x="5943600" y="6248400"/>
            <a:ext cx="2895600" cy="476250"/>
          </a:xfrm>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527063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8389434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8214941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5278902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2474977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8" name="Footer Placeholder 7"/>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7925120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4" name="Footer Placeholder 3"/>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17946488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3" name="Footer Placeholder 2"/>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5700728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9547491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9661232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8413250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6130150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4579283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r>
              <a:rPr lang="en-US" altLang="en-US">
                <a:solidFill>
                  <a:srgbClr val="FFFFFF"/>
                </a:solidFill>
              </a:rPr>
              <a:t>April 13, 2005</a:t>
            </a:r>
          </a:p>
        </p:txBody>
      </p:sp>
      <p:sp>
        <p:nvSpPr>
          <p:cNvPr id="4" name="Footer Placeholder 3"/>
          <p:cNvSpPr>
            <a:spLocks noGrp="1"/>
          </p:cNvSpPr>
          <p:nvPr>
            <p:ph type="ftr" sz="quarter" idx="11"/>
          </p:nvPr>
        </p:nvSpPr>
        <p:spPr>
          <a:xfrm>
            <a:off x="5943600" y="6248400"/>
            <a:ext cx="2895600" cy="476250"/>
          </a:xfrm>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41261386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B8932B-6916-49C2-A0FF-466520E03ED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194162243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8932B-6916-49C2-A0FF-466520E03ED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1070644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B8932B-6916-49C2-A0FF-466520E03ED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25718474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B8932B-6916-49C2-A0FF-466520E03ED6}"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497021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B8932B-6916-49C2-A0FF-466520E03ED6}"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78115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5921658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B8932B-6916-49C2-A0FF-466520E03ED6}"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149742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8932B-6916-49C2-A0FF-466520E03ED6}"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1408769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B8932B-6916-49C2-A0FF-466520E03ED6}"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342091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B8932B-6916-49C2-A0FF-466520E03ED6}"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3131266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en-US" smtClean="0">
                <a:solidFill>
                  <a:srgbClr val="FFFFFF"/>
                </a:solidFill>
                <a:latin typeface="Garamond" pitchFamily="18" charset="0"/>
              </a:rPr>
              <a:t>	SCLD Conference</a:t>
            </a:r>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124175492"/>
      </p:ext>
    </p:extLst>
  </p:cSld>
  <p:clrMapOvr>
    <a:masterClrMapping/>
  </p:clrMapOvr>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en-US" smtClean="0">
                <a:solidFill>
                  <a:srgbClr val="FFFFFF"/>
                </a:solidFill>
                <a:latin typeface="Garamond" pitchFamily="18" charset="0"/>
              </a:rPr>
              <a:t>	SCLD Conference</a:t>
            </a:r>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449840453"/>
      </p:ext>
    </p:extLst>
  </p:cSld>
  <p:clrMapOvr>
    <a:masterClrMapping/>
  </p:clrMapOvr>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en-US" smtClean="0">
                <a:solidFill>
                  <a:srgbClr val="FFFFFF"/>
                </a:solidFill>
                <a:latin typeface="Garamond" pitchFamily="18" charset="0"/>
              </a:rPr>
              <a:t>	SCLD Conference</a:t>
            </a:r>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9994704"/>
      </p:ext>
    </p:extLst>
  </p:cSld>
  <p:clrMapOvr>
    <a:masterClrMapping/>
  </p:clrMapOvr>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en-US" smtClean="0">
                <a:solidFill>
                  <a:srgbClr val="FFFFFF"/>
                </a:solidFill>
                <a:latin typeface="Garamond" pitchFamily="18" charset="0"/>
              </a:rPr>
              <a:t>	SCLD Conference</a:t>
            </a:r>
          </a:p>
        </p:txBody>
      </p:sp>
      <p:sp>
        <p:nvSpPr>
          <p:cNvPr id="7" name="Slide Number Placeholder 6"/>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912485497"/>
      </p:ext>
    </p:extLst>
  </p:cSld>
  <p:clrMapOvr>
    <a:masterClrMapping/>
  </p:clrMapOvr>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4" name="Footer Placeholder 3"/>
          <p:cNvSpPr>
            <a:spLocks noGrp="1"/>
          </p:cNvSpPr>
          <p:nvPr>
            <p:ph type="ftr" sz="quarter" idx="11"/>
          </p:nvPr>
        </p:nvSpPr>
        <p:spPr/>
        <p:txBody>
          <a:bodyPr/>
          <a:lstStyle/>
          <a:p>
            <a:pPr fontAlgn="base">
              <a:spcBef>
                <a:spcPct val="0"/>
              </a:spcBef>
              <a:spcAft>
                <a:spcPct val="0"/>
              </a:spcAft>
            </a:pPr>
            <a:r>
              <a:rPr lang="en-US" altLang="en-US" smtClean="0">
                <a:solidFill>
                  <a:srgbClr val="FFFFFF"/>
                </a:solidFill>
                <a:latin typeface="Garamond" pitchFamily="18" charset="0"/>
              </a:rPr>
              <a:t>	SCLD Conference</a:t>
            </a:r>
          </a:p>
        </p:txBody>
      </p:sp>
      <p:sp>
        <p:nvSpPr>
          <p:cNvPr id="5" name="Slide Number Placeholder 4"/>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896361389"/>
      </p:ext>
    </p:extLst>
  </p:cSld>
  <p:clrMapOvr>
    <a:masterClrMapping/>
  </p:clrMapOvr>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4" name="Footer Placeholder 3"/>
          <p:cNvSpPr>
            <a:spLocks noGrp="1"/>
          </p:cNvSpPr>
          <p:nvPr>
            <p:ph type="ftr" sz="quarter" idx="11"/>
          </p:nvPr>
        </p:nvSpPr>
        <p:spPr/>
        <p:txBody>
          <a:bodyPr/>
          <a:lstStyle/>
          <a:p>
            <a:pPr fontAlgn="base">
              <a:spcBef>
                <a:spcPct val="0"/>
              </a:spcBef>
              <a:spcAft>
                <a:spcPct val="0"/>
              </a:spcAft>
            </a:pPr>
            <a:r>
              <a:rPr lang="en-US" altLang="en-US" smtClean="0">
                <a:solidFill>
                  <a:srgbClr val="FFFFFF"/>
                </a:solidFill>
                <a:latin typeface="Garamond" pitchFamily="18" charset="0"/>
              </a:rPr>
              <a:t>	SCLD Conference</a:t>
            </a:r>
          </a:p>
        </p:txBody>
      </p:sp>
      <p:sp>
        <p:nvSpPr>
          <p:cNvPr id="5" name="Slide Number Placeholder 4"/>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716153279"/>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413785927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8932B-6916-49C2-A0FF-466520E03ED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1097000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8932B-6916-49C2-A0FF-466520E03ED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270317186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8932B-6916-49C2-A0FF-466520E03ED6}" type="datetimeFigureOut">
              <a:rPr lang="en-US" smtClean="0"/>
              <a:t>5/4/2020</a:t>
            </a:fld>
            <a:endParaRPr lang="en-US"/>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3499822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211247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670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300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93A5-8D2A-48E2-A351-882B11FA2A3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99B8061-B87A-4FFD-8633-0B1FFB48CEA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E449473-EA49-41D2-A682-187504E5819D}"/>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5" name="Footer Placeholder 4">
            <a:extLst>
              <a:ext uri="{FF2B5EF4-FFF2-40B4-BE49-F238E27FC236}">
                <a16:creationId xmlns:a16="http://schemas.microsoft.com/office/drawing/2014/main" id="{E4CDBE72-0AC2-473D-82DB-B82F612CC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337A3-5B7B-4375-86D5-C10DFE5F8CE5}"/>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416905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0D71-594F-4AEA-A0CD-F158F295C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65E98-4876-4EF0-885D-4C902C195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BEA8C-3C5E-4CEE-A0A4-6AF863319579}"/>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5" name="Footer Placeholder 4">
            <a:extLst>
              <a:ext uri="{FF2B5EF4-FFF2-40B4-BE49-F238E27FC236}">
                <a16:creationId xmlns:a16="http://schemas.microsoft.com/office/drawing/2014/main" id="{5822BFF2-9B4B-43A4-8EC6-2D7D49461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2A77-9B2E-44F2-B1F7-2DF53AC90AD3}"/>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1791067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FDF8-9B06-4FB0-8934-FA8E7B182DF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6ADADCF-FCAF-420C-8B89-92239465BC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CA2B2A-EFB3-487B-857F-D3036B9668DB}"/>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5" name="Footer Placeholder 4">
            <a:extLst>
              <a:ext uri="{FF2B5EF4-FFF2-40B4-BE49-F238E27FC236}">
                <a16:creationId xmlns:a16="http://schemas.microsoft.com/office/drawing/2014/main" id="{3E143F03-11D1-4627-AE08-B0A80CF34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56358-B343-4FE5-AA0E-94F2692433A7}"/>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4292700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35F3-5930-490F-A760-0C6C9BA7C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E14CC-A1BB-452C-B46B-A39C22990CB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EFB9D0-8ED1-48F5-B4DF-651FA68CBB4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3B4987-FC32-4D59-A91D-3FBC1888CA40}"/>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6" name="Footer Placeholder 5">
            <a:extLst>
              <a:ext uri="{FF2B5EF4-FFF2-40B4-BE49-F238E27FC236}">
                <a16:creationId xmlns:a16="http://schemas.microsoft.com/office/drawing/2014/main" id="{CFBAF3B0-F90D-433C-BE67-F9C96F436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C446C-FDD3-4E0C-8BB2-D588C74F1074}"/>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355288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8" name="Footer Placeholder 7"/>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05225886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E987-86D0-47B8-AE53-976A08D9293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E61E80-4BEA-4BAB-9F1E-22711D29E4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52C23D8-CBAE-4470-9099-0057C2BDF9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1C15A-843D-46CF-BA3F-3A3E35513E5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CC2731D-AC49-4F57-989F-2556767F129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135C0-F11F-473F-9D20-7E92DB6FAD38}"/>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8" name="Footer Placeholder 7">
            <a:extLst>
              <a:ext uri="{FF2B5EF4-FFF2-40B4-BE49-F238E27FC236}">
                <a16:creationId xmlns:a16="http://schemas.microsoft.com/office/drawing/2014/main" id="{DDA0C210-891E-4F06-917B-38C3B9B2A0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3033D0-2895-4D0D-9E38-A28C1A165620}"/>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3128858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9A540-C208-4A69-9FB4-49502B82CA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292C4-7634-419E-AA84-3E1B9F17F559}"/>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4" name="Footer Placeholder 3">
            <a:extLst>
              <a:ext uri="{FF2B5EF4-FFF2-40B4-BE49-F238E27FC236}">
                <a16:creationId xmlns:a16="http://schemas.microsoft.com/office/drawing/2014/main" id="{F33A4E58-C433-42C2-A26F-236C34380A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47C56E-551E-4CD7-959D-DDAB03497659}"/>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1301896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AA5C94-BA6D-44B2-8DD6-2ED0F6D7F457}"/>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3" name="Footer Placeholder 2">
            <a:extLst>
              <a:ext uri="{FF2B5EF4-FFF2-40B4-BE49-F238E27FC236}">
                <a16:creationId xmlns:a16="http://schemas.microsoft.com/office/drawing/2014/main" id="{E7DAD7BD-71E6-42BD-9B3A-5E204F9BD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FD1A58-5940-4D1C-9160-4B17728F6FD5}"/>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2382390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9B03-83D6-4902-B1C1-22191C95D4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EA125B8-E4A7-4610-9659-3ADACA4DBE1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758C22-235D-489C-9A7D-45575CBAEF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011166-9964-414B-9EB4-5F1DAD7D1194}"/>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6" name="Footer Placeholder 5">
            <a:extLst>
              <a:ext uri="{FF2B5EF4-FFF2-40B4-BE49-F238E27FC236}">
                <a16:creationId xmlns:a16="http://schemas.microsoft.com/office/drawing/2014/main" id="{732D5F12-2BAD-4F13-9C5D-4E710E377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10A8D-5895-40BE-8414-67181DB1C9C0}"/>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892372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1694-C27F-4240-9EF7-7894B86FE2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3164E2-00AE-4380-924A-D20F62D2AFF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F8D0EFE-870C-4F61-A36A-93CD59B219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F38582-B1FE-463D-B31E-182332E1A16F}"/>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6" name="Footer Placeholder 5">
            <a:extLst>
              <a:ext uri="{FF2B5EF4-FFF2-40B4-BE49-F238E27FC236}">
                <a16:creationId xmlns:a16="http://schemas.microsoft.com/office/drawing/2014/main" id="{0323CD81-8A29-4A49-B534-BA45F5A54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28B9C-6132-48B0-BC24-FEE1C7F47DB0}"/>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2047963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9035-D2A1-4117-A6A5-76F84614B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E1D103-CE02-455A-BD0F-42211319A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FB98C-31AE-4FBE-A4A4-50E50B910BEA}"/>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5" name="Footer Placeholder 4">
            <a:extLst>
              <a:ext uri="{FF2B5EF4-FFF2-40B4-BE49-F238E27FC236}">
                <a16:creationId xmlns:a16="http://schemas.microsoft.com/office/drawing/2014/main" id="{5A96797C-34B3-4210-9ABC-AD34CC38B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8B254-2493-43A4-B59B-B0452BC6E8DE}"/>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114604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A7F055-BFF5-46CE-A432-86FD41ED6D1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30823-C4F1-429A-BE23-CFA78356520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D2919-E2AD-4A6D-B1C6-ABA0AE2BE581}"/>
              </a:ext>
            </a:extLst>
          </p:cNvPr>
          <p:cNvSpPr>
            <a:spLocks noGrp="1"/>
          </p:cNvSpPr>
          <p:nvPr>
            <p:ph type="dt" sz="half" idx="10"/>
          </p:nvPr>
        </p:nvSpPr>
        <p:spPr/>
        <p:txBody>
          <a:bodyPr/>
          <a:lstStyle/>
          <a:p>
            <a:fld id="{696321CC-EBA3-4EC8-A105-1576521C10E7}" type="datetimeFigureOut">
              <a:rPr lang="en-US" smtClean="0"/>
              <a:t>5/6/2020</a:t>
            </a:fld>
            <a:endParaRPr lang="en-US"/>
          </a:p>
        </p:txBody>
      </p:sp>
      <p:sp>
        <p:nvSpPr>
          <p:cNvPr id="5" name="Footer Placeholder 4">
            <a:extLst>
              <a:ext uri="{FF2B5EF4-FFF2-40B4-BE49-F238E27FC236}">
                <a16:creationId xmlns:a16="http://schemas.microsoft.com/office/drawing/2014/main" id="{1612D721-6D6A-4137-81EE-D8EB4B986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FA831-0105-42C1-8FCA-23B996CD1472}"/>
              </a:ext>
            </a:extLst>
          </p:cNvPr>
          <p:cNvSpPr>
            <a:spLocks noGrp="1"/>
          </p:cNvSpPr>
          <p:nvPr>
            <p:ph type="sldNum" sz="quarter" idx="12"/>
          </p:nvPr>
        </p:nvSpPr>
        <p:spPr/>
        <p:txBody>
          <a:bodyPr/>
          <a:lstStyle/>
          <a:p>
            <a:fld id="{20BA17F1-8583-4BC8-9C31-B754E58EC5AF}" type="slidenum">
              <a:rPr lang="en-US" smtClean="0"/>
              <a:t>‹#›</a:t>
            </a:fld>
            <a:endParaRPr lang="en-US"/>
          </a:p>
        </p:txBody>
      </p:sp>
    </p:spTree>
    <p:extLst>
      <p:ext uri="{BB962C8B-B14F-4D97-AF65-F5344CB8AC3E}">
        <p14:creationId xmlns:p14="http://schemas.microsoft.com/office/powerpoint/2010/main" val="140642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4" name="Footer Placeholder 3"/>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19618932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3" name="Footer Placeholder 2"/>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7203999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12888362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5634028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707A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1029" name="Rectangle 5"/>
          <p:cNvSpPr>
            <a:spLocks noGrp="1" noChangeArrowheads="1"/>
          </p:cNvSpPr>
          <p:nvPr>
            <p:ph type="ftr" sz="quarter" idx="3"/>
          </p:nvPr>
        </p:nvSpPr>
        <p:spPr bwMode="auto">
          <a:xfrm>
            <a:off x="59436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fontAlgn="base">
              <a:spcBef>
                <a:spcPct val="0"/>
              </a:spcBef>
              <a:spcAft>
                <a:spcPct val="0"/>
              </a:spcAft>
            </a:pPr>
            <a:r>
              <a:rPr lang="en-US" altLang="en-US" smtClean="0">
                <a:solidFill>
                  <a:srgbClr val="FFFFFF"/>
                </a:solidFill>
                <a:latin typeface="Garamond" pitchFamily="18" charset="0"/>
              </a:rPr>
              <a:t>	SCLD Conference</a:t>
            </a:r>
          </a:p>
        </p:txBody>
      </p:sp>
      <p:pic>
        <p:nvPicPr>
          <p:cNvPr id="1033" name="Picture 9" descr="idslogo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152400"/>
            <a:ext cx="8359775" cy="124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02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hf sldNum="0"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Garamond" pitchFamily="18" charset="0"/>
        </a:defRPr>
      </a:lvl2pPr>
      <a:lvl3pPr algn="ctr" rtl="0" fontAlgn="base">
        <a:spcBef>
          <a:spcPct val="0"/>
        </a:spcBef>
        <a:spcAft>
          <a:spcPct val="0"/>
        </a:spcAft>
        <a:defRPr sz="4400">
          <a:solidFill>
            <a:schemeClr val="bg1"/>
          </a:solidFill>
          <a:latin typeface="Garamond" pitchFamily="18" charset="0"/>
        </a:defRPr>
      </a:lvl3pPr>
      <a:lvl4pPr algn="ctr" rtl="0" fontAlgn="base">
        <a:spcBef>
          <a:spcPct val="0"/>
        </a:spcBef>
        <a:spcAft>
          <a:spcPct val="0"/>
        </a:spcAft>
        <a:defRPr sz="4400">
          <a:solidFill>
            <a:schemeClr val="bg1"/>
          </a:solidFill>
          <a:latin typeface="Garamond" pitchFamily="18" charset="0"/>
        </a:defRPr>
      </a:lvl4pPr>
      <a:lvl5pPr algn="ctr" rtl="0" fontAlgn="base">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707A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1029" name="Rectangle 5"/>
          <p:cNvSpPr>
            <a:spLocks noGrp="1" noChangeArrowheads="1"/>
          </p:cNvSpPr>
          <p:nvPr>
            <p:ph type="ftr" sz="quarter" idx="3"/>
          </p:nvPr>
        </p:nvSpPr>
        <p:spPr bwMode="auto">
          <a:xfrm>
            <a:off x="59436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fontAlgn="base">
              <a:spcBef>
                <a:spcPct val="0"/>
              </a:spcBef>
              <a:spcAft>
                <a:spcPct val="0"/>
              </a:spcAft>
            </a:pPr>
            <a:r>
              <a:rPr lang="en-US" altLang="en-US" smtClean="0">
                <a:solidFill>
                  <a:srgbClr val="FFFFFF"/>
                </a:solidFill>
                <a:latin typeface="Garamond" pitchFamily="18" charset="0"/>
              </a:rPr>
              <a:t>	SCLD Conference</a:t>
            </a:r>
          </a:p>
        </p:txBody>
      </p:sp>
      <p:pic>
        <p:nvPicPr>
          <p:cNvPr id="1033" name="Picture 9" descr="idslogo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152400"/>
            <a:ext cx="8359775" cy="124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9537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hf sldNum="0"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Garamond" pitchFamily="18" charset="0"/>
        </a:defRPr>
      </a:lvl2pPr>
      <a:lvl3pPr algn="ctr" rtl="0" fontAlgn="base">
        <a:spcBef>
          <a:spcPct val="0"/>
        </a:spcBef>
        <a:spcAft>
          <a:spcPct val="0"/>
        </a:spcAft>
        <a:defRPr sz="4400">
          <a:solidFill>
            <a:schemeClr val="bg1"/>
          </a:solidFill>
          <a:latin typeface="Garamond" pitchFamily="18" charset="0"/>
        </a:defRPr>
      </a:lvl3pPr>
      <a:lvl4pPr algn="ctr" rtl="0" fontAlgn="base">
        <a:spcBef>
          <a:spcPct val="0"/>
        </a:spcBef>
        <a:spcAft>
          <a:spcPct val="0"/>
        </a:spcAft>
        <a:defRPr sz="4400">
          <a:solidFill>
            <a:schemeClr val="bg1"/>
          </a:solidFill>
          <a:latin typeface="Garamond" pitchFamily="18" charset="0"/>
        </a:defRPr>
      </a:lvl4pPr>
      <a:lvl5pPr algn="ctr" rtl="0" fontAlgn="base">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base">
              <a:spcBef>
                <a:spcPct val="0"/>
              </a:spcBef>
              <a:spcAft>
                <a:spcPct val="0"/>
              </a:spcAft>
            </a:pPr>
            <a:r>
              <a:rPr lang="en-US" altLang="en-US" smtClean="0">
                <a:solidFill>
                  <a:srgbClr val="FFFFFF"/>
                </a:solidFill>
                <a:latin typeface="Garamond" pitchFamily="18" charset="0"/>
              </a:rPr>
              <a:t>	SCLD Conference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93465996"/>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8" r:id="rId18"/>
    <p:sldLayoutId id="2147483830" r:id="rId19"/>
    <p:sldLayoutId id="2147483850" r:id="rId20"/>
    <p:sldLayoutId id="2147483725" r:id="rId21"/>
  </p:sldLayoutIdLst>
  <p:hf sldNum="0" hdr="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7F5F2-A7C4-404F-BCCC-B1E1217092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ACEDB6-3BCC-412F-A866-514A4D56C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F8442-8177-459A-8539-6941F9DF76B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6321CC-EBA3-4EC8-A105-1576521C10E7}" type="datetimeFigureOut">
              <a:rPr lang="en-US" smtClean="0"/>
              <a:t>5/6/2020</a:t>
            </a:fld>
            <a:endParaRPr lang="en-US"/>
          </a:p>
        </p:txBody>
      </p:sp>
      <p:sp>
        <p:nvSpPr>
          <p:cNvPr id="5" name="Footer Placeholder 4">
            <a:extLst>
              <a:ext uri="{FF2B5EF4-FFF2-40B4-BE49-F238E27FC236}">
                <a16:creationId xmlns:a16="http://schemas.microsoft.com/office/drawing/2014/main" id="{F740E0F6-6345-43F0-82EC-03AE361FD1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35B697-B8AE-4026-9844-B182EBF339A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BA17F1-8583-4BC8-9C31-B754E58EC5AF}" type="slidenum">
              <a:rPr lang="en-US" smtClean="0"/>
              <a:t>‹#›</a:t>
            </a:fld>
            <a:endParaRPr lang="en-US"/>
          </a:p>
        </p:txBody>
      </p:sp>
    </p:spTree>
    <p:extLst>
      <p:ext uri="{BB962C8B-B14F-4D97-AF65-F5344CB8AC3E}">
        <p14:creationId xmlns:p14="http://schemas.microsoft.com/office/powerpoint/2010/main" val="229572564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bit.ly/2L17Wz8" TargetMode="External"/><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hyperlink" Target="https://forms.gle/gXCkWgL6myXnE8nC9"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www.idsproject.org/usergroups.aspx"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71600"/>
            <a:ext cx="9144000" cy="2862322"/>
          </a:xfrm>
          <a:prstGeom prst="rect">
            <a:avLst/>
          </a:prstGeom>
        </p:spPr>
        <p:txBody>
          <a:bodyPr wrap="square">
            <a:spAutoFit/>
          </a:bodyPr>
          <a:lstStyle/>
          <a:p>
            <a:pPr algn="ctr"/>
            <a:r>
              <a:rPr lang="en-US" sz="6000" dirty="0" smtClean="0"/>
              <a:t>Welcome </a:t>
            </a:r>
          </a:p>
          <a:p>
            <a:pPr algn="ctr"/>
            <a:r>
              <a:rPr lang="en-US" sz="6000" dirty="0" smtClean="0"/>
              <a:t>IDS Project Members!</a:t>
            </a:r>
            <a:endParaRPr lang="en-US" sz="6000" dirty="0" smtClean="0"/>
          </a:p>
          <a:p>
            <a:pPr algn="ctr"/>
            <a:endParaRPr lang="en-US" sz="6000" dirty="0"/>
          </a:p>
        </p:txBody>
      </p:sp>
    </p:spTree>
    <p:extLst>
      <p:ext uri="{BB962C8B-B14F-4D97-AF65-F5344CB8AC3E}">
        <p14:creationId xmlns:p14="http://schemas.microsoft.com/office/powerpoint/2010/main" val="263888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62" y="3276600"/>
            <a:ext cx="9144000" cy="1015663"/>
          </a:xfrm>
          <a:prstGeom prst="rect">
            <a:avLst/>
          </a:prstGeom>
        </p:spPr>
        <p:txBody>
          <a:bodyPr wrap="square">
            <a:spAutoFit/>
          </a:bodyPr>
          <a:lstStyle/>
          <a:p>
            <a:pPr algn="ctr"/>
            <a:r>
              <a:rPr lang="en-US" sz="6000" dirty="0" smtClean="0"/>
              <a:t>IDS Technology</a:t>
            </a:r>
            <a:endParaRPr lang="en-US" sz="6000" dirty="0"/>
          </a:p>
        </p:txBody>
      </p:sp>
    </p:spTree>
    <p:extLst>
      <p:ext uri="{BB962C8B-B14F-4D97-AF65-F5344CB8AC3E}">
        <p14:creationId xmlns:p14="http://schemas.microsoft.com/office/powerpoint/2010/main" val="3277391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Tableau</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369" y="2095500"/>
            <a:ext cx="6925325" cy="3695700"/>
          </a:xfrm>
        </p:spPr>
      </p:pic>
    </p:spTree>
    <p:extLst>
      <p:ext uri="{BB962C8B-B14F-4D97-AF65-F5344CB8AC3E}">
        <p14:creationId xmlns:p14="http://schemas.microsoft.com/office/powerpoint/2010/main" val="360151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Services</a:t>
            </a:r>
            <a:endParaRPr lang="en-US" dirty="0"/>
          </a:p>
        </p:txBody>
      </p:sp>
      <p:sp>
        <p:nvSpPr>
          <p:cNvPr id="3" name="Content Placeholder 2"/>
          <p:cNvSpPr>
            <a:spLocks noGrp="1"/>
          </p:cNvSpPr>
          <p:nvPr>
            <p:ph idx="1"/>
          </p:nvPr>
        </p:nvSpPr>
        <p:spPr/>
        <p:txBody>
          <a:bodyPr/>
          <a:lstStyle/>
          <a:p>
            <a:r>
              <a:rPr lang="en-US" dirty="0" smtClean="0"/>
              <a:t>Looking for Tableau developers</a:t>
            </a:r>
          </a:p>
          <a:p>
            <a:pPr lvl="1"/>
            <a:r>
              <a:rPr lang="en-US" dirty="0" smtClean="0"/>
              <a:t>Need volunteers to help with statistics needs</a:t>
            </a:r>
          </a:p>
          <a:p>
            <a:pPr lvl="1"/>
            <a:r>
              <a:rPr lang="en-US" dirty="0" smtClean="0"/>
              <a:t>If you are interested or know someone that is, please send an email to mark@idsproject.org</a:t>
            </a:r>
          </a:p>
          <a:p>
            <a:r>
              <a:rPr lang="en-US" dirty="0" smtClean="0"/>
              <a:t>Will use data from IDS Logic to build charts and reports</a:t>
            </a:r>
          </a:p>
          <a:p>
            <a:r>
              <a:rPr lang="en-US" dirty="0" smtClean="0"/>
              <a:t>Project wide charts similar to original TPAM charts</a:t>
            </a:r>
          </a:p>
          <a:p>
            <a:r>
              <a:rPr lang="en-US" dirty="0" smtClean="0"/>
              <a:t>Individual library charts and reports for end of year</a:t>
            </a:r>
          </a:p>
          <a:p>
            <a:endParaRPr lang="en-US" dirty="0"/>
          </a:p>
        </p:txBody>
      </p:sp>
    </p:spTree>
    <p:extLst>
      <p:ext uri="{BB962C8B-B14F-4D97-AF65-F5344CB8AC3E}">
        <p14:creationId xmlns:p14="http://schemas.microsoft.com/office/powerpoint/2010/main" val="30456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support Pipeline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06208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7086600" y="5883275"/>
            <a:ext cx="2057400" cy="365125"/>
          </a:xfrm>
        </p:spPr>
        <p:txBody>
          <a:bodyPr/>
          <a:lstStyle/>
          <a:p>
            <a:fld id="{DEC03804-477D-4227-B22D-BCD85DFF4397}" type="datetime1">
              <a:rPr lang="en-US" smtClean="0"/>
              <a:t>5/4/2020</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52" y="86143"/>
            <a:ext cx="7438095" cy="6685714"/>
          </a:xfrm>
          <a:prstGeom prst="rect">
            <a:avLst/>
          </a:prstGeom>
        </p:spPr>
      </p:pic>
    </p:spTree>
    <p:extLst>
      <p:ext uri="{BB962C8B-B14F-4D97-AF65-F5344CB8AC3E}">
        <p14:creationId xmlns:p14="http://schemas.microsoft.com/office/powerpoint/2010/main" val="3703170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DSP and IDS Logic</a:t>
            </a:r>
            <a:endParaRPr lang="en-US" dirty="0"/>
          </a:p>
        </p:txBody>
      </p:sp>
      <p:sp>
        <p:nvSpPr>
          <p:cNvPr id="3" name="Text Placeholder 2"/>
          <p:cNvSpPr>
            <a:spLocks noGrp="1"/>
          </p:cNvSpPr>
          <p:nvPr>
            <p:ph type="body" idx="1"/>
          </p:nvPr>
        </p:nvSpPr>
        <p:spPr/>
        <p:txBody>
          <a:bodyPr/>
          <a:lstStyle/>
          <a:p>
            <a:r>
              <a:rPr lang="en-US" dirty="0" smtClean="0"/>
              <a:t>Article Gateway works on Awaiting Copyright Clearance queue</a:t>
            </a:r>
          </a:p>
          <a:p>
            <a:r>
              <a:rPr lang="en-US" dirty="0" smtClean="0"/>
              <a:t>A routing or Logic rule is required to move requests out of the ACC queue to the Awaiting Pre-Copyright Pipeline</a:t>
            </a:r>
          </a:p>
          <a:p>
            <a:r>
              <a:rPr lang="en-US" dirty="0" smtClean="0"/>
              <a:t>DSP </a:t>
            </a:r>
            <a:r>
              <a:rPr lang="en-US" dirty="0" err="1" smtClean="0"/>
              <a:t>addons</a:t>
            </a:r>
            <a:r>
              <a:rPr lang="en-US" dirty="0" smtClean="0"/>
              <a:t>, such as DOI Import and Open Access Button run at this point</a:t>
            </a:r>
          </a:p>
          <a:p>
            <a:r>
              <a:rPr lang="en-US" dirty="0" smtClean="0"/>
              <a:t>Requests are processed then moved to Awaiting Copyright Clearance – Pipeline or completed if an OA item is available</a:t>
            </a:r>
          </a:p>
          <a:p>
            <a:r>
              <a:rPr lang="en-US" dirty="0" smtClean="0"/>
              <a:t>Requests are updated with a set text value in one unused field then sent back to Awaiting Copyright Clearance </a:t>
            </a:r>
          </a:p>
          <a:p>
            <a:r>
              <a:rPr lang="en-US" dirty="0" smtClean="0"/>
              <a:t>The set text value prevents the routing or Logic rule from moving the request back into the pipeline</a:t>
            </a:r>
          </a:p>
          <a:p>
            <a:endParaRPr lang="en-US" dirty="0"/>
          </a:p>
        </p:txBody>
      </p:sp>
    </p:spTree>
    <p:extLst>
      <p:ext uri="{BB962C8B-B14F-4D97-AF65-F5344CB8AC3E}">
        <p14:creationId xmlns:p14="http://schemas.microsoft.com/office/powerpoint/2010/main" val="1275494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DSP and IDS logic</a:t>
            </a:r>
            <a:endParaRPr lang="en-US" dirty="0"/>
          </a:p>
        </p:txBody>
      </p:sp>
      <p:sp>
        <p:nvSpPr>
          <p:cNvPr id="3" name="Text Placeholder 2"/>
          <p:cNvSpPr>
            <a:spLocks noGrp="1"/>
          </p:cNvSpPr>
          <p:nvPr>
            <p:ph type="body" idx="1"/>
          </p:nvPr>
        </p:nvSpPr>
        <p:spPr/>
        <p:txBody>
          <a:bodyPr/>
          <a:lstStyle/>
          <a:p>
            <a:r>
              <a:rPr lang="en-US" dirty="0" smtClean="0"/>
              <a:t>More testing over the next few weeks to get the process working completely</a:t>
            </a:r>
          </a:p>
          <a:p>
            <a:r>
              <a:rPr lang="en-US" dirty="0"/>
              <a:t>T</a:t>
            </a:r>
            <a:r>
              <a:rPr lang="en-US" dirty="0" smtClean="0"/>
              <a:t>hank you to </a:t>
            </a:r>
            <a:r>
              <a:rPr lang="en-US" dirty="0"/>
              <a:t>Angela </a:t>
            </a:r>
            <a:r>
              <a:rPr lang="en-US" dirty="0" err="1" smtClean="0"/>
              <a:t>Persico</a:t>
            </a:r>
            <a:r>
              <a:rPr lang="en-US" dirty="0" smtClean="0"/>
              <a:t> at U Albany for all the work she has done.</a:t>
            </a:r>
          </a:p>
          <a:p>
            <a:r>
              <a:rPr lang="en-US" dirty="0" smtClean="0"/>
              <a:t>Thank you to Tim Jackson at SUNY.</a:t>
            </a:r>
            <a:endParaRPr lang="en-US" dirty="0"/>
          </a:p>
        </p:txBody>
      </p:sp>
    </p:spTree>
    <p:extLst>
      <p:ext uri="{BB962C8B-B14F-4D97-AF65-F5344CB8AC3E}">
        <p14:creationId xmlns:p14="http://schemas.microsoft.com/office/powerpoint/2010/main" val="3971531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IDS project website</a:t>
            </a:r>
            <a:endParaRPr lang="en-US" dirty="0"/>
          </a:p>
        </p:txBody>
      </p:sp>
      <p:sp>
        <p:nvSpPr>
          <p:cNvPr id="3" name="Text Placeholder 2"/>
          <p:cNvSpPr>
            <a:spLocks noGrp="1"/>
          </p:cNvSpPr>
          <p:nvPr>
            <p:ph type="body" idx="1"/>
          </p:nvPr>
        </p:nvSpPr>
        <p:spPr/>
        <p:txBody>
          <a:bodyPr/>
          <a:lstStyle/>
          <a:p>
            <a:r>
              <a:rPr lang="en-US" dirty="0" smtClean="0"/>
              <a:t>We will be updating the IDS Project website over the next year</a:t>
            </a:r>
          </a:p>
          <a:p>
            <a:r>
              <a:rPr lang="en-US" dirty="0" smtClean="0"/>
              <a:t>Currently forming a group of people to determine our needs and to design the site</a:t>
            </a:r>
          </a:p>
          <a:p>
            <a:r>
              <a:rPr lang="en-US" dirty="0" smtClean="0"/>
              <a:t>Once the design is set, we will determine the best way to </a:t>
            </a:r>
            <a:r>
              <a:rPr lang="en-US" dirty="0" err="1" smtClean="0"/>
              <a:t>procede</a:t>
            </a:r>
            <a:r>
              <a:rPr lang="en-US" dirty="0" smtClean="0"/>
              <a:t> on development</a:t>
            </a:r>
          </a:p>
          <a:p>
            <a:r>
              <a:rPr lang="en-US" dirty="0" smtClean="0"/>
              <a:t>If you are interested in working on the new site, please send an email to mark@idsproject.org</a:t>
            </a:r>
            <a:endParaRPr lang="en-US" dirty="0"/>
          </a:p>
        </p:txBody>
      </p:sp>
    </p:spTree>
    <p:extLst>
      <p:ext uri="{BB962C8B-B14F-4D97-AF65-F5344CB8AC3E}">
        <p14:creationId xmlns:p14="http://schemas.microsoft.com/office/powerpoint/2010/main" val="928445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368A75-1C7B-4521-9ABB-AB57A593A192}"/>
              </a:ext>
            </a:extLst>
          </p:cNvPr>
          <p:cNvSpPr>
            <a:spLocks noGrp="1"/>
          </p:cNvSpPr>
          <p:nvPr>
            <p:ph type="subTitle" idx="1"/>
          </p:nvPr>
        </p:nvSpPr>
        <p:spPr>
          <a:xfrm>
            <a:off x="304800" y="5105400"/>
            <a:ext cx="8348869" cy="1539738"/>
          </a:xfrm>
        </p:spPr>
        <p:txBody>
          <a:bodyPr anchor="b">
            <a:noAutofit/>
          </a:bodyPr>
          <a:lstStyle/>
          <a:p>
            <a:r>
              <a:rPr lang="en-US" dirty="0">
                <a:solidFill>
                  <a:srgbClr val="000000"/>
                </a:solidFill>
                <a:effectLst/>
              </a:rPr>
              <a:t>The summer conference will be virtual due to COVID-19, travel bans at many colleges, and general financial issues that all colleges are facing.</a:t>
            </a:r>
            <a:endParaRPr lang="en-US" dirty="0">
              <a:solidFill>
                <a:srgbClr val="000000"/>
              </a:solidFill>
              <a:effectLst/>
              <a:latin typeface="+mj-lt"/>
              <a:ea typeface="+mj-ea"/>
              <a:cs typeface="+mj-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072632" cy="3444241"/>
          </a:xfrm>
          <a:prstGeom prst="rect">
            <a:avLst/>
          </a:prstGeom>
        </p:spPr>
      </p:pic>
    </p:spTree>
    <p:extLst>
      <p:ext uri="{BB962C8B-B14F-4D97-AF65-F5344CB8AC3E}">
        <p14:creationId xmlns:p14="http://schemas.microsoft.com/office/powerpoint/2010/main" val="157297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6172200"/>
          </a:xfrm>
        </p:spPr>
        <p:txBody>
          <a:bodyPr>
            <a:normAutofit/>
          </a:bodyPr>
          <a:lstStyle/>
          <a:p>
            <a:r>
              <a:rPr lang="en-US" sz="2000" b="1" dirty="0">
                <a:solidFill>
                  <a:schemeClr val="accent1">
                    <a:lumMod val="75000"/>
                  </a:schemeClr>
                </a:solidFill>
              </a:rPr>
              <a:t/>
            </a:r>
            <a:br>
              <a:rPr lang="en-US" sz="2000" b="1" dirty="0">
                <a:solidFill>
                  <a:schemeClr val="accent1">
                    <a:lumMod val="75000"/>
                  </a:schemeClr>
                </a:solidFill>
              </a:rPr>
            </a:br>
            <a:r>
              <a:rPr lang="en-US" sz="1800" b="1" dirty="0">
                <a:solidFill>
                  <a:schemeClr val="accent1">
                    <a:lumMod val="75000"/>
                  </a:schemeClr>
                </a:solidFill>
              </a:rPr>
              <a:t>We are currently accepting proposals </a:t>
            </a:r>
            <a:r>
              <a:rPr lang="en-US" sz="1800" b="1" dirty="0" smtClean="0">
                <a:solidFill>
                  <a:schemeClr val="accent1">
                    <a:lumMod val="75000"/>
                  </a:schemeClr>
                </a:solidFill>
              </a:rPr>
              <a:t>for presentations and </a:t>
            </a:r>
            <a:r>
              <a:rPr lang="en-US" sz="1800" b="1" dirty="0">
                <a:solidFill>
                  <a:schemeClr val="accent1">
                    <a:lumMod val="75000"/>
                  </a:schemeClr>
                </a:solidFill>
              </a:rPr>
              <a:t>round table discussions: </a:t>
            </a:r>
            <a:br>
              <a:rPr lang="en-US" sz="1800" b="1" dirty="0">
                <a:solidFill>
                  <a:schemeClr val="accent1">
                    <a:lumMod val="75000"/>
                  </a:schemeClr>
                </a:solidFill>
              </a:rPr>
            </a:br>
            <a:r>
              <a:rPr lang="en-US" sz="1800" dirty="0"/>
              <a:t/>
            </a:r>
            <a:br>
              <a:rPr lang="en-US" sz="1800" dirty="0"/>
            </a:br>
            <a:r>
              <a:rPr lang="en-US" sz="1800" dirty="0">
                <a:solidFill>
                  <a:schemeClr val="accent2">
                    <a:lumMod val="50000"/>
                  </a:schemeClr>
                </a:solidFill>
              </a:rPr>
              <a:t> </a:t>
            </a:r>
            <a:r>
              <a:rPr lang="en-US" sz="1800" dirty="0">
                <a:solidFill>
                  <a:schemeClr val="accent1">
                    <a:lumMod val="75000"/>
                  </a:schemeClr>
                </a:solidFill>
              </a:rPr>
              <a:t>   Resource Sharing Best Practices  </a:t>
            </a:r>
            <a:br>
              <a:rPr lang="en-US" sz="1800" dirty="0">
                <a:solidFill>
                  <a:schemeClr val="accent1">
                    <a:lumMod val="75000"/>
                  </a:schemeClr>
                </a:solidFill>
              </a:rPr>
            </a:br>
            <a:r>
              <a:rPr lang="en-US" sz="1800" dirty="0">
                <a:solidFill>
                  <a:schemeClr val="accent1">
                    <a:lumMod val="75000"/>
                  </a:schemeClr>
                </a:solidFill>
              </a:rPr>
              <a:t>    Shared Staffing and Training </a:t>
            </a:r>
            <a:br>
              <a:rPr lang="en-US" sz="1800" dirty="0">
                <a:solidFill>
                  <a:schemeClr val="accent1">
                    <a:lumMod val="75000"/>
                  </a:schemeClr>
                </a:solidFill>
              </a:rPr>
            </a:br>
            <a:r>
              <a:rPr lang="en-US" sz="1800" dirty="0">
                <a:solidFill>
                  <a:schemeClr val="accent1">
                    <a:lumMod val="75000"/>
                  </a:schemeClr>
                </a:solidFill>
              </a:rPr>
              <a:t>    Electronic Resources and Resource Sharing</a:t>
            </a:r>
            <a:br>
              <a:rPr lang="en-US" sz="1800" dirty="0">
                <a:solidFill>
                  <a:schemeClr val="accent1">
                    <a:lumMod val="75000"/>
                  </a:schemeClr>
                </a:solidFill>
              </a:rPr>
            </a:br>
            <a:r>
              <a:rPr lang="en-US" sz="1800" dirty="0">
                <a:solidFill>
                  <a:schemeClr val="accent1">
                    <a:lumMod val="75000"/>
                  </a:schemeClr>
                </a:solidFill>
              </a:rPr>
              <a:t>    Workflow Improvements </a:t>
            </a:r>
            <a:br>
              <a:rPr lang="en-US" sz="1800" dirty="0">
                <a:solidFill>
                  <a:schemeClr val="accent1">
                    <a:lumMod val="75000"/>
                  </a:schemeClr>
                </a:solidFill>
              </a:rPr>
            </a:br>
            <a:r>
              <a:rPr lang="en-US" sz="1800" dirty="0">
                <a:solidFill>
                  <a:schemeClr val="accent1">
                    <a:lumMod val="75000"/>
                  </a:schemeClr>
                </a:solidFill>
              </a:rPr>
              <a:t>    Cooperative Collection Development</a:t>
            </a:r>
            <a:br>
              <a:rPr lang="en-US" sz="1800" dirty="0">
                <a:solidFill>
                  <a:schemeClr val="accent1">
                    <a:lumMod val="75000"/>
                  </a:schemeClr>
                </a:solidFill>
              </a:rPr>
            </a:br>
            <a:r>
              <a:rPr lang="en-US" sz="1800" dirty="0">
                <a:solidFill>
                  <a:schemeClr val="accent1">
                    <a:lumMod val="75000"/>
                  </a:schemeClr>
                </a:solidFill>
              </a:rPr>
              <a:t>    Shared Print Collections</a:t>
            </a:r>
            <a:br>
              <a:rPr lang="en-US" sz="1800" dirty="0">
                <a:solidFill>
                  <a:schemeClr val="accent1">
                    <a:lumMod val="75000"/>
                  </a:schemeClr>
                </a:solidFill>
              </a:rPr>
            </a:br>
            <a:r>
              <a:rPr lang="en-US" sz="1800" dirty="0">
                <a:solidFill>
                  <a:schemeClr val="accent1">
                    <a:lumMod val="75000"/>
                  </a:schemeClr>
                </a:solidFill>
              </a:rPr>
              <a:t>    Resource Sharing in Next Gen </a:t>
            </a:r>
            <a:r>
              <a:rPr lang="en-US" sz="1800" dirty="0" smtClean="0">
                <a:solidFill>
                  <a:schemeClr val="accent1">
                    <a:lumMod val="75000"/>
                  </a:schemeClr>
                </a:solidFill>
              </a:rPr>
              <a:t>Systems</a:t>
            </a:r>
            <a:r>
              <a:rPr lang="en-US" sz="1800" dirty="0">
                <a:solidFill>
                  <a:schemeClr val="accent1">
                    <a:lumMod val="75000"/>
                  </a:schemeClr>
                </a:solidFill>
              </a:rPr>
              <a:t/>
            </a:r>
            <a:br>
              <a:rPr lang="en-US" sz="1800" dirty="0">
                <a:solidFill>
                  <a:schemeClr val="accent1">
                    <a:lumMod val="75000"/>
                  </a:schemeClr>
                </a:solidFill>
              </a:rPr>
            </a:br>
            <a:r>
              <a:rPr lang="en-US" sz="1800" dirty="0">
                <a:solidFill>
                  <a:schemeClr val="accent1">
                    <a:lumMod val="75000"/>
                  </a:schemeClr>
                </a:solidFill>
              </a:rPr>
              <a:t>    Purchase on Demand</a:t>
            </a:r>
            <a:br>
              <a:rPr lang="en-US" sz="1800" dirty="0">
                <a:solidFill>
                  <a:schemeClr val="accent1">
                    <a:lumMod val="75000"/>
                  </a:schemeClr>
                </a:solidFill>
              </a:rPr>
            </a:br>
            <a:r>
              <a:rPr lang="en-US" sz="1800" dirty="0">
                <a:solidFill>
                  <a:schemeClr val="accent1">
                    <a:lumMod val="75000"/>
                  </a:schemeClr>
                </a:solidFill>
              </a:rPr>
              <a:t>   </a:t>
            </a:r>
            <a:r>
              <a:rPr lang="en-US" sz="1800" dirty="0" smtClean="0">
                <a:solidFill>
                  <a:schemeClr val="accent1">
                    <a:lumMod val="75000"/>
                  </a:schemeClr>
                </a:solidFill>
              </a:rPr>
              <a:t> </a:t>
            </a:r>
            <a:r>
              <a:rPr lang="en-US" sz="1800" dirty="0" err="1" smtClean="0">
                <a:solidFill>
                  <a:schemeClr val="accent1">
                    <a:lumMod val="75000"/>
                  </a:schemeClr>
                </a:solidFill>
              </a:rPr>
              <a:t>Addon</a:t>
            </a:r>
            <a:r>
              <a:rPr lang="en-US" sz="1800" dirty="0" smtClean="0">
                <a:solidFill>
                  <a:schemeClr val="accent1">
                    <a:lumMod val="75000"/>
                  </a:schemeClr>
                </a:solidFill>
              </a:rPr>
              <a:t> </a:t>
            </a:r>
            <a:r>
              <a:rPr lang="en-US" sz="1800" dirty="0">
                <a:solidFill>
                  <a:schemeClr val="accent1">
                    <a:lumMod val="75000"/>
                  </a:schemeClr>
                </a:solidFill>
              </a:rPr>
              <a:t>Development    </a:t>
            </a:r>
            <a:r>
              <a:rPr lang="en-US" sz="1800" dirty="0" smtClean="0">
                <a:solidFill>
                  <a:schemeClr val="accent1">
                    <a:lumMod val="75000"/>
                  </a:schemeClr>
                </a:solidFill>
              </a:rPr>
              <a:t/>
            </a:r>
            <a:br>
              <a:rPr lang="en-US" sz="1800" dirty="0" smtClean="0">
                <a:solidFill>
                  <a:schemeClr val="accent1">
                    <a:lumMod val="75000"/>
                  </a:schemeClr>
                </a:solidFill>
              </a:rPr>
            </a:br>
            <a:r>
              <a:rPr lang="en-US" sz="1800" dirty="0" smtClean="0">
                <a:solidFill>
                  <a:schemeClr val="accent1">
                    <a:lumMod val="75000"/>
                  </a:schemeClr>
                </a:solidFill>
              </a:rPr>
              <a:t>    Decision Support Pipeline</a:t>
            </a:r>
            <a:r>
              <a:rPr lang="en-US" sz="1800" dirty="0">
                <a:solidFill>
                  <a:schemeClr val="accent1">
                    <a:lumMod val="75000"/>
                  </a:schemeClr>
                </a:solidFill>
              </a:rPr>
              <a:t/>
            </a:r>
            <a:br>
              <a:rPr lang="en-US" sz="1800" dirty="0">
                <a:solidFill>
                  <a:schemeClr val="accent1">
                    <a:lumMod val="75000"/>
                  </a:schemeClr>
                </a:solidFill>
              </a:rPr>
            </a:br>
            <a:r>
              <a:rPr lang="en-US" sz="1800" dirty="0">
                <a:solidFill>
                  <a:schemeClr val="accent1">
                    <a:lumMod val="75000"/>
                  </a:schemeClr>
                </a:solidFill>
              </a:rPr>
              <a:t>    API </a:t>
            </a:r>
            <a:r>
              <a:rPr lang="en-US" sz="1800" dirty="0" smtClean="0">
                <a:solidFill>
                  <a:schemeClr val="accent1">
                    <a:lumMod val="75000"/>
                  </a:schemeClr>
                </a:solidFill>
              </a:rPr>
              <a:t>Development/Use</a:t>
            </a:r>
            <a:br>
              <a:rPr lang="en-US" sz="1800" dirty="0" smtClean="0">
                <a:solidFill>
                  <a:schemeClr val="accent1">
                    <a:lumMod val="75000"/>
                  </a:schemeClr>
                </a:solidFill>
              </a:rPr>
            </a:br>
            <a:r>
              <a:rPr lang="en-US" sz="1800" dirty="0">
                <a:solidFill>
                  <a:schemeClr val="accent1">
                    <a:lumMod val="75000"/>
                  </a:schemeClr>
                </a:solidFill>
              </a:rPr>
              <a:t/>
            </a:r>
            <a:br>
              <a:rPr lang="en-US" sz="1800" dirty="0">
                <a:solidFill>
                  <a:schemeClr val="accent1">
                    <a:lumMod val="75000"/>
                  </a:schemeClr>
                </a:solidFill>
              </a:rPr>
            </a:br>
            <a:r>
              <a:rPr lang="en-US" sz="1800" dirty="0">
                <a:solidFill>
                  <a:schemeClr val="accent1">
                    <a:lumMod val="75000"/>
                  </a:schemeClr>
                </a:solidFill>
                <a:hlinkClick r:id="rId3"/>
              </a:rPr>
              <a:t>https://</a:t>
            </a:r>
            <a:r>
              <a:rPr lang="en-US" sz="1800" dirty="0" smtClean="0">
                <a:solidFill>
                  <a:schemeClr val="accent1">
                    <a:lumMod val="75000"/>
                  </a:schemeClr>
                </a:solidFill>
                <a:hlinkClick r:id="rId3"/>
              </a:rPr>
              <a:t>bit.ly/2L17Wz8</a:t>
            </a:r>
            <a:r>
              <a:rPr lang="en-US" sz="1800" dirty="0" smtClean="0">
                <a:solidFill>
                  <a:schemeClr val="accent1">
                    <a:lumMod val="75000"/>
                  </a:schemeClr>
                </a:solidFill>
              </a:rPr>
              <a:t/>
            </a:r>
            <a:br>
              <a:rPr lang="en-US" sz="1800" dirty="0" smtClean="0">
                <a:solidFill>
                  <a:schemeClr val="accent1">
                    <a:lumMod val="75000"/>
                  </a:schemeClr>
                </a:solidFill>
              </a:rPr>
            </a:br>
            <a:r>
              <a:rPr lang="en-US" sz="1800" dirty="0" smtClean="0">
                <a:solidFill>
                  <a:schemeClr val="accent1">
                    <a:lumMod val="75000"/>
                  </a:schemeClr>
                </a:solidFill>
              </a:rPr>
              <a:t/>
            </a:r>
            <a:br>
              <a:rPr lang="en-US" sz="1800" dirty="0" smtClean="0">
                <a:solidFill>
                  <a:schemeClr val="accent1">
                    <a:lumMod val="75000"/>
                  </a:schemeClr>
                </a:solidFill>
              </a:rPr>
            </a:br>
            <a:r>
              <a:rPr lang="en-US" sz="1800" dirty="0">
                <a:solidFill>
                  <a:schemeClr val="accent1">
                    <a:lumMod val="75000"/>
                  </a:schemeClr>
                </a:solidFill>
              </a:rPr>
              <a:t/>
            </a:r>
            <a:br>
              <a:rPr lang="en-US" sz="1800" dirty="0">
                <a:solidFill>
                  <a:schemeClr val="accent1">
                    <a:lumMod val="75000"/>
                  </a:schemeClr>
                </a:solidFill>
              </a:rPr>
            </a:br>
            <a:r>
              <a:rPr lang="en-US" sz="1800" b="1" dirty="0">
                <a:solidFill>
                  <a:schemeClr val="accent1">
                    <a:lumMod val="75000"/>
                  </a:schemeClr>
                </a:solidFill>
              </a:rPr>
              <a:t>The All Region User Group will not be held this summer</a:t>
            </a:r>
            <a:r>
              <a:rPr lang="en-US" sz="1800" b="1" dirty="0" smtClean="0">
                <a:solidFill>
                  <a:schemeClr val="accent1">
                    <a:lumMod val="75000"/>
                  </a:schemeClr>
                </a:solidFill>
              </a:rPr>
              <a:t>.  </a:t>
            </a:r>
            <a:br>
              <a:rPr lang="en-US" sz="1800" b="1" dirty="0" smtClean="0">
                <a:solidFill>
                  <a:schemeClr val="accent1">
                    <a:lumMod val="75000"/>
                  </a:schemeClr>
                </a:solidFill>
              </a:rPr>
            </a:br>
            <a:r>
              <a:rPr lang="en-US" sz="1600" b="1" dirty="0">
                <a:solidFill>
                  <a:schemeClr val="accent1">
                    <a:lumMod val="75000"/>
                  </a:schemeClr>
                </a:solidFill>
              </a:rPr>
              <a:t/>
            </a:r>
            <a:br>
              <a:rPr lang="en-US" sz="1600" b="1" dirty="0">
                <a:solidFill>
                  <a:schemeClr val="accent1">
                    <a:lumMod val="75000"/>
                  </a:schemeClr>
                </a:solidFill>
              </a:rPr>
            </a:br>
            <a:r>
              <a:rPr lang="en-US" sz="1600" dirty="0" smtClean="0">
                <a:solidFill>
                  <a:schemeClr val="accent1">
                    <a:lumMod val="75000"/>
                  </a:schemeClr>
                </a:solidFill>
              </a:rPr>
              <a:t/>
            </a:r>
            <a:br>
              <a:rPr lang="en-US" sz="1600" dirty="0" smtClean="0">
                <a:solidFill>
                  <a:schemeClr val="accent1">
                    <a:lumMod val="75000"/>
                  </a:schemeClr>
                </a:solidFill>
              </a:rPr>
            </a:br>
            <a:r>
              <a:rPr lang="en-US" sz="1600" dirty="0" smtClean="0">
                <a:solidFill>
                  <a:schemeClr val="accent1">
                    <a:lumMod val="75000"/>
                  </a:schemeClr>
                </a:solidFill>
              </a:rPr>
              <a:t/>
            </a:r>
            <a:br>
              <a:rPr lang="en-US" sz="1600" dirty="0" smtClean="0">
                <a:solidFill>
                  <a:schemeClr val="accent1">
                    <a:lumMod val="75000"/>
                  </a:schemeClr>
                </a:solidFill>
              </a:rPr>
            </a:br>
            <a:r>
              <a:rPr lang="en-US" sz="1200" dirty="0">
                <a:solidFill>
                  <a:schemeClr val="accent2">
                    <a:lumMod val="50000"/>
                  </a:schemeClr>
                </a:solidFill>
              </a:rPr>
              <a:t/>
            </a:r>
            <a:br>
              <a:rPr lang="en-US" sz="1200" dirty="0">
                <a:solidFill>
                  <a:schemeClr val="accent2">
                    <a:lumMod val="50000"/>
                  </a:schemeClr>
                </a:solidFill>
              </a:rPr>
            </a:br>
            <a:endParaRPr lang="en-US" sz="1200" b="1" dirty="0">
              <a:solidFill>
                <a:schemeClr val="accent2">
                  <a:lumMod val="50000"/>
                </a:schemeClr>
              </a:solidFill>
            </a:endParaRPr>
          </a:p>
        </p:txBody>
      </p:sp>
    </p:spTree>
    <p:extLst>
      <p:ext uri="{BB962C8B-B14F-4D97-AF65-F5344CB8AC3E}">
        <p14:creationId xmlns:p14="http://schemas.microsoft.com/office/powerpoint/2010/main" val="405716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62" y="3276600"/>
            <a:ext cx="9144000" cy="1015663"/>
          </a:xfrm>
          <a:prstGeom prst="rect">
            <a:avLst/>
          </a:prstGeom>
        </p:spPr>
        <p:txBody>
          <a:bodyPr wrap="square">
            <a:spAutoFit/>
          </a:bodyPr>
          <a:lstStyle/>
          <a:p>
            <a:pPr algn="ctr"/>
            <a:r>
              <a:rPr lang="en-US" sz="6000" dirty="0" smtClean="0"/>
              <a:t>IDS </a:t>
            </a:r>
            <a:r>
              <a:rPr lang="en-US" sz="6000" dirty="0" smtClean="0"/>
              <a:t>Community</a:t>
            </a:r>
            <a:endParaRPr lang="en-US" sz="6000" dirty="0"/>
          </a:p>
        </p:txBody>
      </p:sp>
    </p:spTree>
    <p:extLst>
      <p:ext uri="{BB962C8B-B14F-4D97-AF65-F5344CB8AC3E}">
        <p14:creationId xmlns:p14="http://schemas.microsoft.com/office/powerpoint/2010/main" val="197130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a:xfrm>
            <a:off x="3733800" y="6032500"/>
            <a:ext cx="3392487" cy="444500"/>
          </a:xfrm>
        </p:spPr>
        <p:txBody>
          <a:bodyPr>
            <a:normAutofit fontScale="70000" lnSpcReduction="20000"/>
          </a:bodyPr>
          <a:lstStyle/>
          <a:p>
            <a:r>
              <a:rPr lang="en-US" dirty="0"/>
              <a:t>https://github.com/idsproject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5811" y="5029200"/>
            <a:ext cx="1447800" cy="1447800"/>
          </a:xfrm>
          <a:prstGeom prst="rect">
            <a:avLst/>
          </a:prstGeom>
        </p:spPr>
      </p:pic>
    </p:spTree>
    <p:extLst>
      <p:ext uri="{BB962C8B-B14F-4D97-AF65-F5344CB8AC3E}">
        <p14:creationId xmlns:p14="http://schemas.microsoft.com/office/powerpoint/2010/main" val="3390434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UG discussion Topics</a:t>
            </a:r>
            <a:endParaRPr lang="en-US" dirty="0"/>
          </a:p>
        </p:txBody>
      </p:sp>
      <p:sp>
        <p:nvSpPr>
          <p:cNvPr id="3" name="Content Placeholder 2"/>
          <p:cNvSpPr>
            <a:spLocks noGrp="1"/>
          </p:cNvSpPr>
          <p:nvPr>
            <p:ph idx="1"/>
          </p:nvPr>
        </p:nvSpPr>
        <p:spPr/>
        <p:txBody>
          <a:bodyPr/>
          <a:lstStyle/>
          <a:p>
            <a:pPr marL="0" indent="0">
              <a:buNone/>
            </a:pPr>
            <a:r>
              <a:rPr lang="en-US" dirty="0" smtClean="0"/>
              <a:t>Please submit your discussion topics for the Discussion Group Meetings.</a:t>
            </a:r>
          </a:p>
          <a:p>
            <a:pPr marL="0" indent="0">
              <a:buNone/>
            </a:pPr>
            <a:r>
              <a:rPr lang="en-US" dirty="0">
                <a:effectLst/>
                <a:hlinkClick r:id="rId2"/>
              </a:rPr>
              <a:t>https://forms.gle/gXCkWgL6myXnE8nC9</a:t>
            </a:r>
            <a:endParaRPr lang="en-US" dirty="0"/>
          </a:p>
        </p:txBody>
      </p:sp>
    </p:spTree>
    <p:extLst>
      <p:ext uri="{BB962C8B-B14F-4D97-AF65-F5344CB8AC3E}">
        <p14:creationId xmlns:p14="http://schemas.microsoft.com/office/powerpoint/2010/main" val="285248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VUG Discussion Groups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Western User Group Discussion</a:t>
            </a:r>
          </a:p>
          <a:p>
            <a:pPr lvl="1"/>
            <a:r>
              <a:rPr lang="en-US" dirty="0" smtClean="0"/>
              <a:t>May </a:t>
            </a:r>
            <a:r>
              <a:rPr lang="en-US" dirty="0"/>
              <a:t>7, 2020 11:00 AM Eastern Time (US and Canada</a:t>
            </a:r>
            <a:r>
              <a:rPr lang="en-US" dirty="0" smtClean="0"/>
              <a:t>)</a:t>
            </a:r>
          </a:p>
          <a:p>
            <a:r>
              <a:rPr lang="en-US" b="1" dirty="0"/>
              <a:t>Virtual User Group Discussion</a:t>
            </a:r>
          </a:p>
          <a:p>
            <a:pPr lvl="1"/>
            <a:r>
              <a:rPr lang="en-US" dirty="0" smtClean="0"/>
              <a:t>May </a:t>
            </a:r>
            <a:r>
              <a:rPr lang="en-US" dirty="0"/>
              <a:t>7, 2020 03:00 PM Eastern Time (US and Canada)</a:t>
            </a:r>
            <a:endParaRPr lang="en-US" b="1" dirty="0"/>
          </a:p>
          <a:p>
            <a:r>
              <a:rPr lang="en-US" b="1" dirty="0" smtClean="0"/>
              <a:t>METRO </a:t>
            </a:r>
            <a:r>
              <a:rPr lang="en-US" b="1" dirty="0"/>
              <a:t>User Group Discussion</a:t>
            </a:r>
          </a:p>
          <a:p>
            <a:pPr lvl="1"/>
            <a:r>
              <a:rPr lang="en-US" dirty="0"/>
              <a:t>May 8, 2020 11:00 AM Eastern Time (US and Canada</a:t>
            </a:r>
            <a:r>
              <a:rPr lang="en-US" dirty="0" smtClean="0"/>
              <a:t>)</a:t>
            </a:r>
            <a:endParaRPr lang="en-US" b="1" dirty="0" smtClean="0"/>
          </a:p>
          <a:p>
            <a:r>
              <a:rPr lang="en-US" b="1" dirty="0" smtClean="0"/>
              <a:t> Eastern User </a:t>
            </a:r>
            <a:r>
              <a:rPr lang="en-US" b="1" dirty="0"/>
              <a:t>Group Discussion</a:t>
            </a:r>
          </a:p>
          <a:p>
            <a:pPr lvl="1"/>
            <a:r>
              <a:rPr lang="en-US" dirty="0" smtClean="0"/>
              <a:t>May </a:t>
            </a:r>
            <a:r>
              <a:rPr lang="en-US" dirty="0"/>
              <a:t>8, 2020 02:00 PM Eastern Time (US and </a:t>
            </a:r>
            <a:r>
              <a:rPr lang="en-US" dirty="0" smtClean="0"/>
              <a:t>Canada)</a:t>
            </a:r>
          </a:p>
          <a:p>
            <a:r>
              <a:rPr lang="en-US" dirty="0" smtClean="0">
                <a:hlinkClick r:id="rId2"/>
              </a:rPr>
              <a:t>https</a:t>
            </a:r>
            <a:r>
              <a:rPr lang="en-US" dirty="0">
                <a:hlinkClick r:id="rId2"/>
              </a:rPr>
              <a:t>://www.idsproject.org/usergroups.aspx</a:t>
            </a:r>
            <a:endParaRPr lang="en-US" dirty="0"/>
          </a:p>
        </p:txBody>
      </p:sp>
    </p:spTree>
    <p:extLst>
      <p:ext uri="{BB962C8B-B14F-4D97-AF65-F5344CB8AC3E}">
        <p14:creationId xmlns:p14="http://schemas.microsoft.com/office/powerpoint/2010/main" val="293145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directors</a:t>
            </a:r>
            <a:endParaRPr lang="en-US" dirty="0"/>
          </a:p>
        </p:txBody>
      </p:sp>
      <p:sp>
        <p:nvSpPr>
          <p:cNvPr id="3" name="Content Placeholder 2"/>
          <p:cNvSpPr>
            <a:spLocks noGrp="1"/>
          </p:cNvSpPr>
          <p:nvPr>
            <p:ph idx="1"/>
          </p:nvPr>
        </p:nvSpPr>
        <p:spPr/>
        <p:txBody>
          <a:bodyPr/>
          <a:lstStyle/>
          <a:p>
            <a:r>
              <a:rPr lang="en-US" dirty="0" smtClean="0"/>
              <a:t>Jessica McGivney, Director of Regional User Groups</a:t>
            </a:r>
          </a:p>
          <a:p>
            <a:r>
              <a:rPr lang="en-US" dirty="0" smtClean="0"/>
              <a:t>Beth Posner, Director of Mentors</a:t>
            </a:r>
          </a:p>
          <a:p>
            <a:r>
              <a:rPr lang="en-US" dirty="0" smtClean="0"/>
              <a:t>Logan </a:t>
            </a:r>
            <a:r>
              <a:rPr lang="en-US" dirty="0" err="1" smtClean="0"/>
              <a:t>Rath</a:t>
            </a:r>
            <a:r>
              <a:rPr lang="en-US" dirty="0" smtClean="0"/>
              <a:t>, Director of Online Learning</a:t>
            </a:r>
          </a:p>
        </p:txBody>
      </p:sp>
    </p:spTree>
    <p:extLst>
      <p:ext uri="{BB962C8B-B14F-4D97-AF65-F5344CB8AC3E}">
        <p14:creationId xmlns:p14="http://schemas.microsoft.com/office/powerpoint/2010/main" val="370462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updates</a:t>
            </a:r>
            <a:endParaRPr lang="en-US" dirty="0"/>
          </a:p>
        </p:txBody>
      </p:sp>
      <p:sp>
        <p:nvSpPr>
          <p:cNvPr id="3" name="Content Placeholder 2"/>
          <p:cNvSpPr>
            <a:spLocks noGrp="1"/>
          </p:cNvSpPr>
          <p:nvPr>
            <p:ph idx="1"/>
          </p:nvPr>
        </p:nvSpPr>
        <p:spPr/>
        <p:txBody>
          <a:bodyPr/>
          <a:lstStyle/>
          <a:p>
            <a:r>
              <a:rPr lang="en-US" dirty="0" smtClean="0"/>
              <a:t>Cathy Taylor has rejoined the IDS Project!</a:t>
            </a:r>
          </a:p>
          <a:p>
            <a:r>
              <a:rPr lang="en-US" dirty="0" smtClean="0"/>
              <a:t>Currently revising Basecamp and our onboarding policies and processes for new member libraries</a:t>
            </a:r>
          </a:p>
          <a:p>
            <a:r>
              <a:rPr lang="en-US" dirty="0" smtClean="0"/>
              <a:t>The Online Learning Institute and Online Mentor Institute are now combined under Director of Online Learning</a:t>
            </a:r>
          </a:p>
          <a:p>
            <a:r>
              <a:rPr lang="en-US" dirty="0" smtClean="0"/>
              <a:t>We will be looking at a time for the next Mentor Institute</a:t>
            </a:r>
          </a:p>
          <a:p>
            <a:r>
              <a:rPr lang="en-US" dirty="0" smtClean="0"/>
              <a:t>Jennifer Acker will continue to work with the IDS Admin Team – Thank you Jennifer!</a:t>
            </a:r>
          </a:p>
          <a:p>
            <a:endParaRPr lang="en-US" dirty="0"/>
          </a:p>
        </p:txBody>
      </p:sp>
    </p:spTree>
    <p:extLst>
      <p:ext uri="{BB962C8B-B14F-4D97-AF65-F5344CB8AC3E}">
        <p14:creationId xmlns:p14="http://schemas.microsoft.com/office/powerpoint/2010/main" val="248133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523220"/>
          </a:xfrm>
          <a:prstGeom prst="rect">
            <a:avLst/>
          </a:prstGeom>
          <a:noFill/>
        </p:spPr>
        <p:txBody>
          <a:bodyPr wrap="square" rtlCol="0">
            <a:spAutoFit/>
          </a:bodyPr>
          <a:lstStyle/>
          <a:p>
            <a:pPr algn="ctr"/>
            <a:r>
              <a:rPr lang="en-US" sz="2800" dirty="0" smtClean="0"/>
              <a:t>IDS Project Membership Growth</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2837018773"/>
              </p:ext>
            </p:extLst>
          </p:nvPr>
        </p:nvGraphicFramePr>
        <p:xfrm>
          <a:off x="76200" y="1588770"/>
          <a:ext cx="8991600" cy="5269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89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Shape 435"/>
          <p:cNvSpPr txBox="1">
            <a:spLocks noGrp="1"/>
          </p:cNvSpPr>
          <p:nvPr>
            <p:ph type="body" idx="1"/>
          </p:nvPr>
        </p:nvSpPr>
        <p:spPr>
          <a:xfrm>
            <a:off x="304800" y="813375"/>
            <a:ext cx="8763000" cy="5892225"/>
          </a:xfrm>
          <a:prstGeom prst="rect">
            <a:avLst/>
          </a:prstGeom>
          <a:noFill/>
          <a:ln>
            <a:noFill/>
          </a:ln>
        </p:spPr>
        <p:txBody>
          <a:bodyPr lIns="91425" tIns="91425" rIns="91425" bIns="91425" anchor="t" anchorCtr="0">
            <a:noAutofit/>
          </a:bodyPr>
          <a:lstStyle/>
          <a:p>
            <a:pPr marL="342900" lvl="0" indent="-342900">
              <a:buFont typeface="+mj-lt"/>
              <a:buAutoNum type="arabicPeriod"/>
            </a:pPr>
            <a:r>
              <a:rPr lang="en-US" sz="1400" dirty="0" smtClean="0"/>
              <a:t>Jennifer </a:t>
            </a:r>
            <a:r>
              <a:rPr lang="en-US" sz="1400" dirty="0" smtClean="0"/>
              <a:t>Acker (</a:t>
            </a:r>
            <a:r>
              <a:rPr lang="en-US" sz="1400" dirty="0"/>
              <a:t>Hudson Valley Community College</a:t>
            </a:r>
            <a:r>
              <a:rPr lang="en-US" sz="1400" dirty="0" smtClean="0"/>
              <a:t>)</a:t>
            </a:r>
          </a:p>
          <a:p>
            <a:pPr marL="342900" lvl="0" indent="-342900">
              <a:buFont typeface="+mj-lt"/>
              <a:buAutoNum type="arabicPeriod"/>
            </a:pPr>
            <a:r>
              <a:rPr lang="en-US" sz="1400" dirty="0" smtClean="0"/>
              <a:t>Silvia Cho (CUNY </a:t>
            </a:r>
            <a:r>
              <a:rPr lang="en-US" sz="1400" dirty="0"/>
              <a:t>Graduate Center</a:t>
            </a:r>
            <a:r>
              <a:rPr lang="en-US" sz="1400" dirty="0" smtClean="0"/>
              <a:t>)</a:t>
            </a:r>
          </a:p>
          <a:p>
            <a:pPr marL="342900" lvl="0" indent="-342900">
              <a:buFont typeface="+mj-lt"/>
              <a:buAutoNum type="arabicPeriod"/>
            </a:pPr>
            <a:r>
              <a:rPr lang="en-US" sz="1400" dirty="0"/>
              <a:t>Michelle </a:t>
            </a:r>
            <a:r>
              <a:rPr lang="en-US" sz="1400" dirty="0" err="1"/>
              <a:t>DeLaFleur</a:t>
            </a:r>
            <a:r>
              <a:rPr lang="en-US" sz="1400" dirty="0"/>
              <a:t> </a:t>
            </a:r>
            <a:r>
              <a:rPr lang="en-US" sz="1400" dirty="0" smtClean="0"/>
              <a:t>(Utica College)</a:t>
            </a:r>
          </a:p>
          <a:p>
            <a:pPr marL="342900" lvl="0" indent="-342900">
              <a:buFont typeface="+mj-lt"/>
              <a:buAutoNum type="arabicPeriod"/>
            </a:pPr>
            <a:r>
              <a:rPr lang="en-US" sz="1400" dirty="0" smtClean="0"/>
              <a:t>John De La Fontaine (Occidental College)</a:t>
            </a:r>
          </a:p>
          <a:p>
            <a:pPr marL="342900" lvl="0" indent="-342900">
              <a:buFont typeface="+mj-lt"/>
              <a:buAutoNum type="arabicPeriod"/>
            </a:pPr>
            <a:r>
              <a:rPr lang="en-US" sz="1400" dirty="0" smtClean="0"/>
              <a:t>Ronald Figueroa (Syracuse University)</a:t>
            </a:r>
          </a:p>
          <a:p>
            <a:pPr marL="342900" lvl="0" indent="-342900">
              <a:buFont typeface="+mj-lt"/>
              <a:buAutoNum type="arabicPeriod"/>
            </a:pPr>
            <a:r>
              <a:rPr lang="en-US" sz="1400" dirty="0" smtClean="0"/>
              <a:t>Heather Gad (SUNY Oneonta)</a:t>
            </a:r>
          </a:p>
          <a:p>
            <a:pPr marL="342900" lvl="0" indent="-342900">
              <a:buFont typeface="+mj-lt"/>
              <a:buAutoNum type="arabicPeriod"/>
            </a:pPr>
            <a:r>
              <a:rPr lang="en-US" sz="1400" dirty="0" smtClean="0"/>
              <a:t>Timothy </a:t>
            </a:r>
            <a:r>
              <a:rPr lang="en-US" sz="1400" dirty="0" smtClean="0"/>
              <a:t>Jackson (SUNY)</a:t>
            </a:r>
            <a:endParaRPr lang="en-US" sz="1400" dirty="0"/>
          </a:p>
          <a:p>
            <a:pPr marL="342900" indent="-342900">
              <a:buFont typeface="+mj-lt"/>
              <a:buAutoNum type="arabicPeriod"/>
            </a:pPr>
            <a:r>
              <a:rPr lang="en-US" sz="1400" dirty="0" smtClean="0"/>
              <a:t>Jay </a:t>
            </a:r>
            <a:r>
              <a:rPr lang="en-US" sz="1400" dirty="0" err="1" smtClean="0"/>
              <a:t>Kibby</a:t>
            </a:r>
            <a:r>
              <a:rPr lang="en-US" sz="1400" dirty="0" smtClean="0"/>
              <a:t> (College of St. Rose</a:t>
            </a:r>
            <a:r>
              <a:rPr lang="en-US" sz="1400" dirty="0"/>
              <a:t>) </a:t>
            </a:r>
            <a:endParaRPr lang="en-US" sz="1400" dirty="0" smtClean="0"/>
          </a:p>
          <a:p>
            <a:pPr marL="342900" indent="-342900">
              <a:buFont typeface="+mj-lt"/>
              <a:buAutoNum type="arabicPeriod"/>
            </a:pPr>
            <a:r>
              <a:rPr lang="en-US" sz="1400" dirty="0" smtClean="0"/>
              <a:t>Will </a:t>
            </a:r>
            <a:r>
              <a:rPr lang="en-US" sz="1400" dirty="0"/>
              <a:t>Koch (CUNY Brooklyn College</a:t>
            </a:r>
            <a:r>
              <a:rPr lang="en-US" sz="1400" dirty="0" smtClean="0"/>
              <a:t>)</a:t>
            </a:r>
            <a:endParaRPr lang="en-US" sz="1400" dirty="0" smtClean="0"/>
          </a:p>
          <a:p>
            <a:pPr marL="342900" lvl="0" indent="-342900">
              <a:buFont typeface="+mj-lt"/>
              <a:buAutoNum type="arabicPeriod"/>
            </a:pPr>
            <a:r>
              <a:rPr lang="en-US" sz="1400" dirty="0" smtClean="0"/>
              <a:t>Jessica McGivney, Director of Regional User Groups </a:t>
            </a:r>
            <a:r>
              <a:rPr lang="en-US" sz="1400" dirty="0" smtClean="0"/>
              <a:t>(SUNY Farmingdale)</a:t>
            </a:r>
          </a:p>
          <a:p>
            <a:pPr marL="342900" lvl="0" indent="-342900">
              <a:buFont typeface="+mj-lt"/>
              <a:buAutoNum type="arabicPeriod"/>
            </a:pPr>
            <a:r>
              <a:rPr lang="en-US" sz="1400" dirty="0" smtClean="0"/>
              <a:t>Melissa </a:t>
            </a:r>
            <a:r>
              <a:rPr lang="en-US" sz="1400" dirty="0" smtClean="0"/>
              <a:t>Perez (University of Texas San Antonio)</a:t>
            </a:r>
            <a:endParaRPr lang="en-US" sz="1400" dirty="0"/>
          </a:p>
          <a:p>
            <a:pPr marL="342900" lvl="0" indent="-342900">
              <a:buFont typeface="+mj-lt"/>
              <a:buAutoNum type="arabicPeriod"/>
            </a:pPr>
            <a:r>
              <a:rPr lang="en-US" sz="1400" dirty="0"/>
              <a:t>Beth Posner, </a:t>
            </a:r>
            <a:r>
              <a:rPr lang="en-US" sz="1400" dirty="0" smtClean="0"/>
              <a:t>Director of Mentors(CUNY </a:t>
            </a:r>
            <a:r>
              <a:rPr lang="en-US" sz="1400" dirty="0"/>
              <a:t>Graduate Center</a:t>
            </a:r>
            <a:r>
              <a:rPr lang="en-US" sz="1400" dirty="0" smtClean="0"/>
              <a:t>)</a:t>
            </a:r>
          </a:p>
          <a:p>
            <a:pPr marL="342900" lvl="0" indent="-342900">
              <a:buFont typeface="+mj-lt"/>
              <a:buAutoNum type="arabicPeriod"/>
            </a:pPr>
            <a:r>
              <a:rPr lang="en-US" sz="1400" dirty="0" smtClean="0"/>
              <a:t>Logan </a:t>
            </a:r>
            <a:r>
              <a:rPr lang="en-US" sz="1400" dirty="0" err="1" smtClean="0"/>
              <a:t>Rath</a:t>
            </a:r>
            <a:r>
              <a:rPr lang="en-US" sz="1400" dirty="0" smtClean="0"/>
              <a:t>, Director of Online Learning </a:t>
            </a:r>
            <a:r>
              <a:rPr lang="en-US" sz="1400" dirty="0" smtClean="0"/>
              <a:t>(SUNY Brockport)</a:t>
            </a:r>
          </a:p>
          <a:p>
            <a:pPr marL="342900" lvl="0" indent="-342900">
              <a:buFont typeface="+mj-lt"/>
              <a:buAutoNum type="arabicPeriod"/>
            </a:pPr>
            <a:r>
              <a:rPr lang="en-US" sz="1400" dirty="0" smtClean="0"/>
              <a:t>Sarah Shank (Ithaca College)</a:t>
            </a:r>
            <a:endParaRPr lang="en-US" sz="1400" dirty="0"/>
          </a:p>
          <a:p>
            <a:pPr marL="342900" lvl="0" indent="-342900">
              <a:buFont typeface="+mj-lt"/>
              <a:buAutoNum type="arabicPeriod"/>
            </a:pPr>
            <a:r>
              <a:rPr lang="en-US" sz="1400" dirty="0" smtClean="0"/>
              <a:t>Chris </a:t>
            </a:r>
            <a:r>
              <a:rPr lang="en-US" sz="1400" dirty="0" err="1"/>
              <a:t>Sisak</a:t>
            </a:r>
            <a:r>
              <a:rPr lang="en-US" sz="1400" dirty="0"/>
              <a:t> (Nazareth College</a:t>
            </a:r>
            <a:r>
              <a:rPr lang="en-US" sz="1400" dirty="0" smtClean="0"/>
              <a:t>)</a:t>
            </a:r>
          </a:p>
          <a:p>
            <a:pPr marL="342900" lvl="0" indent="-342900">
              <a:buFont typeface="+mj-lt"/>
              <a:buAutoNum type="arabicPeriod"/>
            </a:pPr>
            <a:r>
              <a:rPr lang="en-US" sz="1400" dirty="0" smtClean="0"/>
              <a:t>Elise </a:t>
            </a:r>
            <a:r>
              <a:rPr lang="en-US" sz="1400" dirty="0" err="1" smtClean="0"/>
              <a:t>Thornley</a:t>
            </a:r>
            <a:r>
              <a:rPr lang="en-US" sz="1400" dirty="0" smtClean="0"/>
              <a:t> </a:t>
            </a:r>
            <a:r>
              <a:rPr lang="en-US" sz="1400" dirty="0" smtClean="0"/>
              <a:t>(Binghamton University)</a:t>
            </a:r>
            <a:endParaRPr lang="en-US" sz="1400" dirty="0"/>
          </a:p>
          <a:p>
            <a:pPr marL="342900" lvl="0" indent="-342900">
              <a:buFont typeface="+mj-lt"/>
              <a:buAutoNum type="arabicPeriod"/>
            </a:pPr>
            <a:r>
              <a:rPr lang="en-US" sz="1400" dirty="0" smtClean="0"/>
              <a:t>Heidi </a:t>
            </a:r>
            <a:r>
              <a:rPr lang="en-US" sz="1400" dirty="0" smtClean="0"/>
              <a:t>Webb</a:t>
            </a:r>
            <a:r>
              <a:rPr lang="en-US" sz="1400" dirty="0"/>
              <a:t> </a:t>
            </a:r>
            <a:r>
              <a:rPr lang="en-US" sz="1400" dirty="0" smtClean="0"/>
              <a:t>(Upstate Medical)</a:t>
            </a:r>
          </a:p>
          <a:p>
            <a:pPr marL="342900" lvl="0" indent="-342900">
              <a:buFont typeface="+mj-lt"/>
              <a:buAutoNum type="arabicPeriod"/>
            </a:pPr>
            <a:r>
              <a:rPr lang="en-US" sz="1400" dirty="0" smtClean="0"/>
              <a:t>Chris White (Sage Colleges)</a:t>
            </a:r>
          </a:p>
          <a:p>
            <a:pPr marL="0" lvl="0" indent="0">
              <a:buNone/>
            </a:pPr>
            <a:endParaRPr lang="en-US" sz="1400" dirty="0"/>
          </a:p>
        </p:txBody>
      </p:sp>
      <p:sp>
        <p:nvSpPr>
          <p:cNvPr id="2" name="Rectangle 1"/>
          <p:cNvSpPr/>
          <p:nvPr/>
        </p:nvSpPr>
        <p:spPr>
          <a:xfrm>
            <a:off x="381000" y="228600"/>
            <a:ext cx="2021707" cy="584775"/>
          </a:xfrm>
          <a:prstGeom prst="rect">
            <a:avLst/>
          </a:prstGeom>
        </p:spPr>
        <p:txBody>
          <a:bodyPr wrap="none">
            <a:spAutoFit/>
          </a:bodyPr>
          <a:lstStyle/>
          <a:p>
            <a:r>
              <a:rPr lang="en" sz="3200" b="1" dirty="0"/>
              <a:t>Mentors:</a:t>
            </a:r>
            <a:endParaRPr lang="en-US" sz="3200" dirty="0"/>
          </a:p>
        </p:txBody>
      </p:sp>
    </p:spTree>
    <p:extLst>
      <p:ext uri="{BB962C8B-B14F-4D97-AF65-F5344CB8AC3E}">
        <p14:creationId xmlns:p14="http://schemas.microsoft.com/office/powerpoint/2010/main" val="157132149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800"/>
            <a:ext cx="9144000" cy="369332"/>
          </a:xfrm>
          <a:prstGeom prst="rect">
            <a:avLst/>
          </a:prstGeom>
        </p:spPr>
        <p:txBody>
          <a:bodyPr wrap="square">
            <a:spAutoFit/>
          </a:bodyPr>
          <a:lstStyle/>
          <a:p>
            <a:pPr algn="ctr"/>
            <a:r>
              <a:rPr lang="en-US" dirty="0"/>
              <a:t>https://www.idsproject.org/About/memberlist.aspx</a:t>
            </a:r>
          </a:p>
        </p:txBody>
      </p:sp>
      <p:pic>
        <p:nvPicPr>
          <p:cNvPr id="8" name="Picture 7"/>
          <p:cNvPicPr>
            <a:picLocks noChangeAspect="1"/>
          </p:cNvPicPr>
          <p:nvPr/>
        </p:nvPicPr>
        <p:blipFill>
          <a:blip r:embed="rId2"/>
          <a:stretch>
            <a:fillRect/>
          </a:stretch>
        </p:blipFill>
        <p:spPr>
          <a:xfrm>
            <a:off x="692365" y="1638300"/>
            <a:ext cx="7759269" cy="3886199"/>
          </a:xfrm>
          <a:prstGeom prst="rect">
            <a:avLst/>
          </a:prstGeom>
        </p:spPr>
      </p:pic>
      <p:cxnSp>
        <p:nvCxnSpPr>
          <p:cNvPr id="7" name="Straight Arrow Connector 6"/>
          <p:cNvCxnSpPr/>
          <p:nvPr/>
        </p:nvCxnSpPr>
        <p:spPr>
          <a:xfrm flipH="1">
            <a:off x="7315200" y="1981200"/>
            <a:ext cx="990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31609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DS Design">
  <a:themeElements>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DS Design">
  <a:themeElements>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39237</TotalTime>
  <Words>819</Words>
  <Application>Microsoft Office PowerPoint</Application>
  <PresentationFormat>On-screen Show (4:3)</PresentationFormat>
  <Paragraphs>81</Paragraphs>
  <Slides>20</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Bookman Old Style</vt:lpstr>
      <vt:lpstr>Calibri</vt:lpstr>
      <vt:lpstr>Calibri Light</vt:lpstr>
      <vt:lpstr>Garamond</vt:lpstr>
      <vt:lpstr>Rockwell</vt:lpstr>
      <vt:lpstr>IDS Design</vt:lpstr>
      <vt:lpstr>1_IDS Design</vt:lpstr>
      <vt:lpstr>Damask</vt:lpstr>
      <vt:lpstr>Office Theme</vt:lpstr>
      <vt:lpstr>PowerPoint Presentation</vt:lpstr>
      <vt:lpstr>PowerPoint Presentation</vt:lpstr>
      <vt:lpstr>VUG discussion Topics</vt:lpstr>
      <vt:lpstr>VUG Discussion Groups</vt:lpstr>
      <vt:lpstr>New directors</vt:lpstr>
      <vt:lpstr>Admin updates</vt:lpstr>
      <vt:lpstr>PowerPoint Presentation</vt:lpstr>
      <vt:lpstr>PowerPoint Presentation</vt:lpstr>
      <vt:lpstr>PowerPoint Presentation</vt:lpstr>
      <vt:lpstr>PowerPoint Presentation</vt:lpstr>
      <vt:lpstr>Tableau</vt:lpstr>
      <vt:lpstr>Data Services</vt:lpstr>
      <vt:lpstr>Decision support Pipeline</vt:lpstr>
      <vt:lpstr>PowerPoint Presentation</vt:lpstr>
      <vt:lpstr>DSP and IDS Logic</vt:lpstr>
      <vt:lpstr>DSP and IDS logic</vt:lpstr>
      <vt:lpstr>IDS project website</vt:lpstr>
      <vt:lpstr>PowerPoint Presentation</vt:lpstr>
      <vt:lpstr> We are currently accepting proposals for presentations and round table discussions:       Resource Sharing Best Practices       Shared Staffing and Training      Electronic Resources and Resource Sharing     Workflow Improvements      Cooperative Collection Development     Shared Print Collections     Resource Sharing in Next Gen Systems     Purchase on Demand     Addon Development         Decision Support Pipeline     API Development/Use  https://bit.ly/2L17Wz8   The All Region User Group will not be held this summer.       </vt:lpstr>
      <vt:lpstr>Thank you!</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 Project Technology Update</dc:title>
  <dc:creator>Mark Sullivan</dc:creator>
  <cp:lastModifiedBy>Mark Sullivan</cp:lastModifiedBy>
  <cp:revision>340</cp:revision>
  <dcterms:created xsi:type="dcterms:W3CDTF">2013-02-08T15:49:37Z</dcterms:created>
  <dcterms:modified xsi:type="dcterms:W3CDTF">2020-05-06T18:37:26Z</dcterms:modified>
</cp:coreProperties>
</file>