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Lora"/>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ora-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ora-italic.fntdata"/><Relationship Id="rId30" Type="http://schemas.openxmlformats.org/officeDocument/2006/relationships/font" Target="fonts/Lora-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Lora-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think reviewing custom holdings groups and holdings is not an easy task especially if it hasn’t been done in a while or you have never been the one to update them!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However, it is very important to review groups and paths if you use automation!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first time I tried to complete the task without any kind of planning and didn’t get very far. </a:t>
            </a:r>
            <a:r>
              <a:rPr lang="en"/>
              <a:t>Because</a:t>
            </a:r>
            <a:r>
              <a:rPr lang="en"/>
              <a:t> it was so overwhelming I had mentor Jen help me get started! </a:t>
            </a:r>
            <a:r>
              <a:rPr lang="en">
                <a:solidFill>
                  <a:schemeClr val="dk1"/>
                </a:solidFill>
              </a:rPr>
              <a:t>I decided to start from scratch and decide what groups would work best and how those groups fit into my libraries paths!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t>Since then I </a:t>
            </a:r>
            <a:r>
              <a:rPr lang="en"/>
              <a:t>have </a:t>
            </a:r>
            <a:r>
              <a:rPr lang="en"/>
              <a:t>created an Excel and Word document to help me organize everything. I will share them with you a little later on in the slides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try to review my groups and paths twice a year now but sometimes I just update my IDS new members. Summer is is when I do a major overhaul of all groups and paths!    </a:t>
            </a:r>
            <a:endParaRPr/>
          </a:p>
          <a:p>
            <a:pPr indent="0" lvl="0" marL="0" rtl="0" algn="l">
              <a:spcBef>
                <a:spcPts val="0"/>
              </a:spcBef>
              <a:spcAft>
                <a:spcPts val="0"/>
              </a:spcAft>
              <a:buNone/>
            </a:pPr>
            <a:r>
              <a:t/>
            </a:r>
            <a:endParaRPr>
              <a:solidFill>
                <a:srgbClr val="FF0000"/>
              </a:solidFill>
            </a:endParaRPr>
          </a:p>
          <a:p>
            <a:pPr indent="0" lvl="0" marL="0" rtl="0" algn="l">
              <a:spcBef>
                <a:spcPts val="0"/>
              </a:spcBef>
              <a:spcAft>
                <a:spcPts val="0"/>
              </a:spcAft>
              <a:buNone/>
            </a:pPr>
            <a:r>
              <a:rPr lang="en">
                <a:solidFill>
                  <a:srgbClr val="FF0000"/>
                </a:solidFill>
              </a:rPr>
              <a:t>“Nothing runs well when it is ignored!” </a:t>
            </a:r>
            <a:endParaRPr>
              <a:solidFill>
                <a:srgbClr val="FF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cf06b612f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cf06b612f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SzPts val="1100"/>
              <a:buChar char="●"/>
            </a:pPr>
            <a:r>
              <a:rPr lang="en"/>
              <a:t>Everytime is a new member is add to the IDS Project and email will be sent to the IDS </a:t>
            </a:r>
            <a:r>
              <a:rPr lang="en"/>
              <a:t>Listserv</a:t>
            </a:r>
            <a:r>
              <a:rPr lang="en"/>
              <a:t> </a:t>
            </a:r>
            <a:endParaRPr/>
          </a:p>
          <a:p>
            <a:pPr indent="-298450" lvl="0" marL="457200" rtl="0" algn="l">
              <a:lnSpc>
                <a:spcPct val="150000"/>
              </a:lnSpc>
              <a:spcBef>
                <a:spcPts val="0"/>
              </a:spcBef>
              <a:spcAft>
                <a:spcPts val="0"/>
              </a:spcAft>
              <a:buSzPts val="1100"/>
              <a:buChar char="●"/>
            </a:pPr>
            <a:r>
              <a:rPr lang="en"/>
              <a:t>You can customize from the Policies Directory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cf06b612f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cf06b612f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Policies Directory you have the </a:t>
            </a:r>
            <a:r>
              <a:rPr lang="en"/>
              <a:t>ability</a:t>
            </a:r>
            <a:r>
              <a:rPr lang="en"/>
              <a:t> to change the search options that work for your library.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cf06b612fb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cf06b612fb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 the right is the Policies directory where you gather your custom symbols and on the left is your Worldshare account Custom Holdings Groups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cd6989bd0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cd6989bd0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cd6989bd0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cd6989bd0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cd6989bd0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cd6989bd0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cd6989bd0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cd6989bd0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Minimum Lenders- put as1- if there is one library that is </a:t>
            </a:r>
            <a:r>
              <a:rPr lang="en"/>
              <a:t>available</a:t>
            </a:r>
            <a:r>
              <a:rPr lang="en"/>
              <a:t> it will send auto send it.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cd6989bd06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cd6989bd06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cd6989bd06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cd6989bd06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cd6989bd06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cd6989bd06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cf06b612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cf06b612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cf06b612f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cf06b612f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SzPts val="1100"/>
              <a:buChar char="●"/>
            </a:pPr>
            <a:r>
              <a:rPr lang="en"/>
              <a:t>On the left is my word doc that I have both the groups and paths </a:t>
            </a:r>
            <a:endParaRPr/>
          </a:p>
          <a:p>
            <a:pPr indent="-298450" lvl="0" marL="457200" rtl="0" algn="l">
              <a:lnSpc>
                <a:spcPct val="150000"/>
              </a:lnSpc>
              <a:spcBef>
                <a:spcPts val="0"/>
              </a:spcBef>
              <a:spcAft>
                <a:spcPts val="0"/>
              </a:spcAft>
              <a:buSzPts val="1100"/>
              <a:buChar char="●"/>
            </a:pPr>
            <a:r>
              <a:rPr lang="en"/>
              <a:t>On the right is my excel with all of my symbols for my paths that can copy and paste right into my Custom Holdings Paths. Much </a:t>
            </a:r>
            <a:r>
              <a:rPr lang="en"/>
              <a:t>easier</a:t>
            </a:r>
            <a:r>
              <a:rPr lang="en"/>
              <a:t> to do this and have it all together then to flip back and </a:t>
            </a:r>
            <a:r>
              <a:rPr lang="en"/>
              <a:t>fourth</a:t>
            </a:r>
            <a:r>
              <a:rPr lang="en"/>
              <a:t>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cd6989bd0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cd6989bd0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Clr>
                <a:schemeClr val="dk1"/>
              </a:buClr>
              <a:buSzPts val="1100"/>
              <a:buChar char="●"/>
            </a:pPr>
            <a:r>
              <a:rPr lang="en">
                <a:solidFill>
                  <a:schemeClr val="dk1"/>
                </a:solidFill>
              </a:rPr>
              <a:t>On the left is my excel doc that I have both the groups and paths </a:t>
            </a:r>
            <a:endParaRPr>
              <a:solidFill>
                <a:schemeClr val="dk1"/>
              </a:solidFill>
            </a:endParaRPr>
          </a:p>
          <a:p>
            <a:pPr indent="-298450" lvl="0" marL="457200" rtl="0" algn="l">
              <a:lnSpc>
                <a:spcPct val="150000"/>
              </a:lnSpc>
              <a:spcBef>
                <a:spcPts val="0"/>
              </a:spcBef>
              <a:spcAft>
                <a:spcPts val="0"/>
              </a:spcAft>
              <a:buClr>
                <a:schemeClr val="dk1"/>
              </a:buClr>
              <a:buSzPts val="1100"/>
              <a:buChar char="●"/>
            </a:pPr>
            <a:r>
              <a:rPr lang="en">
                <a:solidFill>
                  <a:schemeClr val="dk1"/>
                </a:solidFill>
              </a:rPr>
              <a:t>On the right is my excel with all of my symbols for my paths that can copy and paste right into my Custom Holdings Paths. Much easier to do this and have it all together then to flip back and fourth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d45f30f07b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d45f30f07b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Jen has shared her way of organizing her groups and paths. </a:t>
            </a:r>
            <a:endParaRPr/>
          </a:p>
          <a:p>
            <a:pPr indent="0" lvl="0" marL="0" rtl="0" algn="l">
              <a:spcBef>
                <a:spcPts val="0"/>
              </a:spcBef>
              <a:spcAft>
                <a:spcPts val="0"/>
              </a:spcAft>
              <a:buNone/>
            </a:pPr>
            <a:r>
              <a:rPr lang="en"/>
              <a:t>She includes her </a:t>
            </a:r>
            <a:r>
              <a:rPr lang="en"/>
              <a:t>descriptions</a:t>
            </a:r>
            <a:r>
              <a:rPr lang="en"/>
              <a:t> that she uses in </a:t>
            </a:r>
            <a:r>
              <a:rPr lang="en"/>
              <a:t>their Custom Groups Descriptions</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cd6989bd0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cd6989bd0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cf06b612f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cf06b612f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examples are what works for my library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Make yours the way that work for your library or what you will </a:t>
            </a:r>
            <a:r>
              <a:rPr lang="en"/>
              <a:t>remember</a:t>
            </a:r>
            <a:r>
              <a:rPr lang="en"/>
              <a:t> what they include!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They limit to you to 20 letters </a:t>
            </a:r>
            <a:r>
              <a:rPr lang="en"/>
              <a:t>with</a:t>
            </a:r>
            <a:r>
              <a:rPr lang="en"/>
              <a:t> no spaces and </a:t>
            </a:r>
            <a:r>
              <a:rPr lang="en"/>
              <a:t>special characters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d385f97d5d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d385f97d5d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cf06b612f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cf06b612f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Link to Worldshare is located in your ILLiad Client in the System tab click on OCLC Resource Sharing Settings</a:t>
            </a:r>
            <a:endParaRPr/>
          </a:p>
          <a:p>
            <a:pPr indent="-298450" lvl="0" marL="457200" rtl="0" algn="l">
              <a:spcBef>
                <a:spcPts val="0"/>
              </a:spcBef>
              <a:spcAft>
                <a:spcPts val="0"/>
              </a:spcAft>
              <a:buSzPts val="1100"/>
              <a:buChar char="●"/>
            </a:pPr>
            <a:r>
              <a:rPr lang="en"/>
              <a:t>You will have to have your account information to sign in. </a:t>
            </a:r>
            <a:endParaRPr/>
          </a:p>
          <a:p>
            <a:pPr indent="-298450" lvl="0" marL="457200" rtl="0" algn="l">
              <a:spcBef>
                <a:spcPts val="0"/>
              </a:spcBef>
              <a:spcAft>
                <a:spcPts val="0"/>
              </a:spcAft>
              <a:buSzPts val="1100"/>
              <a:buChar char="●"/>
            </a:pPr>
            <a:r>
              <a:rPr lang="en"/>
              <a:t>For more </a:t>
            </a:r>
            <a:r>
              <a:rPr lang="en"/>
              <a:t>information</a:t>
            </a:r>
            <a:r>
              <a:rPr lang="en"/>
              <a:t> on the Login </a:t>
            </a:r>
            <a:r>
              <a:rPr lang="en"/>
              <a:t>https://www.oclc.org/en/services/logon.html</a:t>
            </a:r>
            <a:endParaRPr sz="1200">
              <a:solidFill>
                <a:srgbClr val="333F48"/>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d45f30f07b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d45f30f07b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you are in Worldshare look for quick links and then in other you will see OCLC Service </a:t>
            </a:r>
            <a:r>
              <a:rPr lang="en"/>
              <a:t>Configuration</a:t>
            </a:r>
            <a:r>
              <a:rPr lang="en"/>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cf06b612f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cf06b612f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Service Configuration opens the menu on the left hand side you will see Worldshare ILL.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That will open all ofthe Custom Holdings ILL information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cd6989bd06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cd6989bd06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cf06b612f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cf06b612f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idsproject.org/Links.aspx" TargetMode="External"/><Relationship Id="rId4" Type="http://schemas.openxmlformats.org/officeDocument/2006/relationships/hyperlink" Target="https://idsproject.org/Links.aspx" TargetMode="External"/><Relationship Id="rId5" Type="http://schemas.openxmlformats.org/officeDocument/2006/relationships/image" Target="../media/image21.png"/><Relationship Id="rId6"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help.oclc.org/Resource_Sharing/WorldShare_Interlibrary_Loan/Service_Configuration_Settings/050Custom_Holdings_Path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help.oclc.org/Resource_Sharing/WorldShare_Interlibrary_Loan/Service_Configuration_Settings/060Automated_Request_Manage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mailto:kristen.heinrich@purchase.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help.oclc.org/Resource_Sharing/WorldShare_Interlibrary_Loan/Service_Configuration_Settings/040Custom_Holdings_Group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930125" y="376650"/>
            <a:ext cx="6870300" cy="3949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type="ctrTitle"/>
          </p:nvPr>
        </p:nvSpPr>
        <p:spPr>
          <a:xfrm>
            <a:off x="930125" y="376650"/>
            <a:ext cx="6870300" cy="3949500"/>
          </a:xfrm>
          <a:prstGeom prst="rect">
            <a:avLst/>
          </a:prstGeom>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1200"/>
              </a:spcBef>
              <a:spcAft>
                <a:spcPts val="0"/>
              </a:spcAft>
              <a:buSzPts val="990"/>
              <a:buNone/>
            </a:pPr>
            <a:r>
              <a:rPr b="1" lang="en" sz="4310">
                <a:latin typeface="Lora"/>
                <a:ea typeface="Lora"/>
                <a:cs typeface="Lora"/>
                <a:sym typeface="Lora"/>
              </a:rPr>
              <a:t>Tips &amp; Tricks </a:t>
            </a:r>
            <a:endParaRPr b="1" sz="4310">
              <a:latin typeface="Lora"/>
              <a:ea typeface="Lora"/>
              <a:cs typeface="Lora"/>
              <a:sym typeface="Lora"/>
            </a:endParaRPr>
          </a:p>
          <a:p>
            <a:pPr indent="0" lvl="0" marL="0" rtl="0" algn="ctr">
              <a:lnSpc>
                <a:spcPct val="100000"/>
              </a:lnSpc>
              <a:spcBef>
                <a:spcPts val="1200"/>
              </a:spcBef>
              <a:spcAft>
                <a:spcPts val="0"/>
              </a:spcAft>
              <a:buSzPts val="990"/>
              <a:buNone/>
            </a:pPr>
            <a:r>
              <a:rPr b="1" lang="en" sz="4310">
                <a:latin typeface="Lora"/>
                <a:ea typeface="Lora"/>
                <a:cs typeface="Lora"/>
                <a:sym typeface="Lora"/>
              </a:rPr>
              <a:t>for Setting Up Your </a:t>
            </a:r>
            <a:endParaRPr b="1" sz="4310">
              <a:latin typeface="Lora"/>
              <a:ea typeface="Lora"/>
              <a:cs typeface="Lora"/>
              <a:sym typeface="Lora"/>
            </a:endParaRPr>
          </a:p>
          <a:p>
            <a:pPr indent="0" lvl="0" marL="0" rtl="0" algn="ctr">
              <a:lnSpc>
                <a:spcPct val="100000"/>
              </a:lnSpc>
              <a:spcBef>
                <a:spcPts val="1200"/>
              </a:spcBef>
              <a:spcAft>
                <a:spcPts val="0"/>
              </a:spcAft>
              <a:buSzPts val="990"/>
              <a:buNone/>
            </a:pPr>
            <a:r>
              <a:rPr b="1" lang="en" sz="4310">
                <a:latin typeface="Lora"/>
                <a:ea typeface="Lora"/>
                <a:cs typeface="Lora"/>
                <a:sym typeface="Lora"/>
              </a:rPr>
              <a:t>Custom Holdings</a:t>
            </a:r>
            <a:r>
              <a:rPr lang="en" sz="4009">
                <a:latin typeface="Lora"/>
                <a:ea typeface="Lora"/>
                <a:cs typeface="Lora"/>
                <a:sym typeface="Lora"/>
              </a:rPr>
              <a:t> </a:t>
            </a:r>
            <a:endParaRPr sz="4009">
              <a:latin typeface="Lora"/>
              <a:ea typeface="Lora"/>
              <a:cs typeface="Lora"/>
              <a:sym typeface="Lora"/>
            </a:endParaRPr>
          </a:p>
          <a:p>
            <a:pPr indent="0" lvl="0" marL="0" rtl="0" algn="ctr">
              <a:lnSpc>
                <a:spcPct val="100000"/>
              </a:lnSpc>
              <a:spcBef>
                <a:spcPts val="1200"/>
              </a:spcBef>
              <a:spcAft>
                <a:spcPts val="0"/>
              </a:spcAft>
              <a:buSzPts val="990"/>
              <a:buNone/>
            </a:pPr>
            <a:r>
              <a:t/>
            </a:r>
            <a:endParaRPr sz="1210">
              <a:latin typeface="Lora"/>
              <a:ea typeface="Lora"/>
              <a:cs typeface="Lora"/>
              <a:sym typeface="Lora"/>
            </a:endParaRPr>
          </a:p>
          <a:p>
            <a:pPr indent="0" lvl="0" marL="0" rtl="0" algn="ctr">
              <a:lnSpc>
                <a:spcPct val="100000"/>
              </a:lnSpc>
              <a:spcBef>
                <a:spcPts val="1200"/>
              </a:spcBef>
              <a:spcAft>
                <a:spcPts val="0"/>
              </a:spcAft>
              <a:buSzPts val="990"/>
              <a:buNone/>
            </a:pPr>
            <a:r>
              <a:rPr lang="en" sz="2510">
                <a:latin typeface="Lora"/>
                <a:ea typeface="Lora"/>
                <a:cs typeface="Lora"/>
                <a:sym typeface="Lora"/>
              </a:rPr>
              <a:t>Kristen Heinrich</a:t>
            </a:r>
            <a:endParaRPr sz="2510">
              <a:latin typeface="Lora"/>
              <a:ea typeface="Lora"/>
              <a:cs typeface="Lora"/>
              <a:sym typeface="Lora"/>
            </a:endParaRPr>
          </a:p>
          <a:p>
            <a:pPr indent="0" lvl="0" marL="0" rtl="0" algn="ctr">
              <a:lnSpc>
                <a:spcPct val="100000"/>
              </a:lnSpc>
              <a:spcBef>
                <a:spcPts val="1200"/>
              </a:spcBef>
              <a:spcAft>
                <a:spcPts val="0"/>
              </a:spcAft>
              <a:buSzPts val="990"/>
              <a:buNone/>
            </a:pPr>
            <a:r>
              <a:rPr lang="en" sz="2510">
                <a:latin typeface="Lora"/>
                <a:ea typeface="Lora"/>
                <a:cs typeface="Lora"/>
                <a:sym typeface="Lora"/>
              </a:rPr>
              <a:t>Purchase College (ZPM)</a:t>
            </a:r>
            <a:endParaRPr sz="2510">
              <a:latin typeface="Lora"/>
              <a:ea typeface="Lora"/>
              <a:cs typeface="Lora"/>
              <a:sym typeface="Lor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530650" y="125950"/>
            <a:ext cx="8175600" cy="572700"/>
          </a:xfrm>
          <a:prstGeom prst="rect">
            <a:avLst/>
          </a:prstGeom>
          <a:solidFill>
            <a:schemeClr val="lt1"/>
          </a:solidFill>
          <a:ln cap="flat" cmpd="sng" w="3810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 sz="2420">
                <a:latin typeface="Lora"/>
                <a:ea typeface="Lora"/>
                <a:cs typeface="Lora"/>
                <a:sym typeface="Lora"/>
              </a:rPr>
              <a:t>How do you Customize Group Symbols?</a:t>
            </a:r>
            <a:endParaRPr sz="2420">
              <a:latin typeface="Lora"/>
              <a:ea typeface="Lora"/>
              <a:cs typeface="Lora"/>
              <a:sym typeface="Lora"/>
            </a:endParaRPr>
          </a:p>
        </p:txBody>
      </p:sp>
      <p:sp>
        <p:nvSpPr>
          <p:cNvPr id="127" name="Google Shape;127;p22"/>
          <p:cNvSpPr txBox="1"/>
          <p:nvPr/>
        </p:nvSpPr>
        <p:spPr>
          <a:xfrm>
            <a:off x="4758350" y="3025400"/>
            <a:ext cx="3873600" cy="985200"/>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11150" lvl="0" marL="457200" rtl="0" algn="l">
              <a:lnSpc>
                <a:spcPct val="150000"/>
              </a:lnSpc>
              <a:spcBef>
                <a:spcPts val="0"/>
              </a:spcBef>
              <a:spcAft>
                <a:spcPts val="0"/>
              </a:spcAft>
              <a:buSzPts val="1300"/>
              <a:buFont typeface="Lora"/>
              <a:buChar char="★"/>
            </a:pPr>
            <a:r>
              <a:rPr lang="en" sz="1300">
                <a:latin typeface="Lora"/>
                <a:ea typeface="Lora"/>
                <a:cs typeface="Lora"/>
                <a:sym typeface="Lora"/>
              </a:rPr>
              <a:t>IDS Listserv New Member Announcement</a:t>
            </a:r>
            <a:endParaRPr sz="1300">
              <a:latin typeface="Lora"/>
              <a:ea typeface="Lora"/>
              <a:cs typeface="Lora"/>
              <a:sym typeface="Lora"/>
            </a:endParaRPr>
          </a:p>
          <a:p>
            <a:pPr indent="-311150" lvl="0" marL="457200" rtl="0" algn="l">
              <a:lnSpc>
                <a:spcPct val="150000"/>
              </a:lnSpc>
              <a:spcBef>
                <a:spcPts val="0"/>
              </a:spcBef>
              <a:spcAft>
                <a:spcPts val="0"/>
              </a:spcAft>
              <a:buSzPts val="1300"/>
              <a:buFont typeface="Lora"/>
              <a:buChar char="★"/>
            </a:pPr>
            <a:r>
              <a:rPr lang="en" sz="1300">
                <a:latin typeface="Lora"/>
                <a:ea typeface="Lora"/>
                <a:cs typeface="Lora"/>
                <a:sym typeface="Lora"/>
              </a:rPr>
              <a:t>Policies Directory in ILLiad Client</a:t>
            </a:r>
            <a:endParaRPr sz="1300">
              <a:latin typeface="Lora"/>
              <a:ea typeface="Lora"/>
              <a:cs typeface="Lora"/>
              <a:sym typeface="Lora"/>
            </a:endParaRPr>
          </a:p>
          <a:p>
            <a:pPr indent="-311150" lvl="0" marL="457200" rtl="0" algn="l">
              <a:lnSpc>
                <a:spcPct val="150000"/>
              </a:lnSpc>
              <a:spcBef>
                <a:spcPts val="0"/>
              </a:spcBef>
              <a:spcAft>
                <a:spcPts val="0"/>
              </a:spcAft>
              <a:buSzPts val="1300"/>
              <a:buFont typeface="Lora"/>
              <a:buChar char="★"/>
            </a:pPr>
            <a:r>
              <a:rPr lang="en" sz="1300" u="sng">
                <a:solidFill>
                  <a:schemeClr val="hlink"/>
                </a:solidFill>
                <a:latin typeface="Lora"/>
                <a:ea typeface="Lora"/>
                <a:cs typeface="Lora"/>
                <a:sym typeface="Lora"/>
                <a:hlinkClick r:id="rId3"/>
              </a:rPr>
              <a:t>IDS </a:t>
            </a:r>
            <a:r>
              <a:rPr lang="en" sz="1300" u="sng">
                <a:solidFill>
                  <a:schemeClr val="hlink"/>
                </a:solidFill>
                <a:hlinkClick r:id="rId4"/>
              </a:rPr>
              <a:t>Discussion lists/listservs</a:t>
            </a:r>
            <a:endParaRPr sz="1300">
              <a:latin typeface="Lora"/>
              <a:ea typeface="Lora"/>
              <a:cs typeface="Lora"/>
              <a:sym typeface="Lora"/>
            </a:endParaRPr>
          </a:p>
        </p:txBody>
      </p:sp>
      <p:pic>
        <p:nvPicPr>
          <p:cNvPr id="128" name="Google Shape;128;p22"/>
          <p:cNvPicPr preferRelativeResize="0"/>
          <p:nvPr/>
        </p:nvPicPr>
        <p:blipFill>
          <a:blip r:embed="rId5">
            <a:alphaModFix/>
          </a:blip>
          <a:stretch>
            <a:fillRect/>
          </a:stretch>
        </p:blipFill>
        <p:spPr>
          <a:xfrm>
            <a:off x="582825" y="758489"/>
            <a:ext cx="3932701" cy="4175726"/>
          </a:xfrm>
          <a:prstGeom prst="rect">
            <a:avLst/>
          </a:prstGeom>
          <a:noFill/>
          <a:ln cap="flat" cmpd="sng" w="38100">
            <a:solidFill>
              <a:srgbClr val="111111"/>
            </a:solidFill>
            <a:prstDash val="solid"/>
            <a:round/>
            <a:headEnd len="sm" w="sm" type="none"/>
            <a:tailEnd len="sm" w="sm" type="none"/>
          </a:ln>
        </p:spPr>
      </p:pic>
      <p:pic>
        <p:nvPicPr>
          <p:cNvPr id="129" name="Google Shape;129;p22"/>
          <p:cNvPicPr preferRelativeResize="0"/>
          <p:nvPr/>
        </p:nvPicPr>
        <p:blipFill rotWithShape="1">
          <a:blip r:embed="rId6">
            <a:alphaModFix/>
          </a:blip>
          <a:srcRect b="0" l="0" r="30690" t="0"/>
          <a:stretch/>
        </p:blipFill>
        <p:spPr>
          <a:xfrm>
            <a:off x="4787788" y="1274875"/>
            <a:ext cx="3814725" cy="1233600"/>
          </a:xfrm>
          <a:prstGeom prst="rect">
            <a:avLst/>
          </a:prstGeom>
          <a:noFill/>
          <a:ln cap="flat" cmpd="sng" w="38100">
            <a:solidFill>
              <a:schemeClr val="dk1"/>
            </a:solidFill>
            <a:prstDash val="solid"/>
            <a:round/>
            <a:headEnd len="sm" w="sm" type="none"/>
            <a:tailEnd len="sm" w="sm" type="none"/>
          </a:ln>
        </p:spPr>
      </p:pic>
      <p:sp>
        <p:nvSpPr>
          <p:cNvPr id="130" name="Google Shape;130;p22"/>
          <p:cNvSpPr/>
          <p:nvPr/>
        </p:nvSpPr>
        <p:spPr>
          <a:xfrm>
            <a:off x="6356225" y="1685175"/>
            <a:ext cx="1321200" cy="3537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285750" y="125950"/>
            <a:ext cx="8572500" cy="572700"/>
          </a:xfrm>
          <a:prstGeom prst="rect">
            <a:avLst/>
          </a:prstGeom>
          <a:solidFill>
            <a:schemeClr val="lt1"/>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2400">
                <a:latin typeface="Lora"/>
                <a:ea typeface="Lora"/>
                <a:cs typeface="Lora"/>
                <a:sym typeface="Lora"/>
              </a:rPr>
              <a:t>Find Library Symbols using </a:t>
            </a:r>
            <a:r>
              <a:rPr lang="en" sz="2400">
                <a:latin typeface="Lora"/>
                <a:ea typeface="Lora"/>
                <a:cs typeface="Lora"/>
                <a:sym typeface="Lora"/>
              </a:rPr>
              <a:t>Policies Directory in ILLiad Client </a:t>
            </a:r>
            <a:endParaRPr sz="3420">
              <a:latin typeface="Lora"/>
              <a:ea typeface="Lora"/>
              <a:cs typeface="Lora"/>
              <a:sym typeface="Lora"/>
            </a:endParaRPr>
          </a:p>
        </p:txBody>
      </p:sp>
      <p:sp>
        <p:nvSpPr>
          <p:cNvPr id="136" name="Google Shape;136;p23"/>
          <p:cNvSpPr txBox="1"/>
          <p:nvPr/>
        </p:nvSpPr>
        <p:spPr>
          <a:xfrm>
            <a:off x="285750" y="1328850"/>
            <a:ext cx="2989500" cy="2693700"/>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u="sng">
                <a:latin typeface="Lora"/>
                <a:ea typeface="Lora"/>
                <a:cs typeface="Lora"/>
                <a:sym typeface="Lora"/>
              </a:rPr>
              <a:t>Ways to Narrow Searches for Symbols</a:t>
            </a:r>
            <a:endParaRPr b="1" sz="1200" u="sng">
              <a:latin typeface="Lora"/>
              <a:ea typeface="Lora"/>
              <a:cs typeface="Lora"/>
              <a:sym typeface="Lora"/>
            </a:endParaRPr>
          </a:p>
          <a:p>
            <a:pPr indent="0" lvl="0" marL="0" rtl="0" algn="l">
              <a:spcBef>
                <a:spcPts val="0"/>
              </a:spcBef>
              <a:spcAft>
                <a:spcPts val="0"/>
              </a:spcAft>
              <a:buNone/>
            </a:pPr>
            <a:r>
              <a:t/>
            </a:r>
            <a:endParaRPr sz="700">
              <a:latin typeface="Lora"/>
              <a:ea typeface="Lora"/>
              <a:cs typeface="Lora"/>
              <a:sym typeface="Lora"/>
            </a:endParaRPr>
          </a:p>
          <a:p>
            <a:pPr indent="-285750" lvl="0" marL="457200" rtl="0" algn="l">
              <a:lnSpc>
                <a:spcPct val="150000"/>
              </a:lnSpc>
              <a:spcBef>
                <a:spcPts val="0"/>
              </a:spcBef>
              <a:spcAft>
                <a:spcPts val="0"/>
              </a:spcAft>
              <a:buSzPts val="900"/>
              <a:buFont typeface="Lora"/>
              <a:buChar char="★"/>
            </a:pPr>
            <a:r>
              <a:rPr lang="en" sz="900">
                <a:latin typeface="Lora"/>
                <a:ea typeface="Lora"/>
                <a:cs typeface="Lora"/>
                <a:sym typeface="Lora"/>
              </a:rPr>
              <a:t>State</a:t>
            </a:r>
            <a:endParaRPr sz="900">
              <a:latin typeface="Lora"/>
              <a:ea typeface="Lora"/>
              <a:cs typeface="Lora"/>
              <a:sym typeface="Lora"/>
            </a:endParaRPr>
          </a:p>
          <a:p>
            <a:pPr indent="-285750" lvl="0" marL="457200" rtl="0" algn="l">
              <a:lnSpc>
                <a:spcPct val="150000"/>
              </a:lnSpc>
              <a:spcBef>
                <a:spcPts val="0"/>
              </a:spcBef>
              <a:spcAft>
                <a:spcPts val="0"/>
              </a:spcAft>
              <a:buSzPts val="900"/>
              <a:buFont typeface="Lora"/>
              <a:buChar char="★"/>
            </a:pPr>
            <a:r>
              <a:rPr lang="en" sz="900">
                <a:latin typeface="Lora"/>
                <a:ea typeface="Lora"/>
                <a:cs typeface="Lora"/>
                <a:sym typeface="Lora"/>
              </a:rPr>
              <a:t>City</a:t>
            </a:r>
            <a:endParaRPr sz="900">
              <a:latin typeface="Lora"/>
              <a:ea typeface="Lora"/>
              <a:cs typeface="Lora"/>
              <a:sym typeface="Lora"/>
            </a:endParaRPr>
          </a:p>
          <a:p>
            <a:pPr indent="-285750" lvl="0" marL="457200" rtl="0" algn="l">
              <a:lnSpc>
                <a:spcPct val="150000"/>
              </a:lnSpc>
              <a:spcBef>
                <a:spcPts val="0"/>
              </a:spcBef>
              <a:spcAft>
                <a:spcPts val="0"/>
              </a:spcAft>
              <a:buSzPts val="900"/>
              <a:buFont typeface="Lora"/>
              <a:buChar char="★"/>
            </a:pPr>
            <a:r>
              <a:rPr lang="en" sz="900">
                <a:latin typeface="Lora"/>
                <a:ea typeface="Lora"/>
                <a:cs typeface="Lora"/>
                <a:sym typeface="Lora"/>
              </a:rPr>
              <a:t>Type of Institution</a:t>
            </a:r>
            <a:endParaRPr sz="900">
              <a:latin typeface="Lora"/>
              <a:ea typeface="Lora"/>
              <a:cs typeface="Lora"/>
              <a:sym typeface="Lora"/>
            </a:endParaRPr>
          </a:p>
          <a:p>
            <a:pPr indent="-285750" lvl="0" marL="457200" rtl="0" algn="l">
              <a:lnSpc>
                <a:spcPct val="150000"/>
              </a:lnSpc>
              <a:spcBef>
                <a:spcPts val="0"/>
              </a:spcBef>
              <a:spcAft>
                <a:spcPts val="0"/>
              </a:spcAft>
              <a:buSzPts val="900"/>
              <a:buFont typeface="Lora"/>
              <a:buChar char="★"/>
            </a:pPr>
            <a:r>
              <a:rPr lang="en" sz="900">
                <a:latin typeface="Lora"/>
                <a:ea typeface="Lora"/>
                <a:cs typeface="Lora"/>
                <a:sym typeface="Lora"/>
              </a:rPr>
              <a:t># of Days to Respond - Copies and Loans</a:t>
            </a:r>
            <a:endParaRPr sz="900">
              <a:latin typeface="Lora"/>
              <a:ea typeface="Lora"/>
              <a:cs typeface="Lora"/>
              <a:sym typeface="Lora"/>
            </a:endParaRPr>
          </a:p>
          <a:p>
            <a:pPr indent="-285750" lvl="0" marL="457200" rtl="0" algn="l">
              <a:lnSpc>
                <a:spcPct val="150000"/>
              </a:lnSpc>
              <a:spcBef>
                <a:spcPts val="0"/>
              </a:spcBef>
              <a:spcAft>
                <a:spcPts val="0"/>
              </a:spcAft>
              <a:buSzPts val="900"/>
              <a:buFont typeface="Lora"/>
              <a:buChar char="★"/>
            </a:pPr>
            <a:r>
              <a:rPr lang="en" sz="900">
                <a:latin typeface="Lora"/>
                <a:ea typeface="Lora"/>
                <a:cs typeface="Lora"/>
                <a:sym typeface="Lora"/>
              </a:rPr>
              <a:t>Group Affiliation- IDS, LVIS, Metro, etc.</a:t>
            </a:r>
            <a:endParaRPr sz="900">
              <a:latin typeface="Lora"/>
              <a:ea typeface="Lora"/>
              <a:cs typeface="Lora"/>
              <a:sym typeface="Lora"/>
            </a:endParaRPr>
          </a:p>
          <a:p>
            <a:pPr indent="-285750" lvl="0" marL="457200" rtl="0" algn="l">
              <a:lnSpc>
                <a:spcPct val="150000"/>
              </a:lnSpc>
              <a:spcBef>
                <a:spcPts val="0"/>
              </a:spcBef>
              <a:spcAft>
                <a:spcPts val="0"/>
              </a:spcAft>
              <a:buSzPts val="900"/>
              <a:buFont typeface="Lora"/>
              <a:buChar char="★"/>
            </a:pPr>
            <a:r>
              <a:rPr lang="en" sz="900">
                <a:latin typeface="Lora"/>
                <a:ea typeface="Lora"/>
                <a:cs typeface="Lora"/>
                <a:sym typeface="Lora"/>
              </a:rPr>
              <a:t>Billing Method- IFM, Invoice, Credit Card, etc.</a:t>
            </a:r>
            <a:endParaRPr sz="900">
              <a:latin typeface="Lora"/>
              <a:ea typeface="Lora"/>
              <a:cs typeface="Lora"/>
              <a:sym typeface="Lora"/>
            </a:endParaRPr>
          </a:p>
          <a:p>
            <a:pPr indent="-285750" lvl="0" marL="457200" rtl="0" algn="l">
              <a:lnSpc>
                <a:spcPct val="150000"/>
              </a:lnSpc>
              <a:spcBef>
                <a:spcPts val="0"/>
              </a:spcBef>
              <a:spcAft>
                <a:spcPts val="0"/>
              </a:spcAft>
              <a:buSzPts val="900"/>
              <a:buFont typeface="Lora"/>
              <a:buChar char="★"/>
            </a:pPr>
            <a:r>
              <a:rPr lang="en" sz="900">
                <a:latin typeface="Lora"/>
                <a:ea typeface="Lora"/>
                <a:cs typeface="Lora"/>
                <a:sym typeface="Lora"/>
              </a:rPr>
              <a:t>Format- Book, CD., Scores, etc.</a:t>
            </a:r>
            <a:endParaRPr sz="900">
              <a:latin typeface="Lora"/>
              <a:ea typeface="Lora"/>
              <a:cs typeface="Lora"/>
              <a:sym typeface="Lora"/>
            </a:endParaRPr>
          </a:p>
          <a:p>
            <a:pPr indent="-285750" lvl="0" marL="457200" rtl="0" algn="l">
              <a:lnSpc>
                <a:spcPct val="150000"/>
              </a:lnSpc>
              <a:spcBef>
                <a:spcPts val="0"/>
              </a:spcBef>
              <a:spcAft>
                <a:spcPts val="0"/>
              </a:spcAft>
              <a:buSzPts val="900"/>
              <a:buFont typeface="Lora"/>
              <a:buChar char="★"/>
            </a:pPr>
            <a:r>
              <a:rPr lang="en" sz="900">
                <a:latin typeface="Lora"/>
                <a:ea typeface="Lora"/>
                <a:cs typeface="Lora"/>
                <a:sym typeface="Lora"/>
              </a:rPr>
              <a:t>Request Method- Docline, Mail, etc.</a:t>
            </a:r>
            <a:endParaRPr sz="900">
              <a:latin typeface="Lora"/>
              <a:ea typeface="Lora"/>
              <a:cs typeface="Lora"/>
              <a:sym typeface="Lora"/>
            </a:endParaRPr>
          </a:p>
          <a:p>
            <a:pPr indent="-285750" lvl="0" marL="457200" rtl="0" algn="l">
              <a:lnSpc>
                <a:spcPct val="150000"/>
              </a:lnSpc>
              <a:spcBef>
                <a:spcPts val="0"/>
              </a:spcBef>
              <a:spcAft>
                <a:spcPts val="0"/>
              </a:spcAft>
              <a:buSzPts val="900"/>
              <a:buFont typeface="Lora"/>
              <a:buChar char="★"/>
            </a:pPr>
            <a:r>
              <a:rPr lang="en" sz="900">
                <a:latin typeface="Lora"/>
                <a:ea typeface="Lora"/>
                <a:cs typeface="Lora"/>
                <a:sym typeface="Lora"/>
              </a:rPr>
              <a:t>Delivery Method- Odyssey, Article Exchange, etc. </a:t>
            </a:r>
            <a:endParaRPr sz="900">
              <a:latin typeface="Lora"/>
              <a:ea typeface="Lora"/>
              <a:cs typeface="Lora"/>
              <a:sym typeface="Lora"/>
            </a:endParaRPr>
          </a:p>
        </p:txBody>
      </p:sp>
      <p:pic>
        <p:nvPicPr>
          <p:cNvPr id="137" name="Google Shape;137;p23"/>
          <p:cNvPicPr preferRelativeResize="0"/>
          <p:nvPr/>
        </p:nvPicPr>
        <p:blipFill>
          <a:blip r:embed="rId3">
            <a:alphaModFix/>
          </a:blip>
          <a:stretch>
            <a:fillRect/>
          </a:stretch>
        </p:blipFill>
        <p:spPr>
          <a:xfrm>
            <a:off x="3461125" y="808175"/>
            <a:ext cx="5397130" cy="4140050"/>
          </a:xfrm>
          <a:prstGeom prst="rect">
            <a:avLst/>
          </a:prstGeom>
          <a:noFill/>
          <a:ln cap="flat" cmpd="sng" w="38100">
            <a:solidFill>
              <a:srgbClr val="111111"/>
            </a:solidFill>
            <a:prstDash val="solid"/>
            <a:round/>
            <a:headEnd len="sm" w="sm" type="none"/>
            <a:tailEnd len="sm" w="sm" type="none"/>
          </a:ln>
        </p:spPr>
      </p:pic>
      <p:sp>
        <p:nvSpPr>
          <p:cNvPr id="138" name="Google Shape;138;p23"/>
          <p:cNvSpPr/>
          <p:nvPr/>
        </p:nvSpPr>
        <p:spPr>
          <a:xfrm>
            <a:off x="3461125" y="1289025"/>
            <a:ext cx="1357500" cy="36591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285750" y="125950"/>
            <a:ext cx="8572500" cy="572700"/>
          </a:xfrm>
          <a:prstGeom prst="rect">
            <a:avLst/>
          </a:prstGeom>
          <a:solidFill>
            <a:schemeClr val="lt1"/>
          </a:solidFill>
          <a:ln cap="flat" cmpd="sng" w="38100">
            <a:solidFill>
              <a:srgbClr val="11111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1960">
                <a:latin typeface="Lora"/>
                <a:ea typeface="Lora"/>
                <a:cs typeface="Lora"/>
                <a:sym typeface="Lora"/>
              </a:rPr>
              <a:t>How to Display Symbols and add them to your Custom Holdings Group</a:t>
            </a:r>
            <a:r>
              <a:rPr lang="en" sz="1960">
                <a:latin typeface="Lora"/>
                <a:ea typeface="Lora"/>
                <a:cs typeface="Lora"/>
                <a:sym typeface="Lora"/>
              </a:rPr>
              <a:t> </a:t>
            </a:r>
            <a:endParaRPr sz="2878">
              <a:latin typeface="Lora"/>
              <a:ea typeface="Lora"/>
              <a:cs typeface="Lora"/>
              <a:sym typeface="Lora"/>
            </a:endParaRPr>
          </a:p>
        </p:txBody>
      </p:sp>
      <p:pic>
        <p:nvPicPr>
          <p:cNvPr id="144" name="Google Shape;144;p24"/>
          <p:cNvPicPr preferRelativeResize="0"/>
          <p:nvPr/>
        </p:nvPicPr>
        <p:blipFill>
          <a:blip r:embed="rId3">
            <a:alphaModFix/>
          </a:blip>
          <a:stretch>
            <a:fillRect/>
          </a:stretch>
        </p:blipFill>
        <p:spPr>
          <a:xfrm>
            <a:off x="242900" y="855625"/>
            <a:ext cx="3832215" cy="2397250"/>
          </a:xfrm>
          <a:prstGeom prst="rect">
            <a:avLst/>
          </a:prstGeom>
          <a:noFill/>
          <a:ln cap="flat" cmpd="sng" w="38100">
            <a:solidFill>
              <a:srgbClr val="111111"/>
            </a:solidFill>
            <a:prstDash val="solid"/>
            <a:round/>
            <a:headEnd len="sm" w="sm" type="none"/>
            <a:tailEnd len="sm" w="sm" type="none"/>
          </a:ln>
        </p:spPr>
      </p:pic>
      <p:pic>
        <p:nvPicPr>
          <p:cNvPr id="145" name="Google Shape;145;p24"/>
          <p:cNvPicPr preferRelativeResize="0"/>
          <p:nvPr/>
        </p:nvPicPr>
        <p:blipFill>
          <a:blip r:embed="rId4">
            <a:alphaModFix/>
          </a:blip>
          <a:stretch>
            <a:fillRect/>
          </a:stretch>
        </p:blipFill>
        <p:spPr>
          <a:xfrm>
            <a:off x="4180150" y="727050"/>
            <a:ext cx="4678100" cy="2601264"/>
          </a:xfrm>
          <a:prstGeom prst="rect">
            <a:avLst/>
          </a:prstGeom>
          <a:noFill/>
          <a:ln cap="flat" cmpd="sng" w="38100">
            <a:solidFill>
              <a:srgbClr val="111111"/>
            </a:solidFill>
            <a:prstDash val="solid"/>
            <a:round/>
            <a:headEnd len="sm" w="sm" type="none"/>
            <a:tailEnd len="sm" w="sm" type="none"/>
          </a:ln>
        </p:spPr>
      </p:pic>
      <p:sp>
        <p:nvSpPr>
          <p:cNvPr id="146" name="Google Shape;146;p24"/>
          <p:cNvSpPr/>
          <p:nvPr/>
        </p:nvSpPr>
        <p:spPr>
          <a:xfrm>
            <a:off x="1149150" y="1514100"/>
            <a:ext cx="918600" cy="4371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7" name="Google Shape;147;p24"/>
          <p:cNvGrpSpPr/>
          <p:nvPr/>
        </p:nvGrpSpPr>
        <p:grpSpPr>
          <a:xfrm rot="-393393">
            <a:off x="6968112" y="2597022"/>
            <a:ext cx="1128745" cy="469566"/>
            <a:chOff x="4263844" y="3889116"/>
            <a:chExt cx="1128586" cy="469500"/>
          </a:xfrm>
        </p:grpSpPr>
        <p:sp>
          <p:nvSpPr>
            <p:cNvPr id="148" name="Google Shape;148;p24"/>
            <p:cNvSpPr/>
            <p:nvPr/>
          </p:nvSpPr>
          <p:spPr>
            <a:xfrm rot="-10635553">
              <a:off x="4273463" y="3913169"/>
              <a:ext cx="1016363" cy="421394"/>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ora"/>
                <a:ea typeface="Lora"/>
                <a:cs typeface="Lora"/>
                <a:sym typeface="Lora"/>
              </a:endParaRPr>
            </a:p>
          </p:txBody>
        </p:sp>
        <p:sp>
          <p:nvSpPr>
            <p:cNvPr id="149" name="Google Shape;149;p24"/>
            <p:cNvSpPr txBox="1"/>
            <p:nvPr/>
          </p:nvSpPr>
          <p:spPr>
            <a:xfrm rot="127581">
              <a:off x="4294954" y="3975479"/>
              <a:ext cx="1091552" cy="343731"/>
            </a:xfrm>
            <a:prstGeom prst="rect">
              <a:avLst/>
            </a:prstGeom>
            <a:noFill/>
            <a:ln>
              <a:noFill/>
            </a:ln>
          </p:spPr>
          <p:txBody>
            <a:bodyPr anchorCtr="0" anchor="t" bIns="91425" lIns="91425" spcFirstLastPara="1" rIns="91425" wrap="square" tIns="91425">
              <a:normAutofit fontScale="55000"/>
            </a:bodyPr>
            <a:lstStyle/>
            <a:p>
              <a:pPr indent="0" lvl="0" marL="0" rtl="0" algn="l">
                <a:spcBef>
                  <a:spcPts val="0"/>
                </a:spcBef>
                <a:spcAft>
                  <a:spcPts val="0"/>
                </a:spcAft>
                <a:buNone/>
              </a:pPr>
              <a:r>
                <a:rPr b="1" lang="en">
                  <a:latin typeface="Lora"/>
                  <a:ea typeface="Lora"/>
                  <a:cs typeface="Lora"/>
                  <a:sym typeface="Lora"/>
                </a:rPr>
                <a:t>Add/Edit Symbols</a:t>
              </a:r>
              <a:endParaRPr b="1">
                <a:latin typeface="Lora"/>
                <a:ea typeface="Lora"/>
                <a:cs typeface="Lora"/>
                <a:sym typeface="Lora"/>
              </a:endParaRPr>
            </a:p>
          </p:txBody>
        </p:sp>
      </p:grpSp>
      <p:pic>
        <p:nvPicPr>
          <p:cNvPr id="150" name="Google Shape;150;p24"/>
          <p:cNvPicPr preferRelativeResize="0"/>
          <p:nvPr/>
        </p:nvPicPr>
        <p:blipFill>
          <a:blip r:embed="rId5">
            <a:alphaModFix/>
          </a:blip>
          <a:stretch>
            <a:fillRect/>
          </a:stretch>
        </p:blipFill>
        <p:spPr>
          <a:xfrm>
            <a:off x="4414025" y="3124300"/>
            <a:ext cx="3338550" cy="1679975"/>
          </a:xfrm>
          <a:prstGeom prst="rect">
            <a:avLst/>
          </a:prstGeom>
          <a:noFill/>
          <a:ln cap="flat" cmpd="sng" w="38100">
            <a:solidFill>
              <a:srgbClr val="111111"/>
            </a:solidFill>
            <a:prstDash val="solid"/>
            <a:round/>
            <a:headEnd len="sm" w="sm" type="none"/>
            <a:tailEnd len="sm" w="sm" type="none"/>
          </a:ln>
        </p:spPr>
      </p:pic>
      <p:sp>
        <p:nvSpPr>
          <p:cNvPr id="151" name="Google Shape;151;p24"/>
          <p:cNvSpPr/>
          <p:nvPr/>
        </p:nvSpPr>
        <p:spPr>
          <a:xfrm>
            <a:off x="6470725" y="4336225"/>
            <a:ext cx="918600" cy="4371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2" name="Google Shape;152;p24"/>
          <p:cNvPicPr preferRelativeResize="0"/>
          <p:nvPr/>
        </p:nvPicPr>
        <p:blipFill>
          <a:blip r:embed="rId6">
            <a:alphaModFix/>
          </a:blip>
          <a:stretch>
            <a:fillRect/>
          </a:stretch>
        </p:blipFill>
        <p:spPr>
          <a:xfrm>
            <a:off x="314287" y="3124300"/>
            <a:ext cx="3384650" cy="1398623"/>
          </a:xfrm>
          <a:prstGeom prst="rect">
            <a:avLst/>
          </a:prstGeom>
          <a:noFill/>
          <a:ln cap="flat" cmpd="sng" w="38100">
            <a:solidFill>
              <a:srgbClr val="111111"/>
            </a:solidFill>
            <a:prstDash val="solid"/>
            <a:round/>
            <a:headEnd len="sm" w="sm" type="none"/>
            <a:tailEnd len="sm" w="sm" type="none"/>
          </a:ln>
        </p:spPr>
      </p:pic>
      <p:pic>
        <p:nvPicPr>
          <p:cNvPr id="153" name="Google Shape;153;p24"/>
          <p:cNvPicPr preferRelativeResize="0"/>
          <p:nvPr/>
        </p:nvPicPr>
        <p:blipFill>
          <a:blip r:embed="rId7">
            <a:alphaModFix/>
          </a:blip>
          <a:stretch>
            <a:fillRect/>
          </a:stretch>
        </p:blipFill>
        <p:spPr>
          <a:xfrm>
            <a:off x="8007714" y="3573439"/>
            <a:ext cx="967133" cy="949475"/>
          </a:xfrm>
          <a:prstGeom prst="rect">
            <a:avLst/>
          </a:prstGeom>
          <a:noFill/>
          <a:ln cap="flat" cmpd="sng" w="38100">
            <a:solidFill>
              <a:srgbClr val="111111"/>
            </a:solidFill>
            <a:prstDash val="solid"/>
            <a:round/>
            <a:headEnd len="sm" w="sm" type="none"/>
            <a:tailEnd len="sm" w="sm" type="none"/>
          </a:ln>
        </p:spPr>
      </p:pic>
      <p:sp>
        <p:nvSpPr>
          <p:cNvPr id="154" name="Google Shape;154;p24"/>
          <p:cNvSpPr/>
          <p:nvPr/>
        </p:nvSpPr>
        <p:spPr>
          <a:xfrm>
            <a:off x="7972171" y="3573441"/>
            <a:ext cx="919500" cy="889800"/>
          </a:xfrm>
          <a:prstGeom prst="star5">
            <a:avLst>
              <a:gd fmla="val 19098" name="adj"/>
              <a:gd fmla="val 105146" name="hf"/>
              <a:gd fmla="val 110557" name="vf"/>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2100" fill="hold"/>
                                        <p:tgtEl>
                                          <p:spTgt spid="154"/>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txBox="1"/>
          <p:nvPr>
            <p:ph idx="1" type="body"/>
          </p:nvPr>
        </p:nvSpPr>
        <p:spPr>
          <a:xfrm>
            <a:off x="1329800" y="1135950"/>
            <a:ext cx="6398700" cy="2844900"/>
          </a:xfrm>
          <a:prstGeom prst="rect">
            <a:avLst/>
          </a:prstGeom>
          <a:solidFill>
            <a:schemeClr val="lt1"/>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None/>
            </a:pPr>
            <a:r>
              <a:rPr lang="en" sz="4378">
                <a:solidFill>
                  <a:schemeClr val="dk1"/>
                </a:solidFill>
                <a:latin typeface="Lora"/>
                <a:ea typeface="Lora"/>
                <a:cs typeface="Lora"/>
                <a:sym typeface="Lora"/>
              </a:rPr>
              <a:t>Custom Holdings </a:t>
            </a:r>
            <a:endParaRPr sz="4378">
              <a:solidFill>
                <a:schemeClr val="dk1"/>
              </a:solidFill>
              <a:latin typeface="Lora"/>
              <a:ea typeface="Lora"/>
              <a:cs typeface="Lora"/>
              <a:sym typeface="Lora"/>
            </a:endParaRPr>
          </a:p>
          <a:p>
            <a:pPr indent="0" lvl="0" marL="0" rtl="0" algn="ctr">
              <a:lnSpc>
                <a:spcPct val="100000"/>
              </a:lnSpc>
              <a:spcBef>
                <a:spcPts val="0"/>
              </a:spcBef>
              <a:spcAft>
                <a:spcPts val="0"/>
              </a:spcAft>
              <a:buNone/>
            </a:pPr>
            <a:r>
              <a:rPr lang="en" sz="4378">
                <a:solidFill>
                  <a:schemeClr val="dk1"/>
                </a:solidFill>
                <a:latin typeface="Lora"/>
                <a:ea typeface="Lora"/>
                <a:cs typeface="Lora"/>
                <a:sym typeface="Lora"/>
              </a:rPr>
              <a:t>Paths</a:t>
            </a:r>
            <a:endParaRPr sz="4200">
              <a:solidFill>
                <a:schemeClr val="dk1"/>
              </a:solidFill>
              <a:latin typeface="Lora"/>
              <a:ea typeface="Lora"/>
              <a:cs typeface="Lora"/>
              <a:sym typeface="Lora"/>
            </a:endParaRPr>
          </a:p>
        </p:txBody>
      </p:sp>
      <p:sp>
        <p:nvSpPr>
          <p:cNvPr id="160" name="Google Shape;160;p25"/>
          <p:cNvSpPr txBox="1"/>
          <p:nvPr/>
        </p:nvSpPr>
        <p:spPr>
          <a:xfrm>
            <a:off x="1329800" y="4503700"/>
            <a:ext cx="6398700" cy="400200"/>
          </a:xfrm>
          <a:prstGeom prst="rect">
            <a:avLst/>
          </a:prstGeom>
          <a:solidFill>
            <a:schemeClr val="dk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
                <a:solidFill>
                  <a:schemeClr val="lt1"/>
                </a:solidFill>
                <a:latin typeface="Lora"/>
                <a:ea typeface="Lora"/>
                <a:cs typeface="Lora"/>
                <a:sym typeface="Lora"/>
              </a:rPr>
              <a:t>OCLC Help Guide: Custom Holdings Paths </a:t>
            </a:r>
            <a:r>
              <a:rPr lang="en" sz="700" u="sng">
                <a:solidFill>
                  <a:schemeClr val="hlink"/>
                </a:solidFill>
                <a:latin typeface="Lora"/>
                <a:ea typeface="Lora"/>
                <a:cs typeface="Lora"/>
                <a:sym typeface="Lora"/>
                <a:hlinkClick r:id="rId3"/>
              </a:rPr>
              <a:t>https://help.oclc.org/Resource_Sharing/WorldShare_Interlibrary_Loan/Service_Configuration_Settings/050Custom_Holdings_Paths</a:t>
            </a:r>
            <a:endParaRPr sz="700">
              <a:solidFill>
                <a:schemeClr val="lt1"/>
              </a:solidFill>
              <a:latin typeface="Lora"/>
              <a:ea typeface="Lora"/>
              <a:cs typeface="Lora"/>
              <a:sym typeface="Lor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26"/>
          <p:cNvPicPr preferRelativeResize="0"/>
          <p:nvPr/>
        </p:nvPicPr>
        <p:blipFill rotWithShape="1">
          <a:blip r:embed="rId3">
            <a:alphaModFix/>
          </a:blip>
          <a:srcRect b="0" l="16443" r="0" t="8155"/>
          <a:stretch/>
        </p:blipFill>
        <p:spPr>
          <a:xfrm>
            <a:off x="166438" y="232062"/>
            <a:ext cx="7549925" cy="4495226"/>
          </a:xfrm>
          <a:prstGeom prst="rect">
            <a:avLst/>
          </a:prstGeom>
          <a:noFill/>
          <a:ln cap="flat" cmpd="sng" w="38100">
            <a:solidFill>
              <a:srgbClr val="111111"/>
            </a:solidFill>
            <a:prstDash val="solid"/>
            <a:round/>
            <a:headEnd len="sm" w="sm" type="none"/>
            <a:tailEnd len="sm" w="sm" type="none"/>
          </a:ln>
        </p:spPr>
      </p:pic>
      <p:sp>
        <p:nvSpPr>
          <p:cNvPr id="166" name="Google Shape;166;p26"/>
          <p:cNvSpPr/>
          <p:nvPr/>
        </p:nvSpPr>
        <p:spPr>
          <a:xfrm rot="10774641">
            <a:off x="1586991" y="2381679"/>
            <a:ext cx="1016728" cy="420909"/>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6"/>
          <p:cNvSpPr txBox="1"/>
          <p:nvPr/>
        </p:nvSpPr>
        <p:spPr>
          <a:xfrm rot="13226">
            <a:off x="1580397" y="2439997"/>
            <a:ext cx="1091708" cy="343803"/>
          </a:xfrm>
          <a:prstGeom prst="rect">
            <a:avLst/>
          </a:prstGeom>
          <a:noFill/>
          <a:ln>
            <a:noFill/>
          </a:ln>
        </p:spPr>
        <p:txBody>
          <a:bodyPr anchorCtr="0" anchor="t" bIns="91425" lIns="91425" spcFirstLastPara="1" rIns="91425" wrap="square" tIns="91425">
            <a:normAutofit fontScale="62500"/>
          </a:bodyPr>
          <a:lstStyle/>
          <a:p>
            <a:pPr indent="0" lvl="0" marL="0" rtl="0" algn="l">
              <a:spcBef>
                <a:spcPts val="0"/>
              </a:spcBef>
              <a:spcAft>
                <a:spcPts val="0"/>
              </a:spcAft>
              <a:buNone/>
            </a:pPr>
            <a:r>
              <a:rPr b="1" lang="en"/>
              <a:t>Holdings Groups</a:t>
            </a:r>
            <a:endParaRPr b="1"/>
          </a:p>
        </p:txBody>
      </p:sp>
      <p:sp>
        <p:nvSpPr>
          <p:cNvPr id="168" name="Google Shape;168;p26"/>
          <p:cNvSpPr/>
          <p:nvPr/>
        </p:nvSpPr>
        <p:spPr>
          <a:xfrm rot="10774641">
            <a:off x="1587291" y="3599479"/>
            <a:ext cx="1016728" cy="420909"/>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6"/>
          <p:cNvSpPr txBox="1"/>
          <p:nvPr/>
        </p:nvSpPr>
        <p:spPr>
          <a:xfrm rot="12228">
            <a:off x="1580546" y="3657798"/>
            <a:ext cx="1180807" cy="384304"/>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SzPts val="605"/>
              <a:buNone/>
            </a:pPr>
            <a:r>
              <a:rPr b="1" lang="en" sz="670">
                <a:latin typeface="Lora"/>
                <a:ea typeface="Lora"/>
                <a:cs typeface="Lora"/>
                <a:sym typeface="Lora"/>
              </a:rPr>
              <a:t>OCLC Profile Groups</a:t>
            </a:r>
            <a:endParaRPr b="1" sz="670">
              <a:latin typeface="Lora"/>
              <a:ea typeface="Lora"/>
              <a:cs typeface="Lora"/>
              <a:sym typeface="Lora"/>
            </a:endParaRPr>
          </a:p>
        </p:txBody>
      </p:sp>
      <p:sp>
        <p:nvSpPr>
          <p:cNvPr id="170" name="Google Shape;170;p26"/>
          <p:cNvSpPr/>
          <p:nvPr/>
        </p:nvSpPr>
        <p:spPr>
          <a:xfrm>
            <a:off x="311700" y="3413775"/>
            <a:ext cx="367500" cy="281700"/>
          </a:xfrm>
          <a:prstGeom prst="rect">
            <a:avLst/>
          </a:prstGeom>
          <a:noFill/>
          <a:ln cap="flat" cmpd="sng" w="762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6"/>
          <p:cNvSpPr/>
          <p:nvPr/>
        </p:nvSpPr>
        <p:spPr>
          <a:xfrm>
            <a:off x="3201175" y="2029925"/>
            <a:ext cx="453900" cy="3480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6"/>
          <p:cNvSpPr/>
          <p:nvPr/>
        </p:nvSpPr>
        <p:spPr>
          <a:xfrm>
            <a:off x="3201175" y="3247725"/>
            <a:ext cx="453900" cy="3480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3" name="Google Shape;173;p26"/>
          <p:cNvPicPr preferRelativeResize="0"/>
          <p:nvPr/>
        </p:nvPicPr>
        <p:blipFill>
          <a:blip r:embed="rId4">
            <a:alphaModFix/>
          </a:blip>
          <a:stretch>
            <a:fillRect/>
          </a:stretch>
        </p:blipFill>
        <p:spPr>
          <a:xfrm>
            <a:off x="2718049" y="3695474"/>
            <a:ext cx="1335600" cy="765350"/>
          </a:xfrm>
          <a:prstGeom prst="rect">
            <a:avLst/>
          </a:prstGeom>
          <a:noFill/>
          <a:ln cap="flat" cmpd="sng" w="38100">
            <a:solidFill>
              <a:schemeClr val="dk1"/>
            </a:solidFill>
            <a:prstDash val="solid"/>
            <a:round/>
            <a:headEnd len="sm" w="sm" type="none"/>
            <a:tailEnd len="sm" w="sm" type="none"/>
          </a:ln>
        </p:spPr>
      </p:pic>
      <p:pic>
        <p:nvPicPr>
          <p:cNvPr id="174" name="Google Shape;174;p26"/>
          <p:cNvPicPr preferRelativeResize="0"/>
          <p:nvPr/>
        </p:nvPicPr>
        <p:blipFill>
          <a:blip r:embed="rId5">
            <a:alphaModFix/>
          </a:blip>
          <a:stretch>
            <a:fillRect/>
          </a:stretch>
        </p:blipFill>
        <p:spPr>
          <a:xfrm>
            <a:off x="6733082" y="3840075"/>
            <a:ext cx="983265" cy="887225"/>
          </a:xfrm>
          <a:prstGeom prst="rect">
            <a:avLst/>
          </a:prstGeom>
          <a:noFill/>
          <a:ln cap="flat" cmpd="sng" w="38100">
            <a:solidFill>
              <a:srgbClr val="111111"/>
            </a:solidFill>
            <a:prstDash val="solid"/>
            <a:round/>
            <a:headEnd len="sm" w="sm" type="none"/>
            <a:tailEnd len="sm" w="sm" type="none"/>
          </a:ln>
        </p:spPr>
      </p:pic>
      <p:sp>
        <p:nvSpPr>
          <p:cNvPr id="175" name="Google Shape;175;p26"/>
          <p:cNvSpPr/>
          <p:nvPr/>
        </p:nvSpPr>
        <p:spPr>
          <a:xfrm>
            <a:off x="6702997" y="3821926"/>
            <a:ext cx="935100" cy="831600"/>
          </a:xfrm>
          <a:prstGeom prst="star5">
            <a:avLst>
              <a:gd fmla="val 19098" name="adj"/>
              <a:gd fmla="val 105146" name="hf"/>
              <a:gd fmla="val 110557" name="vf"/>
            </a:avLst>
          </a:prstGeom>
          <a:no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6"/>
          <p:cNvSpPr txBox="1"/>
          <p:nvPr/>
        </p:nvSpPr>
        <p:spPr>
          <a:xfrm>
            <a:off x="5289875" y="1670000"/>
            <a:ext cx="3673200" cy="2124000"/>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285750" lvl="0" marL="457200" rtl="0" algn="l">
              <a:spcBef>
                <a:spcPts val="0"/>
              </a:spcBef>
              <a:spcAft>
                <a:spcPts val="0"/>
              </a:spcAft>
              <a:buSzPts val="900"/>
              <a:buChar char="★"/>
            </a:pPr>
            <a:r>
              <a:rPr b="1" lang="en" sz="900">
                <a:latin typeface="Lora"/>
                <a:ea typeface="Lora"/>
                <a:cs typeface="Lora"/>
                <a:sym typeface="Lora"/>
              </a:rPr>
              <a:t>Create New Custom Holdings Path- </a:t>
            </a:r>
            <a:r>
              <a:rPr lang="en" sz="900">
                <a:latin typeface="Lora"/>
                <a:ea typeface="Lora"/>
                <a:cs typeface="Lora"/>
                <a:sym typeface="Lora"/>
              </a:rPr>
              <a:t>how to make a new path that works for your library</a:t>
            </a:r>
            <a:endParaRPr sz="900">
              <a:latin typeface="Lora"/>
              <a:ea typeface="Lora"/>
              <a:cs typeface="Lora"/>
              <a:sym typeface="Lora"/>
            </a:endParaRPr>
          </a:p>
          <a:p>
            <a:pPr indent="0" lvl="0" marL="457200" rtl="0" algn="l">
              <a:spcBef>
                <a:spcPts val="0"/>
              </a:spcBef>
              <a:spcAft>
                <a:spcPts val="0"/>
              </a:spcAft>
              <a:buNone/>
            </a:pPr>
            <a:r>
              <a:t/>
            </a:r>
            <a:endParaRPr b="1" sz="900">
              <a:latin typeface="Lora"/>
              <a:ea typeface="Lora"/>
              <a:cs typeface="Lora"/>
              <a:sym typeface="Lora"/>
            </a:endParaRPr>
          </a:p>
          <a:p>
            <a:pPr indent="-285750" lvl="0" marL="457200" rtl="0" algn="l">
              <a:spcBef>
                <a:spcPts val="0"/>
              </a:spcBef>
              <a:spcAft>
                <a:spcPts val="0"/>
              </a:spcAft>
              <a:buSzPts val="900"/>
              <a:buChar char="★"/>
            </a:pPr>
            <a:r>
              <a:rPr b="1" lang="en" sz="900">
                <a:latin typeface="Lora"/>
                <a:ea typeface="Lora"/>
                <a:cs typeface="Lora"/>
                <a:sym typeface="Lora"/>
              </a:rPr>
              <a:t>Paths</a:t>
            </a:r>
            <a:r>
              <a:rPr b="1" lang="en" sz="900">
                <a:latin typeface="Lora"/>
                <a:ea typeface="Lora"/>
                <a:cs typeface="Lora"/>
                <a:sym typeface="Lora"/>
              </a:rPr>
              <a:t>- </a:t>
            </a:r>
            <a:r>
              <a:rPr lang="en" sz="900">
                <a:latin typeface="Lora"/>
                <a:ea typeface="Lora"/>
                <a:cs typeface="Lora"/>
                <a:sym typeface="Lora"/>
              </a:rPr>
              <a:t>List of Custom Paths </a:t>
            </a:r>
            <a:r>
              <a:rPr lang="en" sz="900">
                <a:latin typeface="Lora"/>
                <a:ea typeface="Lora"/>
                <a:cs typeface="Lora"/>
                <a:sym typeface="Lora"/>
              </a:rPr>
              <a:t>you have made that works for your library </a:t>
            </a:r>
            <a:endParaRPr sz="900">
              <a:latin typeface="Lora"/>
              <a:ea typeface="Lora"/>
              <a:cs typeface="Lora"/>
              <a:sym typeface="Lora"/>
            </a:endParaRPr>
          </a:p>
          <a:p>
            <a:pPr indent="0" lvl="0" marL="457200" rtl="0" algn="l">
              <a:spcBef>
                <a:spcPts val="0"/>
              </a:spcBef>
              <a:spcAft>
                <a:spcPts val="0"/>
              </a:spcAft>
              <a:buNone/>
            </a:pPr>
            <a:r>
              <a:t/>
            </a:r>
            <a:endParaRPr sz="900">
              <a:latin typeface="Lora"/>
              <a:ea typeface="Lora"/>
              <a:cs typeface="Lora"/>
              <a:sym typeface="Lora"/>
            </a:endParaRPr>
          </a:p>
          <a:p>
            <a:pPr indent="-285750" lvl="0" marL="457200" rtl="0" algn="l">
              <a:spcBef>
                <a:spcPts val="0"/>
              </a:spcBef>
              <a:spcAft>
                <a:spcPts val="0"/>
              </a:spcAft>
              <a:buSzPts val="900"/>
              <a:buChar char="★"/>
            </a:pPr>
            <a:r>
              <a:rPr b="1" lang="en" sz="900">
                <a:latin typeface="Lora"/>
                <a:ea typeface="Lora"/>
                <a:cs typeface="Lora"/>
                <a:sym typeface="Lora"/>
              </a:rPr>
              <a:t>Custom Holdings Groups- </a:t>
            </a:r>
            <a:r>
              <a:rPr lang="en" sz="900">
                <a:latin typeface="Lora"/>
                <a:ea typeface="Lora"/>
                <a:cs typeface="Lora"/>
                <a:sym typeface="Lora"/>
              </a:rPr>
              <a:t>Custom Groups that work for your library (previously made.) </a:t>
            </a:r>
            <a:r>
              <a:rPr b="1" lang="en" sz="900">
                <a:latin typeface="Lora"/>
                <a:ea typeface="Lora"/>
                <a:cs typeface="Lora"/>
                <a:sym typeface="Lora"/>
              </a:rPr>
              <a:t>CLICK ADD</a:t>
            </a:r>
            <a:endParaRPr b="1" sz="900">
              <a:latin typeface="Lora"/>
              <a:ea typeface="Lora"/>
              <a:cs typeface="Lora"/>
              <a:sym typeface="Lora"/>
            </a:endParaRPr>
          </a:p>
          <a:p>
            <a:pPr indent="0" lvl="0" marL="457200" rtl="0" algn="l">
              <a:spcBef>
                <a:spcPts val="0"/>
              </a:spcBef>
              <a:spcAft>
                <a:spcPts val="0"/>
              </a:spcAft>
              <a:buNone/>
            </a:pPr>
            <a:r>
              <a:t/>
            </a:r>
            <a:endParaRPr sz="900">
              <a:latin typeface="Lora"/>
              <a:ea typeface="Lora"/>
              <a:cs typeface="Lora"/>
              <a:sym typeface="Lora"/>
            </a:endParaRPr>
          </a:p>
          <a:p>
            <a:pPr indent="-285750" lvl="0" marL="457200" rtl="0" algn="l">
              <a:spcBef>
                <a:spcPts val="0"/>
              </a:spcBef>
              <a:spcAft>
                <a:spcPts val="0"/>
              </a:spcAft>
              <a:buSzPts val="900"/>
              <a:buChar char="★"/>
            </a:pPr>
            <a:r>
              <a:rPr b="1" lang="en" sz="900">
                <a:latin typeface="Lora"/>
                <a:ea typeface="Lora"/>
                <a:cs typeface="Lora"/>
                <a:sym typeface="Lora"/>
              </a:rPr>
              <a:t>Profile Groups</a:t>
            </a:r>
            <a:r>
              <a:rPr lang="en" sz="900">
                <a:latin typeface="Lora"/>
                <a:ea typeface="Lora"/>
                <a:cs typeface="Lora"/>
                <a:sym typeface="Lora"/>
              </a:rPr>
              <a:t>- IDS is IDSZ (OCLC </a:t>
            </a:r>
            <a:r>
              <a:rPr lang="en" sz="900">
                <a:latin typeface="Lora"/>
                <a:ea typeface="Lora"/>
                <a:cs typeface="Lora"/>
                <a:sym typeface="Lora"/>
              </a:rPr>
              <a:t>automatically</a:t>
            </a:r>
            <a:r>
              <a:rPr lang="en" sz="900">
                <a:latin typeface="Lora"/>
                <a:ea typeface="Lora"/>
                <a:cs typeface="Lora"/>
                <a:sym typeface="Lora"/>
              </a:rPr>
              <a:t> updates when </a:t>
            </a:r>
            <a:r>
              <a:rPr lang="en" sz="900">
                <a:latin typeface="Lora"/>
                <a:ea typeface="Lora"/>
                <a:cs typeface="Lora"/>
                <a:sym typeface="Lora"/>
              </a:rPr>
              <a:t>changes</a:t>
            </a:r>
            <a:r>
              <a:rPr lang="en" sz="900">
                <a:latin typeface="Lora"/>
                <a:ea typeface="Lora"/>
                <a:cs typeface="Lora"/>
                <a:sym typeface="Lora"/>
              </a:rPr>
              <a:t> are made to this profile group.) </a:t>
            </a:r>
            <a:r>
              <a:rPr b="1" lang="en" sz="900">
                <a:latin typeface="Lora"/>
                <a:ea typeface="Lora"/>
                <a:cs typeface="Lora"/>
                <a:sym typeface="Lora"/>
              </a:rPr>
              <a:t>CLICK ADD</a:t>
            </a:r>
            <a:endParaRPr b="1" sz="900">
              <a:latin typeface="Lora"/>
              <a:ea typeface="Lora"/>
              <a:cs typeface="Lora"/>
              <a:sym typeface="Lora"/>
            </a:endParaRPr>
          </a:p>
          <a:p>
            <a:pPr indent="0" lvl="0" marL="457200" rtl="0" algn="l">
              <a:spcBef>
                <a:spcPts val="0"/>
              </a:spcBef>
              <a:spcAft>
                <a:spcPts val="0"/>
              </a:spcAft>
              <a:buNone/>
            </a:pPr>
            <a:r>
              <a:t/>
            </a:r>
            <a:endParaRPr sz="900">
              <a:latin typeface="Lora"/>
              <a:ea typeface="Lora"/>
              <a:cs typeface="Lora"/>
              <a:sym typeface="Lora"/>
            </a:endParaRPr>
          </a:p>
          <a:p>
            <a:pPr indent="-285750" lvl="0" marL="457200" rtl="0" algn="l">
              <a:spcBef>
                <a:spcPts val="0"/>
              </a:spcBef>
              <a:spcAft>
                <a:spcPts val="0"/>
              </a:spcAft>
              <a:buSzPts val="900"/>
              <a:buFont typeface="Lora"/>
              <a:buChar char="★"/>
            </a:pPr>
            <a:r>
              <a:rPr b="1" lang="en" sz="900">
                <a:latin typeface="Lora"/>
                <a:ea typeface="Lora"/>
                <a:cs typeface="Lora"/>
                <a:sym typeface="Lora"/>
              </a:rPr>
              <a:t>SAVE AFTER EACH EDIT- THERE IS NO AUTOSAVE! </a:t>
            </a:r>
            <a:endParaRPr b="1" sz="900">
              <a:latin typeface="Lora"/>
              <a:ea typeface="Lora"/>
              <a:cs typeface="Lora"/>
              <a:sym typeface="Lora"/>
            </a:endParaRPr>
          </a:p>
        </p:txBody>
      </p:sp>
      <p:sp>
        <p:nvSpPr>
          <p:cNvPr id="177" name="Google Shape;177;p26"/>
          <p:cNvSpPr/>
          <p:nvPr/>
        </p:nvSpPr>
        <p:spPr>
          <a:xfrm>
            <a:off x="6329475" y="1039200"/>
            <a:ext cx="1242900" cy="3480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500" fill="hold"/>
                                        <p:tgtEl>
                                          <p:spTgt spid="175"/>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7"/>
          <p:cNvSpPr txBox="1"/>
          <p:nvPr>
            <p:ph idx="1" type="body"/>
          </p:nvPr>
        </p:nvSpPr>
        <p:spPr>
          <a:xfrm>
            <a:off x="1201175" y="1119800"/>
            <a:ext cx="6398700" cy="2845200"/>
          </a:xfrm>
          <a:prstGeom prst="rect">
            <a:avLst/>
          </a:prstGeom>
          <a:solidFill>
            <a:schemeClr val="lt1"/>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lnSpc>
                <a:spcPct val="120000"/>
              </a:lnSpc>
              <a:spcBef>
                <a:spcPts val="2400"/>
              </a:spcBef>
              <a:spcAft>
                <a:spcPts val="0"/>
              </a:spcAft>
              <a:buNone/>
            </a:pPr>
            <a:r>
              <a:rPr lang="en" sz="3600">
                <a:solidFill>
                  <a:schemeClr val="dk1"/>
                </a:solidFill>
                <a:highlight>
                  <a:srgbClr val="FFFFFF"/>
                </a:highlight>
                <a:latin typeface="Lora"/>
                <a:ea typeface="Lora"/>
                <a:cs typeface="Lora"/>
                <a:sym typeface="Lora"/>
              </a:rPr>
              <a:t>How to set your     Automated Request Manager (formerly Direct Request)</a:t>
            </a:r>
            <a:endParaRPr sz="4378">
              <a:solidFill>
                <a:schemeClr val="dk1"/>
              </a:solidFill>
              <a:latin typeface="Lora"/>
              <a:ea typeface="Lora"/>
              <a:cs typeface="Lora"/>
              <a:sym typeface="Lora"/>
            </a:endParaRPr>
          </a:p>
        </p:txBody>
      </p:sp>
      <p:sp>
        <p:nvSpPr>
          <p:cNvPr id="183" name="Google Shape;183;p27"/>
          <p:cNvSpPr txBox="1"/>
          <p:nvPr/>
        </p:nvSpPr>
        <p:spPr>
          <a:xfrm>
            <a:off x="1201175" y="4522050"/>
            <a:ext cx="6398700" cy="400200"/>
          </a:xfrm>
          <a:prstGeom prst="rect">
            <a:avLst/>
          </a:prstGeom>
          <a:solidFill>
            <a:schemeClr val="dk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
                <a:solidFill>
                  <a:schemeClr val="lt1"/>
                </a:solidFill>
                <a:latin typeface="Lora"/>
                <a:ea typeface="Lora"/>
                <a:cs typeface="Lora"/>
                <a:sym typeface="Lora"/>
              </a:rPr>
              <a:t>OCLC Help Guide: ARM &gt; Direct Request </a:t>
            </a:r>
            <a:r>
              <a:rPr lang="en" sz="700" u="sng">
                <a:solidFill>
                  <a:schemeClr val="hlink"/>
                </a:solidFill>
                <a:latin typeface="Lora"/>
                <a:ea typeface="Lora"/>
                <a:cs typeface="Lora"/>
                <a:sym typeface="Lora"/>
                <a:hlinkClick r:id="rId3"/>
              </a:rPr>
              <a:t>https://help.oclc.org/Resource_Sharing/WorldShare_Interlibrary_Loan/Service_Configuration_Settings/060Automated_Request_Manager</a:t>
            </a:r>
            <a:endParaRPr sz="700">
              <a:solidFill>
                <a:schemeClr val="lt1"/>
              </a:solidFill>
              <a:latin typeface="Lora"/>
              <a:ea typeface="Lora"/>
              <a:cs typeface="Lora"/>
              <a:sym typeface="Lor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28"/>
          <p:cNvPicPr preferRelativeResize="0"/>
          <p:nvPr/>
        </p:nvPicPr>
        <p:blipFill>
          <a:blip r:embed="rId3">
            <a:alphaModFix/>
          </a:blip>
          <a:stretch>
            <a:fillRect/>
          </a:stretch>
        </p:blipFill>
        <p:spPr>
          <a:xfrm>
            <a:off x="103425" y="798075"/>
            <a:ext cx="8839199" cy="3547349"/>
          </a:xfrm>
          <a:prstGeom prst="rect">
            <a:avLst/>
          </a:prstGeom>
          <a:noFill/>
          <a:ln cap="flat" cmpd="sng" w="38100">
            <a:solidFill>
              <a:srgbClr val="111111"/>
            </a:solidFill>
            <a:prstDash val="solid"/>
            <a:round/>
            <a:headEnd len="sm" w="sm" type="none"/>
            <a:tailEnd len="sm" w="sm" type="none"/>
          </a:ln>
        </p:spPr>
      </p:pic>
      <p:sp>
        <p:nvSpPr>
          <p:cNvPr id="189" name="Google Shape;189;p28"/>
          <p:cNvSpPr/>
          <p:nvPr/>
        </p:nvSpPr>
        <p:spPr>
          <a:xfrm>
            <a:off x="7813021" y="3455616"/>
            <a:ext cx="919500" cy="889800"/>
          </a:xfrm>
          <a:prstGeom prst="star5">
            <a:avLst>
              <a:gd fmla="val 19098" name="adj"/>
              <a:gd fmla="val 105146" name="hf"/>
              <a:gd fmla="val 110557" name="vf"/>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8"/>
          <p:cNvSpPr/>
          <p:nvPr/>
        </p:nvSpPr>
        <p:spPr>
          <a:xfrm>
            <a:off x="2557575" y="2655725"/>
            <a:ext cx="2132100" cy="8253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8"/>
          <p:cNvSpPr txBox="1"/>
          <p:nvPr>
            <p:ph type="title"/>
          </p:nvPr>
        </p:nvSpPr>
        <p:spPr>
          <a:xfrm>
            <a:off x="285750" y="125950"/>
            <a:ext cx="8572500" cy="572700"/>
          </a:xfrm>
          <a:prstGeom prst="rect">
            <a:avLst/>
          </a:prstGeom>
          <a:solidFill>
            <a:schemeClr val="lt1"/>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20000"/>
              </a:lnSpc>
              <a:spcBef>
                <a:spcPts val="2400"/>
              </a:spcBef>
              <a:spcAft>
                <a:spcPts val="600"/>
              </a:spcAft>
              <a:buClr>
                <a:schemeClr val="dk1"/>
              </a:buClr>
              <a:buSzPts val="990"/>
              <a:buFont typeface="Arial"/>
              <a:buNone/>
            </a:pPr>
            <a:r>
              <a:rPr lang="en" sz="2240">
                <a:highlight>
                  <a:schemeClr val="lt1"/>
                </a:highlight>
                <a:latin typeface="Lora"/>
                <a:ea typeface="Lora"/>
                <a:cs typeface="Lora"/>
                <a:sym typeface="Lora"/>
              </a:rPr>
              <a:t>Automated Request Manager - ARM (formerly Direct Request)</a:t>
            </a:r>
            <a:endParaRPr sz="2078">
              <a:latin typeface="Lora"/>
              <a:ea typeface="Lora"/>
              <a:cs typeface="Lora"/>
              <a:sym typeface="Lora"/>
            </a:endParaRPr>
          </a:p>
        </p:txBody>
      </p:sp>
      <p:pic>
        <p:nvPicPr>
          <p:cNvPr id="192" name="Google Shape;192;p28"/>
          <p:cNvPicPr preferRelativeResize="0"/>
          <p:nvPr/>
        </p:nvPicPr>
        <p:blipFill>
          <a:blip r:embed="rId4">
            <a:alphaModFix/>
          </a:blip>
          <a:stretch>
            <a:fillRect/>
          </a:stretch>
        </p:blipFill>
        <p:spPr>
          <a:xfrm>
            <a:off x="7357503" y="1126250"/>
            <a:ext cx="1478558" cy="2247725"/>
          </a:xfrm>
          <a:prstGeom prst="rect">
            <a:avLst/>
          </a:prstGeom>
          <a:noFill/>
          <a:ln cap="flat" cmpd="sng" w="38100">
            <a:solidFill>
              <a:srgbClr val="111111"/>
            </a:solidFill>
            <a:prstDash val="solid"/>
            <a:round/>
            <a:headEnd len="sm" w="sm" type="none"/>
            <a:tailEnd len="sm" w="sm" type="none"/>
          </a:ln>
        </p:spPr>
      </p:pic>
      <p:sp>
        <p:nvSpPr>
          <p:cNvPr id="193" name="Google Shape;193;p28"/>
          <p:cNvSpPr/>
          <p:nvPr/>
        </p:nvSpPr>
        <p:spPr>
          <a:xfrm>
            <a:off x="7414650" y="2223500"/>
            <a:ext cx="1347000" cy="10461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8"/>
          <p:cNvSpPr/>
          <p:nvPr/>
        </p:nvSpPr>
        <p:spPr>
          <a:xfrm rot="10774641">
            <a:off x="4777166" y="2844954"/>
            <a:ext cx="1016728" cy="420909"/>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8"/>
          <p:cNvSpPr txBox="1"/>
          <p:nvPr/>
        </p:nvSpPr>
        <p:spPr>
          <a:xfrm rot="13226">
            <a:off x="4770572" y="2903272"/>
            <a:ext cx="1091708" cy="343803"/>
          </a:xfrm>
          <a:prstGeom prst="rect">
            <a:avLst/>
          </a:prstGeom>
          <a:noFill/>
          <a:ln>
            <a:noFill/>
          </a:ln>
        </p:spPr>
        <p:txBody>
          <a:bodyPr anchorCtr="0" anchor="t" bIns="91425" lIns="91425" spcFirstLastPara="1" rIns="91425" wrap="square" tIns="91425">
            <a:normAutofit fontScale="70000"/>
          </a:bodyPr>
          <a:lstStyle/>
          <a:p>
            <a:pPr indent="0" lvl="0" marL="0" rtl="0" algn="l">
              <a:spcBef>
                <a:spcPts val="0"/>
              </a:spcBef>
              <a:spcAft>
                <a:spcPts val="0"/>
              </a:spcAft>
              <a:buNone/>
            </a:pPr>
            <a:r>
              <a:rPr b="1" lang="en">
                <a:latin typeface="Lora"/>
                <a:ea typeface="Lora"/>
                <a:cs typeface="Lora"/>
                <a:sym typeface="Lora"/>
              </a:rPr>
              <a:t>SET IN PATHS</a:t>
            </a:r>
            <a:endParaRPr b="1">
              <a:latin typeface="Lora"/>
              <a:ea typeface="Lora"/>
              <a:cs typeface="Lora"/>
              <a:sym typeface="Lo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189"/>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01" name="Google Shape;201;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02" name="Google Shape;202;p29"/>
          <p:cNvSpPr txBox="1"/>
          <p:nvPr>
            <p:ph idx="1" type="body"/>
          </p:nvPr>
        </p:nvSpPr>
        <p:spPr>
          <a:xfrm>
            <a:off x="311700" y="613950"/>
            <a:ext cx="8520600" cy="3915600"/>
          </a:xfrm>
          <a:prstGeom prst="rect">
            <a:avLst/>
          </a:prstGeom>
          <a:solidFill>
            <a:schemeClr val="lt1"/>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None/>
            </a:pPr>
            <a:r>
              <a:rPr lang="en" sz="4378">
                <a:solidFill>
                  <a:schemeClr val="dk1"/>
                </a:solidFill>
                <a:latin typeface="Lora"/>
                <a:ea typeface="Lora"/>
                <a:cs typeface="Lora"/>
                <a:sym typeface="Lora"/>
              </a:rPr>
              <a:t>Which Paths &amp; Groups </a:t>
            </a:r>
            <a:endParaRPr sz="4378">
              <a:solidFill>
                <a:schemeClr val="dk1"/>
              </a:solidFill>
              <a:latin typeface="Lora"/>
              <a:ea typeface="Lora"/>
              <a:cs typeface="Lora"/>
              <a:sym typeface="Lora"/>
            </a:endParaRPr>
          </a:p>
          <a:p>
            <a:pPr indent="0" lvl="0" marL="0" rtl="0" algn="ctr">
              <a:lnSpc>
                <a:spcPct val="100000"/>
              </a:lnSpc>
              <a:spcBef>
                <a:spcPts val="0"/>
              </a:spcBef>
              <a:spcAft>
                <a:spcPts val="0"/>
              </a:spcAft>
              <a:buNone/>
            </a:pPr>
            <a:r>
              <a:rPr lang="en" sz="4378">
                <a:solidFill>
                  <a:schemeClr val="dk1"/>
                </a:solidFill>
                <a:latin typeface="Lora"/>
                <a:ea typeface="Lora"/>
                <a:cs typeface="Lora"/>
                <a:sym typeface="Lora"/>
              </a:rPr>
              <a:t>Work for Your Library?</a:t>
            </a:r>
            <a:endParaRPr sz="4378">
              <a:solidFill>
                <a:srgbClr val="FF0000"/>
              </a:solidFill>
              <a:latin typeface="Lora"/>
              <a:ea typeface="Lora"/>
              <a:cs typeface="Lora"/>
              <a:sym typeface="Lor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0"/>
          <p:cNvSpPr txBox="1"/>
          <p:nvPr/>
        </p:nvSpPr>
        <p:spPr>
          <a:xfrm>
            <a:off x="1267950" y="516900"/>
            <a:ext cx="6549600" cy="4171200"/>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Lora"/>
                <a:ea typeface="Lora"/>
                <a:cs typeface="Lora"/>
                <a:sym typeface="Lora"/>
              </a:rPr>
              <a:t>Here is </a:t>
            </a:r>
            <a:r>
              <a:rPr b="1" lang="en">
                <a:latin typeface="Lora"/>
                <a:ea typeface="Lora"/>
                <a:cs typeface="Lora"/>
                <a:sym typeface="Lora"/>
              </a:rPr>
              <a:t>criteria</a:t>
            </a:r>
            <a:r>
              <a:rPr b="1" lang="en">
                <a:latin typeface="Lora"/>
                <a:ea typeface="Lora"/>
                <a:cs typeface="Lora"/>
                <a:sym typeface="Lora"/>
              </a:rPr>
              <a:t> that works for Purchase College Library in New York. </a:t>
            </a:r>
            <a:endParaRPr b="1">
              <a:latin typeface="Lora"/>
              <a:ea typeface="Lora"/>
              <a:cs typeface="Lora"/>
              <a:sym typeface="Lora"/>
            </a:endParaRPr>
          </a:p>
          <a:p>
            <a:pPr indent="0" lvl="0" marL="0" rtl="0" algn="ctr">
              <a:spcBef>
                <a:spcPts val="0"/>
              </a:spcBef>
              <a:spcAft>
                <a:spcPts val="0"/>
              </a:spcAft>
              <a:buNone/>
            </a:pPr>
            <a:r>
              <a:rPr b="1" lang="en">
                <a:latin typeface="Lora"/>
                <a:ea typeface="Lora"/>
                <a:cs typeface="Lora"/>
                <a:sym typeface="Lora"/>
              </a:rPr>
              <a:t>Your </a:t>
            </a:r>
            <a:r>
              <a:rPr b="1" lang="en">
                <a:latin typeface="Lora"/>
                <a:ea typeface="Lora"/>
                <a:cs typeface="Lora"/>
                <a:sym typeface="Lora"/>
              </a:rPr>
              <a:t>libraries</a:t>
            </a:r>
            <a:r>
              <a:rPr b="1" lang="en">
                <a:latin typeface="Lora"/>
                <a:ea typeface="Lora"/>
                <a:cs typeface="Lora"/>
                <a:sym typeface="Lora"/>
              </a:rPr>
              <a:t> could and should be </a:t>
            </a:r>
            <a:r>
              <a:rPr b="1" lang="en">
                <a:latin typeface="Lora"/>
                <a:ea typeface="Lora"/>
                <a:cs typeface="Lora"/>
                <a:sym typeface="Lora"/>
              </a:rPr>
              <a:t>different</a:t>
            </a:r>
            <a:r>
              <a:rPr b="1" lang="en">
                <a:latin typeface="Lora"/>
                <a:ea typeface="Lora"/>
                <a:cs typeface="Lora"/>
                <a:sym typeface="Lora"/>
              </a:rPr>
              <a:t> from us!</a:t>
            </a:r>
            <a:endParaRPr b="1">
              <a:latin typeface="Lora"/>
              <a:ea typeface="Lora"/>
              <a:cs typeface="Lora"/>
              <a:sym typeface="Lora"/>
            </a:endParaRPr>
          </a:p>
          <a:p>
            <a:pPr indent="0" lvl="0" marL="0" rtl="0" algn="l">
              <a:spcBef>
                <a:spcPts val="0"/>
              </a:spcBef>
              <a:spcAft>
                <a:spcPts val="0"/>
              </a:spcAft>
              <a:buNone/>
            </a:pPr>
            <a:r>
              <a:t/>
            </a:r>
            <a:endParaRPr b="1" sz="1100">
              <a:latin typeface="Lora"/>
              <a:ea typeface="Lora"/>
              <a:cs typeface="Lora"/>
              <a:sym typeface="Lora"/>
            </a:endParaRPr>
          </a:p>
          <a:p>
            <a:pPr indent="0" lvl="0" marL="0" rtl="0" algn="l">
              <a:spcBef>
                <a:spcPts val="0"/>
              </a:spcBef>
              <a:spcAft>
                <a:spcPts val="0"/>
              </a:spcAft>
              <a:buNone/>
            </a:pPr>
            <a:r>
              <a:rPr b="1" lang="en" sz="1300" u="sng">
                <a:latin typeface="Lora"/>
                <a:ea typeface="Lora"/>
                <a:cs typeface="Lora"/>
                <a:sym typeface="Lora"/>
              </a:rPr>
              <a:t>Physical Items- Direct Requests, Books, &amp; Scores:</a:t>
            </a:r>
            <a:endParaRPr b="1" sz="1300" u="sng">
              <a:latin typeface="Lora"/>
              <a:ea typeface="Lora"/>
              <a:cs typeface="Lora"/>
              <a:sym typeface="Lora"/>
            </a:endParaRPr>
          </a:p>
          <a:p>
            <a:pPr indent="0" lvl="0" marL="0" rtl="0" algn="l">
              <a:spcBef>
                <a:spcPts val="0"/>
              </a:spcBef>
              <a:spcAft>
                <a:spcPts val="0"/>
              </a:spcAft>
              <a:buNone/>
            </a:pPr>
            <a:r>
              <a:t/>
            </a:r>
            <a:endParaRPr b="1" sz="500">
              <a:latin typeface="Lora"/>
              <a:ea typeface="Lora"/>
              <a:cs typeface="Lora"/>
              <a:sym typeface="Lora"/>
            </a:endParaRPr>
          </a:p>
          <a:p>
            <a:pPr indent="-298450" lvl="0" marL="457200" rtl="0" algn="l">
              <a:spcBef>
                <a:spcPts val="0"/>
              </a:spcBef>
              <a:spcAft>
                <a:spcPts val="0"/>
              </a:spcAft>
              <a:buSzPts val="1100"/>
              <a:buFont typeface="Lora"/>
              <a:buChar char="★"/>
            </a:pPr>
            <a:r>
              <a:rPr lang="en" sz="1100">
                <a:latin typeface="Lora"/>
                <a:ea typeface="Lora"/>
                <a:cs typeface="Lora"/>
                <a:sym typeface="Lora"/>
              </a:rPr>
              <a:t>IDS Project- Distance, Courier, &amp; Time Zones</a:t>
            </a:r>
            <a:endParaRPr sz="1100">
              <a:latin typeface="Lora"/>
              <a:ea typeface="Lora"/>
              <a:cs typeface="Lora"/>
              <a:sym typeface="Lora"/>
            </a:endParaRPr>
          </a:p>
          <a:p>
            <a:pPr indent="0" lvl="0" marL="457200" rtl="0" algn="l">
              <a:spcBef>
                <a:spcPts val="0"/>
              </a:spcBef>
              <a:spcAft>
                <a:spcPts val="0"/>
              </a:spcAft>
              <a:buNone/>
            </a:pPr>
            <a:r>
              <a:t/>
            </a:r>
            <a:endParaRPr sz="1100">
              <a:latin typeface="Lora"/>
              <a:ea typeface="Lora"/>
              <a:cs typeface="Lora"/>
              <a:sym typeface="Lora"/>
            </a:endParaRPr>
          </a:p>
          <a:p>
            <a:pPr indent="-298450" lvl="0" marL="457200" rtl="0" algn="l">
              <a:spcBef>
                <a:spcPts val="0"/>
              </a:spcBef>
              <a:spcAft>
                <a:spcPts val="0"/>
              </a:spcAft>
              <a:buSzPts val="1100"/>
              <a:buFont typeface="Lora"/>
              <a:buChar char="★"/>
            </a:pPr>
            <a:r>
              <a:rPr lang="en" sz="1100">
                <a:latin typeface="Lora"/>
                <a:ea typeface="Lora"/>
                <a:cs typeface="Lora"/>
                <a:sym typeface="Lora"/>
              </a:rPr>
              <a:t>Metro- Libraries  that do no charge</a:t>
            </a:r>
            <a:endParaRPr sz="1100">
              <a:latin typeface="Lora"/>
              <a:ea typeface="Lora"/>
              <a:cs typeface="Lora"/>
              <a:sym typeface="Lora"/>
            </a:endParaRPr>
          </a:p>
          <a:p>
            <a:pPr indent="0" lvl="0" marL="457200" rtl="0" algn="l">
              <a:spcBef>
                <a:spcPts val="0"/>
              </a:spcBef>
              <a:spcAft>
                <a:spcPts val="0"/>
              </a:spcAft>
              <a:buNone/>
            </a:pPr>
            <a:r>
              <a:t/>
            </a:r>
            <a:endParaRPr sz="1100">
              <a:latin typeface="Lora"/>
              <a:ea typeface="Lora"/>
              <a:cs typeface="Lora"/>
              <a:sym typeface="Lora"/>
            </a:endParaRPr>
          </a:p>
          <a:p>
            <a:pPr indent="-298450" lvl="0" marL="457200" rtl="0" algn="l">
              <a:spcBef>
                <a:spcPts val="0"/>
              </a:spcBef>
              <a:spcAft>
                <a:spcPts val="0"/>
              </a:spcAft>
              <a:buSzPts val="1100"/>
              <a:buFont typeface="Lora"/>
              <a:buChar char="★"/>
            </a:pPr>
            <a:r>
              <a:rPr lang="en" sz="1100">
                <a:latin typeface="Lora"/>
                <a:ea typeface="Lora"/>
                <a:cs typeface="Lora"/>
                <a:sym typeface="Lora"/>
              </a:rPr>
              <a:t>ALL SUNYs </a:t>
            </a:r>
            <a:endParaRPr sz="1100">
              <a:latin typeface="Lora"/>
              <a:ea typeface="Lora"/>
              <a:cs typeface="Lora"/>
              <a:sym typeface="Lora"/>
            </a:endParaRPr>
          </a:p>
          <a:p>
            <a:pPr indent="-298450" lvl="1" marL="914400" rtl="0" algn="l">
              <a:spcBef>
                <a:spcPts val="0"/>
              </a:spcBef>
              <a:spcAft>
                <a:spcPts val="0"/>
              </a:spcAft>
              <a:buSzPts val="1100"/>
              <a:buFont typeface="Lora"/>
              <a:buChar char="○"/>
            </a:pPr>
            <a:r>
              <a:rPr lang="en" sz="1100">
                <a:latin typeface="Lora"/>
                <a:ea typeface="Lora"/>
                <a:cs typeface="Lora"/>
                <a:sym typeface="Lora"/>
              </a:rPr>
              <a:t>We use this because sometimes the requests are passed on  in Alma due to wrong record. Ex: eBook, Multiple catalog record, etc.</a:t>
            </a:r>
            <a:endParaRPr sz="1100">
              <a:latin typeface="Lora"/>
              <a:ea typeface="Lora"/>
              <a:cs typeface="Lora"/>
              <a:sym typeface="Lora"/>
            </a:endParaRPr>
          </a:p>
          <a:p>
            <a:pPr indent="0" lvl="0" marL="914400" rtl="0" algn="l">
              <a:spcBef>
                <a:spcPts val="0"/>
              </a:spcBef>
              <a:spcAft>
                <a:spcPts val="0"/>
              </a:spcAft>
              <a:buNone/>
            </a:pPr>
            <a:r>
              <a:t/>
            </a:r>
            <a:endParaRPr sz="1100">
              <a:latin typeface="Lora"/>
              <a:ea typeface="Lora"/>
              <a:cs typeface="Lora"/>
              <a:sym typeface="Lora"/>
            </a:endParaRPr>
          </a:p>
          <a:p>
            <a:pPr indent="-298450" lvl="0" marL="457200" rtl="0" algn="l">
              <a:spcBef>
                <a:spcPts val="0"/>
              </a:spcBef>
              <a:spcAft>
                <a:spcPts val="0"/>
              </a:spcAft>
              <a:buSzPts val="1100"/>
              <a:buFont typeface="Lora"/>
              <a:buChar char="★"/>
            </a:pPr>
            <a:r>
              <a:rPr lang="en" sz="1100">
                <a:latin typeface="Lora"/>
                <a:ea typeface="Lora"/>
                <a:cs typeface="Lora"/>
                <a:sym typeface="Lora"/>
              </a:rPr>
              <a:t>LVIS- Distance</a:t>
            </a:r>
            <a:endParaRPr sz="1100">
              <a:latin typeface="Lora"/>
              <a:ea typeface="Lora"/>
              <a:cs typeface="Lora"/>
              <a:sym typeface="Lora"/>
            </a:endParaRPr>
          </a:p>
          <a:p>
            <a:pPr indent="-298450" lvl="1" marL="914400" rtl="0" algn="l">
              <a:spcBef>
                <a:spcPts val="0"/>
              </a:spcBef>
              <a:spcAft>
                <a:spcPts val="0"/>
              </a:spcAft>
              <a:buSzPts val="1100"/>
              <a:buFont typeface="Lora"/>
              <a:buChar char="○"/>
            </a:pPr>
            <a:r>
              <a:rPr lang="en" sz="1100">
                <a:latin typeface="Lora"/>
                <a:ea typeface="Lora"/>
                <a:cs typeface="Lora"/>
                <a:sym typeface="Lora"/>
              </a:rPr>
              <a:t>Northeast states from NJ/PA to Maine</a:t>
            </a:r>
            <a:endParaRPr sz="1100">
              <a:latin typeface="Lora"/>
              <a:ea typeface="Lora"/>
              <a:cs typeface="Lora"/>
              <a:sym typeface="Lora"/>
            </a:endParaRPr>
          </a:p>
          <a:p>
            <a:pPr indent="-298450" lvl="1" marL="914400" rtl="0" algn="l">
              <a:spcBef>
                <a:spcPts val="0"/>
              </a:spcBef>
              <a:spcAft>
                <a:spcPts val="0"/>
              </a:spcAft>
              <a:buSzPts val="1100"/>
              <a:buFont typeface="Lora"/>
              <a:buChar char="○"/>
            </a:pPr>
            <a:r>
              <a:rPr lang="en" sz="1100">
                <a:latin typeface="Lora"/>
                <a:ea typeface="Lora"/>
                <a:cs typeface="Lora"/>
                <a:sym typeface="Lora"/>
              </a:rPr>
              <a:t>East Coast from Maine to Florida </a:t>
            </a:r>
            <a:endParaRPr sz="1100">
              <a:latin typeface="Lora"/>
              <a:ea typeface="Lora"/>
              <a:cs typeface="Lora"/>
              <a:sym typeface="Lora"/>
            </a:endParaRPr>
          </a:p>
          <a:p>
            <a:pPr indent="0" lvl="0" marL="457200" rtl="0" algn="l">
              <a:spcBef>
                <a:spcPts val="0"/>
              </a:spcBef>
              <a:spcAft>
                <a:spcPts val="0"/>
              </a:spcAft>
              <a:buNone/>
            </a:pPr>
            <a:r>
              <a:t/>
            </a:r>
            <a:endParaRPr b="1" sz="1300">
              <a:latin typeface="Lora"/>
              <a:ea typeface="Lora"/>
              <a:cs typeface="Lora"/>
              <a:sym typeface="Lora"/>
            </a:endParaRPr>
          </a:p>
          <a:p>
            <a:pPr indent="0" lvl="0" marL="0" rtl="0" algn="l">
              <a:spcBef>
                <a:spcPts val="0"/>
              </a:spcBef>
              <a:spcAft>
                <a:spcPts val="0"/>
              </a:spcAft>
              <a:buNone/>
            </a:pPr>
            <a:r>
              <a:rPr b="1" lang="en" sz="1300" u="sng">
                <a:latin typeface="Lora"/>
                <a:ea typeface="Lora"/>
                <a:cs typeface="Lora"/>
                <a:sym typeface="Lora"/>
              </a:rPr>
              <a:t>Articles:</a:t>
            </a:r>
            <a:endParaRPr b="1" sz="700" u="sng">
              <a:latin typeface="Lora"/>
              <a:ea typeface="Lora"/>
              <a:cs typeface="Lora"/>
              <a:sym typeface="Lora"/>
            </a:endParaRPr>
          </a:p>
          <a:p>
            <a:pPr indent="-298450" lvl="0" marL="457200" rtl="0" algn="l">
              <a:spcBef>
                <a:spcPts val="0"/>
              </a:spcBef>
              <a:spcAft>
                <a:spcPts val="0"/>
              </a:spcAft>
              <a:buSzPts val="1100"/>
              <a:buFont typeface="Lora"/>
              <a:buChar char="★"/>
            </a:pPr>
            <a:r>
              <a:rPr lang="en" sz="1100">
                <a:latin typeface="Lora"/>
                <a:ea typeface="Lora"/>
                <a:cs typeface="Lora"/>
                <a:sym typeface="Lora"/>
              </a:rPr>
              <a:t>IDS Project- ALL</a:t>
            </a:r>
            <a:endParaRPr sz="1100">
              <a:latin typeface="Lora"/>
              <a:ea typeface="Lora"/>
              <a:cs typeface="Lora"/>
              <a:sym typeface="Lora"/>
            </a:endParaRPr>
          </a:p>
          <a:p>
            <a:pPr indent="0" lvl="0" marL="457200" rtl="0" algn="l">
              <a:spcBef>
                <a:spcPts val="0"/>
              </a:spcBef>
              <a:spcAft>
                <a:spcPts val="0"/>
              </a:spcAft>
              <a:buNone/>
            </a:pPr>
            <a:r>
              <a:t/>
            </a:r>
            <a:endParaRPr sz="1100">
              <a:latin typeface="Lora"/>
              <a:ea typeface="Lora"/>
              <a:cs typeface="Lora"/>
              <a:sym typeface="Lora"/>
            </a:endParaRPr>
          </a:p>
          <a:p>
            <a:pPr indent="-298450" lvl="0" marL="457200" rtl="0" algn="l">
              <a:spcBef>
                <a:spcPts val="0"/>
              </a:spcBef>
              <a:spcAft>
                <a:spcPts val="0"/>
              </a:spcAft>
              <a:buSzPts val="1100"/>
              <a:buFont typeface="Lora"/>
              <a:buChar char="★"/>
            </a:pPr>
            <a:r>
              <a:rPr lang="en" sz="1100">
                <a:latin typeface="Lora"/>
                <a:ea typeface="Lora"/>
                <a:cs typeface="Lora"/>
                <a:sym typeface="Lora"/>
              </a:rPr>
              <a:t>Metro- </a:t>
            </a:r>
            <a:r>
              <a:rPr lang="en" sz="1100">
                <a:solidFill>
                  <a:schemeClr val="dk1"/>
                </a:solidFill>
                <a:latin typeface="Lora"/>
                <a:ea typeface="Lora"/>
                <a:cs typeface="Lora"/>
                <a:sym typeface="Lora"/>
              </a:rPr>
              <a:t>Metro- Libraries that do no charge</a:t>
            </a:r>
            <a:endParaRPr sz="1100">
              <a:solidFill>
                <a:schemeClr val="dk1"/>
              </a:solidFill>
              <a:latin typeface="Lora"/>
              <a:ea typeface="Lora"/>
              <a:cs typeface="Lora"/>
              <a:sym typeface="Lora"/>
            </a:endParaRPr>
          </a:p>
          <a:p>
            <a:pPr indent="0" lvl="0" marL="457200" rtl="0" algn="l">
              <a:spcBef>
                <a:spcPts val="0"/>
              </a:spcBef>
              <a:spcAft>
                <a:spcPts val="0"/>
              </a:spcAft>
              <a:buNone/>
            </a:pPr>
            <a:r>
              <a:t/>
            </a:r>
            <a:endParaRPr sz="1100">
              <a:solidFill>
                <a:schemeClr val="dk1"/>
              </a:solidFill>
              <a:latin typeface="Lora"/>
              <a:ea typeface="Lora"/>
              <a:cs typeface="Lora"/>
              <a:sym typeface="Lora"/>
            </a:endParaRPr>
          </a:p>
          <a:p>
            <a:pPr indent="-298450" lvl="0" marL="457200" rtl="0" algn="l">
              <a:spcBef>
                <a:spcPts val="0"/>
              </a:spcBef>
              <a:spcAft>
                <a:spcPts val="0"/>
              </a:spcAft>
              <a:buClr>
                <a:schemeClr val="dk1"/>
              </a:buClr>
              <a:buSzPts val="1100"/>
              <a:buFont typeface="Lora"/>
              <a:buChar char="★"/>
            </a:pPr>
            <a:r>
              <a:rPr lang="en" sz="1100">
                <a:solidFill>
                  <a:schemeClr val="dk1"/>
                </a:solidFill>
                <a:latin typeface="Lora"/>
                <a:ea typeface="Lora"/>
                <a:cs typeface="Lora"/>
                <a:sym typeface="Lora"/>
              </a:rPr>
              <a:t>LVIS- ALL </a:t>
            </a:r>
            <a:endParaRPr sz="1100">
              <a:solidFill>
                <a:schemeClr val="dk1"/>
              </a:solidFill>
              <a:latin typeface="Lora"/>
              <a:ea typeface="Lora"/>
              <a:cs typeface="Lora"/>
              <a:sym typeface="Lor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1"/>
          <p:cNvSpPr txBox="1"/>
          <p:nvPr>
            <p:ph idx="1" type="body"/>
          </p:nvPr>
        </p:nvSpPr>
        <p:spPr>
          <a:xfrm>
            <a:off x="445950" y="549000"/>
            <a:ext cx="8252100" cy="4045500"/>
          </a:xfrm>
          <a:prstGeom prst="rect">
            <a:avLst/>
          </a:prstGeom>
          <a:solidFill>
            <a:schemeClr val="lt1"/>
          </a:solidFill>
          <a:ln cap="flat" cmpd="sng" w="3810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lang="en" sz="3578">
                <a:solidFill>
                  <a:srgbClr val="FF0000"/>
                </a:solidFill>
                <a:latin typeface="Lora"/>
                <a:ea typeface="Lora"/>
                <a:cs typeface="Lora"/>
                <a:sym typeface="Lora"/>
              </a:rPr>
              <a:t>*ENTERING SUPER OCD MODE*</a:t>
            </a:r>
            <a:endParaRPr sz="3578">
              <a:solidFill>
                <a:srgbClr val="FF0000"/>
              </a:solidFill>
              <a:latin typeface="Lora"/>
              <a:ea typeface="Lora"/>
              <a:cs typeface="Lora"/>
              <a:sym typeface="Lora"/>
            </a:endParaRPr>
          </a:p>
          <a:p>
            <a:pPr indent="0" lvl="0" marL="0" rtl="0" algn="ctr">
              <a:lnSpc>
                <a:spcPct val="100000"/>
              </a:lnSpc>
              <a:spcBef>
                <a:spcPts val="0"/>
              </a:spcBef>
              <a:spcAft>
                <a:spcPts val="0"/>
              </a:spcAft>
              <a:buNone/>
            </a:pPr>
            <a:r>
              <a:t/>
            </a:r>
            <a:endParaRPr sz="4378">
              <a:solidFill>
                <a:srgbClr val="FF0000"/>
              </a:solidFill>
              <a:latin typeface="Lora"/>
              <a:ea typeface="Lora"/>
              <a:cs typeface="Lora"/>
              <a:sym typeface="Lora"/>
            </a:endParaRPr>
          </a:p>
        </p:txBody>
      </p:sp>
      <p:pic>
        <p:nvPicPr>
          <p:cNvPr id="213" name="Google Shape;213;p31"/>
          <p:cNvPicPr preferRelativeResize="0"/>
          <p:nvPr/>
        </p:nvPicPr>
        <p:blipFill>
          <a:blip r:embed="rId3">
            <a:alphaModFix/>
          </a:blip>
          <a:stretch>
            <a:fillRect/>
          </a:stretch>
        </p:blipFill>
        <p:spPr>
          <a:xfrm>
            <a:off x="2402758" y="1313075"/>
            <a:ext cx="4247626" cy="30861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nvSpPr>
        <p:spPr>
          <a:xfrm>
            <a:off x="541200" y="947100"/>
            <a:ext cx="8061600" cy="2810700"/>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457200" rtl="0" algn="ctr">
              <a:lnSpc>
                <a:spcPct val="115000"/>
              </a:lnSpc>
              <a:spcBef>
                <a:spcPts val="0"/>
              </a:spcBef>
              <a:spcAft>
                <a:spcPts val="0"/>
              </a:spcAft>
              <a:buNone/>
            </a:pPr>
            <a:r>
              <a:rPr b="1" lang="en" sz="2400" u="sng">
                <a:solidFill>
                  <a:schemeClr val="dk1"/>
                </a:solidFill>
                <a:latin typeface="Lora"/>
                <a:ea typeface="Lora"/>
                <a:cs typeface="Lora"/>
                <a:sym typeface="Lora"/>
              </a:rPr>
              <a:t>Agenda</a:t>
            </a:r>
            <a:endParaRPr b="1" sz="2400" u="sng">
              <a:solidFill>
                <a:schemeClr val="dk1"/>
              </a:solidFill>
              <a:latin typeface="Lora"/>
              <a:ea typeface="Lora"/>
              <a:cs typeface="Lora"/>
              <a:sym typeface="Lora"/>
            </a:endParaRPr>
          </a:p>
          <a:p>
            <a:pPr indent="-349250" lvl="0" marL="457200" rtl="0" algn="l">
              <a:lnSpc>
                <a:spcPct val="150000"/>
              </a:lnSpc>
              <a:spcBef>
                <a:spcPts val="1200"/>
              </a:spcBef>
              <a:spcAft>
                <a:spcPts val="0"/>
              </a:spcAft>
              <a:buClr>
                <a:schemeClr val="dk1"/>
              </a:buClr>
              <a:buSzPts val="1900"/>
              <a:buFont typeface="Lora"/>
              <a:buChar char="★"/>
            </a:pPr>
            <a:r>
              <a:rPr lang="en" sz="1900">
                <a:solidFill>
                  <a:schemeClr val="dk1"/>
                </a:solidFill>
                <a:latin typeface="Lora"/>
                <a:ea typeface="Lora"/>
                <a:cs typeface="Lora"/>
                <a:sym typeface="Lora"/>
              </a:rPr>
              <a:t>What are Custom Holdings Groups and Paths?</a:t>
            </a:r>
            <a:endParaRPr sz="1900">
              <a:solidFill>
                <a:schemeClr val="dk1"/>
              </a:solidFill>
              <a:latin typeface="Lora"/>
              <a:ea typeface="Lora"/>
              <a:cs typeface="Lora"/>
              <a:sym typeface="Lora"/>
            </a:endParaRPr>
          </a:p>
          <a:p>
            <a:pPr indent="-349250" lvl="0" marL="457200" rtl="0" algn="l">
              <a:lnSpc>
                <a:spcPct val="150000"/>
              </a:lnSpc>
              <a:spcBef>
                <a:spcPts val="0"/>
              </a:spcBef>
              <a:spcAft>
                <a:spcPts val="0"/>
              </a:spcAft>
              <a:buClr>
                <a:schemeClr val="dk1"/>
              </a:buClr>
              <a:buSzPts val="1900"/>
              <a:buFont typeface="Lora"/>
              <a:buChar char="★"/>
            </a:pPr>
            <a:r>
              <a:rPr lang="en" sz="1900">
                <a:solidFill>
                  <a:schemeClr val="dk1"/>
                </a:solidFill>
                <a:latin typeface="Lora"/>
                <a:ea typeface="Lora"/>
                <a:cs typeface="Lora"/>
                <a:sym typeface="Lora"/>
              </a:rPr>
              <a:t>Where are Custom Holdings Located?</a:t>
            </a:r>
            <a:endParaRPr sz="1900">
              <a:solidFill>
                <a:schemeClr val="dk1"/>
              </a:solidFill>
              <a:latin typeface="Lora"/>
              <a:ea typeface="Lora"/>
              <a:cs typeface="Lora"/>
              <a:sym typeface="Lora"/>
            </a:endParaRPr>
          </a:p>
          <a:p>
            <a:pPr indent="-349250" lvl="0" marL="457200" rtl="0" algn="l">
              <a:lnSpc>
                <a:spcPct val="150000"/>
              </a:lnSpc>
              <a:spcBef>
                <a:spcPts val="0"/>
              </a:spcBef>
              <a:spcAft>
                <a:spcPts val="0"/>
              </a:spcAft>
              <a:buClr>
                <a:schemeClr val="dk1"/>
              </a:buClr>
              <a:buSzPts val="1900"/>
              <a:buFont typeface="Lora"/>
              <a:buChar char="★"/>
            </a:pPr>
            <a:r>
              <a:rPr lang="en" sz="1900">
                <a:solidFill>
                  <a:schemeClr val="dk1"/>
                </a:solidFill>
                <a:latin typeface="Lora"/>
                <a:ea typeface="Lora"/>
                <a:cs typeface="Lora"/>
                <a:sym typeface="Lora"/>
              </a:rPr>
              <a:t>How to set your Automated Request Manager</a:t>
            </a:r>
            <a:endParaRPr sz="1900">
              <a:solidFill>
                <a:schemeClr val="dk1"/>
              </a:solidFill>
              <a:latin typeface="Lora"/>
              <a:ea typeface="Lora"/>
              <a:cs typeface="Lora"/>
              <a:sym typeface="Lora"/>
            </a:endParaRPr>
          </a:p>
          <a:p>
            <a:pPr indent="-349250" lvl="0" marL="457200" rtl="0" algn="l">
              <a:lnSpc>
                <a:spcPct val="150000"/>
              </a:lnSpc>
              <a:spcBef>
                <a:spcPts val="0"/>
              </a:spcBef>
              <a:spcAft>
                <a:spcPts val="0"/>
              </a:spcAft>
              <a:buClr>
                <a:schemeClr val="dk1"/>
              </a:buClr>
              <a:buSzPts val="1900"/>
              <a:buFont typeface="Lora"/>
              <a:buChar char="★"/>
            </a:pPr>
            <a:r>
              <a:rPr lang="en" sz="1900">
                <a:solidFill>
                  <a:schemeClr val="dk1"/>
                </a:solidFill>
                <a:latin typeface="Lora"/>
                <a:ea typeface="Lora"/>
                <a:cs typeface="Lora"/>
                <a:sym typeface="Lora"/>
              </a:rPr>
              <a:t>How to customize your Groups and Paths for your libraries needs.</a:t>
            </a:r>
            <a:endParaRPr sz="1900">
              <a:solidFill>
                <a:schemeClr val="dk1"/>
              </a:solidFill>
              <a:latin typeface="Lora"/>
              <a:ea typeface="Lora"/>
              <a:cs typeface="Lora"/>
              <a:sym typeface="Lora"/>
            </a:endParaRPr>
          </a:p>
          <a:p>
            <a:pPr indent="-349250" lvl="0" marL="457200" rtl="0" algn="l">
              <a:lnSpc>
                <a:spcPct val="150000"/>
              </a:lnSpc>
              <a:spcBef>
                <a:spcPts val="0"/>
              </a:spcBef>
              <a:spcAft>
                <a:spcPts val="0"/>
              </a:spcAft>
              <a:buClr>
                <a:schemeClr val="dk1"/>
              </a:buClr>
              <a:buSzPts val="1900"/>
              <a:buFont typeface="Lora"/>
              <a:buChar char="★"/>
            </a:pPr>
            <a:r>
              <a:rPr lang="en" sz="1900">
                <a:solidFill>
                  <a:schemeClr val="dk1"/>
                </a:solidFill>
                <a:latin typeface="Lora"/>
                <a:ea typeface="Lora"/>
                <a:cs typeface="Lora"/>
                <a:sym typeface="Lora"/>
              </a:rPr>
              <a:t>Examples of what works for my library. </a:t>
            </a:r>
            <a:endParaRPr sz="1900">
              <a:solidFill>
                <a:schemeClr val="dk1"/>
              </a:solidFill>
              <a:latin typeface="Lora"/>
              <a:ea typeface="Lora"/>
              <a:cs typeface="Lora"/>
              <a:sym typeface="Lor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32"/>
          <p:cNvPicPr preferRelativeResize="0"/>
          <p:nvPr/>
        </p:nvPicPr>
        <p:blipFill>
          <a:blip r:embed="rId3">
            <a:alphaModFix/>
          </a:blip>
          <a:stretch>
            <a:fillRect/>
          </a:stretch>
        </p:blipFill>
        <p:spPr>
          <a:xfrm>
            <a:off x="321850" y="942625"/>
            <a:ext cx="4077607" cy="3820975"/>
          </a:xfrm>
          <a:prstGeom prst="rect">
            <a:avLst/>
          </a:prstGeom>
          <a:noFill/>
          <a:ln cap="flat" cmpd="sng" w="38100">
            <a:solidFill>
              <a:schemeClr val="dk1"/>
            </a:solidFill>
            <a:prstDash val="solid"/>
            <a:round/>
            <a:headEnd len="sm" w="sm" type="none"/>
            <a:tailEnd len="sm" w="sm" type="none"/>
          </a:ln>
        </p:spPr>
      </p:pic>
      <p:sp>
        <p:nvSpPr>
          <p:cNvPr id="219" name="Google Shape;219;p32"/>
          <p:cNvSpPr txBox="1"/>
          <p:nvPr>
            <p:ph type="title"/>
          </p:nvPr>
        </p:nvSpPr>
        <p:spPr>
          <a:xfrm>
            <a:off x="285750" y="102150"/>
            <a:ext cx="8572500" cy="572700"/>
          </a:xfrm>
          <a:prstGeom prst="rect">
            <a:avLst/>
          </a:prstGeom>
          <a:solidFill>
            <a:schemeClr val="lt1"/>
          </a:solidFill>
          <a:ln cap="flat" cmpd="sng" w="3810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 sz="2420">
                <a:latin typeface="Lora"/>
                <a:ea typeface="Lora"/>
                <a:cs typeface="Lora"/>
                <a:sym typeface="Lora"/>
              </a:rPr>
              <a:t>Word &amp; Excel Documents</a:t>
            </a:r>
            <a:endParaRPr sz="2420">
              <a:latin typeface="Lora"/>
              <a:ea typeface="Lora"/>
              <a:cs typeface="Lora"/>
              <a:sym typeface="Lora"/>
            </a:endParaRPr>
          </a:p>
        </p:txBody>
      </p:sp>
      <p:pic>
        <p:nvPicPr>
          <p:cNvPr id="220" name="Google Shape;220;p32"/>
          <p:cNvPicPr preferRelativeResize="0"/>
          <p:nvPr/>
        </p:nvPicPr>
        <p:blipFill>
          <a:blip r:embed="rId4">
            <a:alphaModFix/>
          </a:blip>
          <a:stretch>
            <a:fillRect/>
          </a:stretch>
        </p:blipFill>
        <p:spPr>
          <a:xfrm>
            <a:off x="4962400" y="867225"/>
            <a:ext cx="3496775" cy="3971776"/>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33"/>
          <p:cNvPicPr preferRelativeResize="0"/>
          <p:nvPr/>
        </p:nvPicPr>
        <p:blipFill>
          <a:blip r:embed="rId3">
            <a:alphaModFix/>
          </a:blip>
          <a:stretch>
            <a:fillRect/>
          </a:stretch>
        </p:blipFill>
        <p:spPr>
          <a:xfrm>
            <a:off x="249232" y="1377750"/>
            <a:ext cx="4609193" cy="2903609"/>
          </a:xfrm>
          <a:prstGeom prst="rect">
            <a:avLst/>
          </a:prstGeom>
          <a:noFill/>
          <a:ln cap="flat" cmpd="sng" w="38100">
            <a:solidFill>
              <a:srgbClr val="111111"/>
            </a:solidFill>
            <a:prstDash val="solid"/>
            <a:round/>
            <a:headEnd len="sm" w="sm" type="none"/>
            <a:tailEnd len="sm" w="sm" type="none"/>
          </a:ln>
        </p:spPr>
      </p:pic>
      <p:pic>
        <p:nvPicPr>
          <p:cNvPr id="226" name="Google Shape;226;p33"/>
          <p:cNvPicPr preferRelativeResize="0"/>
          <p:nvPr/>
        </p:nvPicPr>
        <p:blipFill>
          <a:blip r:embed="rId4">
            <a:alphaModFix/>
          </a:blip>
          <a:stretch>
            <a:fillRect/>
          </a:stretch>
        </p:blipFill>
        <p:spPr>
          <a:xfrm>
            <a:off x="5010826" y="533400"/>
            <a:ext cx="3980773" cy="4521514"/>
          </a:xfrm>
          <a:prstGeom prst="rect">
            <a:avLst/>
          </a:prstGeom>
          <a:noFill/>
          <a:ln cap="flat" cmpd="sng" w="38100">
            <a:solidFill>
              <a:srgbClr val="111111"/>
            </a:solidFill>
            <a:prstDash val="solid"/>
            <a:round/>
            <a:headEnd len="sm" w="sm" type="none"/>
            <a:tailEnd len="sm" w="sm" type="none"/>
          </a:ln>
        </p:spPr>
      </p:pic>
      <p:sp>
        <p:nvSpPr>
          <p:cNvPr id="227" name="Google Shape;227;p33"/>
          <p:cNvSpPr txBox="1"/>
          <p:nvPr>
            <p:ph type="title"/>
          </p:nvPr>
        </p:nvSpPr>
        <p:spPr>
          <a:xfrm>
            <a:off x="285750" y="102150"/>
            <a:ext cx="8173200" cy="360900"/>
          </a:xfrm>
          <a:prstGeom prst="rect">
            <a:avLst/>
          </a:prstGeom>
          <a:solidFill>
            <a:schemeClr val="lt1"/>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SzPts val="891"/>
              <a:buNone/>
            </a:pPr>
            <a:r>
              <a:rPr lang="en" sz="1978">
                <a:latin typeface="Lora"/>
                <a:ea typeface="Lora"/>
                <a:cs typeface="Lora"/>
                <a:sym typeface="Lora"/>
              </a:rPr>
              <a:t>How do you organize Custom Holdings Groups &amp; Paths in Excel</a:t>
            </a:r>
            <a:endParaRPr sz="1978">
              <a:latin typeface="Lora"/>
              <a:ea typeface="Lora"/>
              <a:cs typeface="Lora"/>
              <a:sym typeface="Lor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4"/>
          <p:cNvSpPr txBox="1"/>
          <p:nvPr>
            <p:ph type="title"/>
          </p:nvPr>
        </p:nvSpPr>
        <p:spPr>
          <a:xfrm>
            <a:off x="285750" y="125950"/>
            <a:ext cx="8572500" cy="572700"/>
          </a:xfrm>
          <a:prstGeom prst="rect">
            <a:avLst/>
          </a:prstGeom>
          <a:solidFill>
            <a:schemeClr val="lt1"/>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spcBef>
                <a:spcPts val="0"/>
              </a:spcBef>
              <a:spcAft>
                <a:spcPts val="0"/>
              </a:spcAft>
              <a:buNone/>
            </a:pPr>
            <a:r>
              <a:rPr lang="en" sz="2400">
                <a:latin typeface="Lora"/>
                <a:ea typeface="Lora"/>
                <a:cs typeface="Lora"/>
                <a:sym typeface="Lora"/>
              </a:rPr>
              <a:t>Another IDS Library in NY (Thanks Jen-HVCC!)</a:t>
            </a:r>
            <a:endParaRPr sz="3420">
              <a:latin typeface="Lora"/>
              <a:ea typeface="Lora"/>
              <a:cs typeface="Lora"/>
              <a:sym typeface="Lora"/>
            </a:endParaRPr>
          </a:p>
        </p:txBody>
      </p:sp>
      <p:pic>
        <p:nvPicPr>
          <p:cNvPr id="233" name="Google Shape;233;p34"/>
          <p:cNvPicPr preferRelativeResize="0"/>
          <p:nvPr/>
        </p:nvPicPr>
        <p:blipFill>
          <a:blip r:embed="rId3">
            <a:alphaModFix/>
          </a:blip>
          <a:stretch>
            <a:fillRect/>
          </a:stretch>
        </p:blipFill>
        <p:spPr>
          <a:xfrm>
            <a:off x="790575" y="906300"/>
            <a:ext cx="7562850" cy="3848100"/>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5"/>
          <p:cNvSpPr txBox="1"/>
          <p:nvPr>
            <p:ph idx="1" type="body"/>
          </p:nvPr>
        </p:nvSpPr>
        <p:spPr>
          <a:xfrm>
            <a:off x="311700" y="613950"/>
            <a:ext cx="8520600" cy="3915600"/>
          </a:xfrm>
          <a:prstGeom prst="rect">
            <a:avLst/>
          </a:prstGeom>
          <a:solidFill>
            <a:schemeClr val="lt1"/>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None/>
            </a:pPr>
            <a:r>
              <a:rPr lang="en" sz="7178">
                <a:solidFill>
                  <a:schemeClr val="dk1"/>
                </a:solidFill>
                <a:latin typeface="Lora"/>
                <a:ea typeface="Lora"/>
                <a:cs typeface="Lora"/>
                <a:sym typeface="Lora"/>
              </a:rPr>
              <a:t>Thank you! </a:t>
            </a:r>
            <a:endParaRPr sz="7178">
              <a:solidFill>
                <a:schemeClr val="dk1"/>
              </a:solidFill>
              <a:latin typeface="Lora"/>
              <a:ea typeface="Lora"/>
              <a:cs typeface="Lora"/>
              <a:sym typeface="Lora"/>
            </a:endParaRPr>
          </a:p>
          <a:p>
            <a:pPr indent="0" lvl="0" marL="0" rtl="0" algn="ctr">
              <a:lnSpc>
                <a:spcPct val="100000"/>
              </a:lnSpc>
              <a:spcBef>
                <a:spcPts val="0"/>
              </a:spcBef>
              <a:spcAft>
                <a:spcPts val="0"/>
              </a:spcAft>
              <a:buNone/>
            </a:pPr>
            <a:r>
              <a:t/>
            </a:r>
            <a:endParaRPr>
              <a:solidFill>
                <a:schemeClr val="dk1"/>
              </a:solidFill>
              <a:latin typeface="Lora"/>
              <a:ea typeface="Lora"/>
              <a:cs typeface="Lora"/>
              <a:sym typeface="Lora"/>
            </a:endParaRPr>
          </a:p>
          <a:p>
            <a:pPr indent="0" lvl="0" marL="0" rtl="0" algn="ctr">
              <a:lnSpc>
                <a:spcPct val="100000"/>
              </a:lnSpc>
              <a:spcBef>
                <a:spcPts val="0"/>
              </a:spcBef>
              <a:spcAft>
                <a:spcPts val="0"/>
              </a:spcAft>
              <a:buNone/>
            </a:pPr>
            <a:r>
              <a:t/>
            </a:r>
            <a:endParaRPr>
              <a:solidFill>
                <a:schemeClr val="dk1"/>
              </a:solidFill>
              <a:latin typeface="Lora"/>
              <a:ea typeface="Lora"/>
              <a:cs typeface="Lora"/>
              <a:sym typeface="Lora"/>
            </a:endParaRPr>
          </a:p>
          <a:p>
            <a:pPr indent="0" lvl="0" marL="0" rtl="0" algn="ctr">
              <a:lnSpc>
                <a:spcPct val="100000"/>
              </a:lnSpc>
              <a:spcBef>
                <a:spcPts val="0"/>
              </a:spcBef>
              <a:spcAft>
                <a:spcPts val="0"/>
              </a:spcAft>
              <a:buNone/>
            </a:pPr>
            <a:r>
              <a:rPr lang="en">
                <a:solidFill>
                  <a:schemeClr val="dk1"/>
                </a:solidFill>
                <a:latin typeface="Lora"/>
                <a:ea typeface="Lora"/>
                <a:cs typeface="Lora"/>
                <a:sym typeface="Lora"/>
              </a:rPr>
              <a:t>Please feel free to contact me with any questions </a:t>
            </a:r>
            <a:endParaRPr>
              <a:solidFill>
                <a:schemeClr val="dk1"/>
              </a:solidFill>
              <a:latin typeface="Lora"/>
              <a:ea typeface="Lora"/>
              <a:cs typeface="Lora"/>
              <a:sym typeface="Lora"/>
            </a:endParaRPr>
          </a:p>
          <a:p>
            <a:pPr indent="0" lvl="0" marL="0" rtl="0" algn="ctr">
              <a:lnSpc>
                <a:spcPct val="100000"/>
              </a:lnSpc>
              <a:spcBef>
                <a:spcPts val="0"/>
              </a:spcBef>
              <a:spcAft>
                <a:spcPts val="0"/>
              </a:spcAft>
              <a:buNone/>
            </a:pPr>
            <a:r>
              <a:rPr lang="en">
                <a:solidFill>
                  <a:schemeClr val="dk1"/>
                </a:solidFill>
                <a:latin typeface="Lora"/>
                <a:ea typeface="Lora"/>
                <a:cs typeface="Lora"/>
                <a:sym typeface="Lora"/>
              </a:rPr>
              <a:t>or reach out to your IDS Mentor! </a:t>
            </a:r>
            <a:endParaRPr>
              <a:solidFill>
                <a:schemeClr val="dk1"/>
              </a:solidFill>
              <a:latin typeface="Lora"/>
              <a:ea typeface="Lora"/>
              <a:cs typeface="Lora"/>
              <a:sym typeface="Lora"/>
            </a:endParaRPr>
          </a:p>
          <a:p>
            <a:pPr indent="0" lvl="0" marL="0" rtl="0" algn="ctr">
              <a:lnSpc>
                <a:spcPct val="100000"/>
              </a:lnSpc>
              <a:spcBef>
                <a:spcPts val="0"/>
              </a:spcBef>
              <a:spcAft>
                <a:spcPts val="0"/>
              </a:spcAft>
              <a:buNone/>
            </a:pPr>
            <a:r>
              <a:t/>
            </a:r>
            <a:endParaRPr>
              <a:solidFill>
                <a:schemeClr val="dk1"/>
              </a:solidFill>
              <a:latin typeface="Lora"/>
              <a:ea typeface="Lora"/>
              <a:cs typeface="Lora"/>
              <a:sym typeface="Lora"/>
            </a:endParaRPr>
          </a:p>
          <a:p>
            <a:pPr indent="0" lvl="0" marL="0" rtl="0" algn="ctr">
              <a:lnSpc>
                <a:spcPct val="100000"/>
              </a:lnSpc>
              <a:spcBef>
                <a:spcPts val="0"/>
              </a:spcBef>
              <a:spcAft>
                <a:spcPts val="0"/>
              </a:spcAft>
              <a:buNone/>
            </a:pPr>
            <a:r>
              <a:t/>
            </a:r>
            <a:endParaRPr>
              <a:solidFill>
                <a:schemeClr val="dk1"/>
              </a:solidFill>
              <a:latin typeface="Lora"/>
              <a:ea typeface="Lora"/>
              <a:cs typeface="Lora"/>
              <a:sym typeface="Lora"/>
            </a:endParaRPr>
          </a:p>
          <a:p>
            <a:pPr indent="0" lvl="0" marL="0" rtl="0" algn="ctr">
              <a:lnSpc>
                <a:spcPct val="100000"/>
              </a:lnSpc>
              <a:spcBef>
                <a:spcPts val="0"/>
              </a:spcBef>
              <a:spcAft>
                <a:spcPts val="0"/>
              </a:spcAft>
              <a:buNone/>
            </a:pPr>
            <a:r>
              <a:rPr lang="en">
                <a:solidFill>
                  <a:schemeClr val="dk1"/>
                </a:solidFill>
                <a:latin typeface="Lora"/>
                <a:ea typeface="Lora"/>
                <a:cs typeface="Lora"/>
                <a:sym typeface="Lora"/>
              </a:rPr>
              <a:t>Kristen Heinrich</a:t>
            </a:r>
            <a:endParaRPr>
              <a:solidFill>
                <a:schemeClr val="dk1"/>
              </a:solidFill>
              <a:latin typeface="Lora"/>
              <a:ea typeface="Lora"/>
              <a:cs typeface="Lora"/>
              <a:sym typeface="Lora"/>
            </a:endParaRPr>
          </a:p>
          <a:p>
            <a:pPr indent="0" lvl="0" marL="0" rtl="0" algn="ctr">
              <a:lnSpc>
                <a:spcPct val="100000"/>
              </a:lnSpc>
              <a:spcBef>
                <a:spcPts val="0"/>
              </a:spcBef>
              <a:spcAft>
                <a:spcPts val="0"/>
              </a:spcAft>
              <a:buNone/>
            </a:pPr>
            <a:r>
              <a:rPr lang="en" u="sng">
                <a:solidFill>
                  <a:schemeClr val="hlink"/>
                </a:solidFill>
                <a:latin typeface="Lora"/>
                <a:ea typeface="Lora"/>
                <a:cs typeface="Lora"/>
                <a:sym typeface="Lora"/>
                <a:hlinkClick r:id="rId3"/>
              </a:rPr>
              <a:t>kristen.heinrich@purchase.edu</a:t>
            </a:r>
            <a:endParaRPr>
              <a:solidFill>
                <a:schemeClr val="dk1"/>
              </a:solidFill>
              <a:latin typeface="Lora"/>
              <a:ea typeface="Lora"/>
              <a:cs typeface="Lora"/>
              <a:sym typeface="Lor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type="title"/>
          </p:nvPr>
        </p:nvSpPr>
        <p:spPr>
          <a:xfrm>
            <a:off x="311700" y="368825"/>
            <a:ext cx="8520600" cy="572700"/>
          </a:xfrm>
          <a:prstGeom prst="rect">
            <a:avLst/>
          </a:prstGeom>
          <a:solidFill>
            <a:schemeClr val="lt1"/>
          </a:solidFill>
          <a:ln cap="flat" cmpd="sng" w="38100">
            <a:solidFill>
              <a:srgbClr val="000000"/>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ctr">
              <a:spcBef>
                <a:spcPts val="0"/>
              </a:spcBef>
              <a:spcAft>
                <a:spcPts val="0"/>
              </a:spcAft>
              <a:buSzPct val="42672"/>
              <a:buNone/>
            </a:pPr>
            <a:r>
              <a:rPr lang="en" sz="2320">
                <a:latin typeface="Lora"/>
                <a:ea typeface="Lora"/>
                <a:cs typeface="Lora"/>
                <a:sym typeface="Lora"/>
              </a:rPr>
              <a:t>What are Custom Holdings Groups and Custom Holding Paths?</a:t>
            </a:r>
            <a:endParaRPr sz="2220">
              <a:latin typeface="Lora"/>
              <a:ea typeface="Lora"/>
              <a:cs typeface="Lora"/>
              <a:sym typeface="Lora"/>
            </a:endParaRPr>
          </a:p>
        </p:txBody>
      </p:sp>
      <p:sp>
        <p:nvSpPr>
          <p:cNvPr id="66" name="Google Shape;66;p15"/>
          <p:cNvSpPr txBox="1"/>
          <p:nvPr>
            <p:ph idx="1" type="body"/>
          </p:nvPr>
        </p:nvSpPr>
        <p:spPr>
          <a:xfrm>
            <a:off x="311700" y="1378050"/>
            <a:ext cx="3999900" cy="2387400"/>
          </a:xfrm>
          <a:prstGeom prst="rect">
            <a:avLst/>
          </a:prstGeom>
          <a:solidFill>
            <a:srgbClr val="FFFFFF"/>
          </a:solidFill>
          <a:ln cap="flat" cmpd="sng" w="38100">
            <a:solidFill>
              <a:schemeClr val="dk1"/>
            </a:solidFill>
            <a:prstDash val="solid"/>
            <a:round/>
            <a:headEnd len="sm" w="sm" type="none"/>
            <a:tailEnd len="sm" w="sm" type="none"/>
          </a:ln>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900" u="sng">
                <a:solidFill>
                  <a:srgbClr val="000000"/>
                </a:solidFill>
                <a:latin typeface="Lora"/>
                <a:ea typeface="Lora"/>
                <a:cs typeface="Lora"/>
                <a:sym typeface="Lora"/>
              </a:rPr>
              <a:t>Custom Holdings Group</a:t>
            </a:r>
            <a:endParaRPr b="1" sz="1900" u="sng">
              <a:solidFill>
                <a:srgbClr val="000000"/>
              </a:solidFill>
              <a:latin typeface="Lora"/>
              <a:ea typeface="Lora"/>
              <a:cs typeface="Lora"/>
              <a:sym typeface="Lora"/>
            </a:endParaRPr>
          </a:p>
          <a:p>
            <a:pPr indent="0" lvl="0" marL="0" rtl="0" algn="ctr">
              <a:spcBef>
                <a:spcPts val="1200"/>
              </a:spcBef>
              <a:spcAft>
                <a:spcPts val="0"/>
              </a:spcAft>
              <a:buNone/>
            </a:pPr>
            <a:r>
              <a:rPr lang="en" sz="1450">
                <a:solidFill>
                  <a:srgbClr val="111111"/>
                </a:solidFill>
                <a:highlight>
                  <a:srgbClr val="FFFFFF"/>
                </a:highlight>
                <a:latin typeface="Lora"/>
                <a:ea typeface="Lora"/>
                <a:cs typeface="Lora"/>
                <a:sym typeface="Lora"/>
              </a:rPr>
              <a:t>A custom holdings group is a record that contains the OCLC symbols of preferred lenders for a particular category of borrowing activities.</a:t>
            </a:r>
            <a:endParaRPr sz="1450">
              <a:solidFill>
                <a:srgbClr val="111111"/>
              </a:solidFill>
              <a:highlight>
                <a:srgbClr val="FFFFFF"/>
              </a:highlight>
              <a:latin typeface="Lora"/>
              <a:ea typeface="Lora"/>
              <a:cs typeface="Lora"/>
              <a:sym typeface="Lora"/>
            </a:endParaRPr>
          </a:p>
          <a:p>
            <a:pPr indent="0" lvl="0" marL="0" rtl="0" algn="ctr">
              <a:spcBef>
                <a:spcPts val="1200"/>
              </a:spcBef>
              <a:spcAft>
                <a:spcPts val="0"/>
              </a:spcAft>
              <a:buNone/>
            </a:pPr>
            <a:r>
              <a:rPr lang="en" sz="1450">
                <a:solidFill>
                  <a:srgbClr val="111111"/>
                </a:solidFill>
                <a:highlight>
                  <a:srgbClr val="FFFFFF"/>
                </a:highlight>
                <a:latin typeface="Lora"/>
                <a:ea typeface="Lora"/>
                <a:cs typeface="Lora"/>
                <a:sym typeface="Lora"/>
              </a:rPr>
              <a:t>Ex: IDSALL, IDSNY, ONLYSUNY, MetroNoChargeArticles, LVISSCORESNE...</a:t>
            </a:r>
            <a:endParaRPr sz="1450">
              <a:solidFill>
                <a:srgbClr val="111111"/>
              </a:solidFill>
              <a:highlight>
                <a:srgbClr val="FFFFFF"/>
              </a:highlight>
              <a:latin typeface="Lora"/>
              <a:ea typeface="Lora"/>
              <a:cs typeface="Lora"/>
              <a:sym typeface="Lora"/>
            </a:endParaRPr>
          </a:p>
          <a:p>
            <a:pPr indent="0" lvl="0" marL="0" rtl="0" algn="ctr">
              <a:spcBef>
                <a:spcPts val="1200"/>
              </a:spcBef>
              <a:spcAft>
                <a:spcPts val="1200"/>
              </a:spcAft>
              <a:buNone/>
            </a:pPr>
            <a:r>
              <a:rPr lang="en" sz="1106">
                <a:solidFill>
                  <a:srgbClr val="111111"/>
                </a:solidFill>
                <a:highlight>
                  <a:srgbClr val="FFFFFF"/>
                </a:highlight>
                <a:latin typeface="Lora"/>
                <a:ea typeface="Lora"/>
                <a:cs typeface="Lora"/>
                <a:sym typeface="Lora"/>
              </a:rPr>
              <a:t>(20-character limit, with no special characters)</a:t>
            </a:r>
            <a:endParaRPr sz="1106">
              <a:solidFill>
                <a:srgbClr val="111111"/>
              </a:solidFill>
              <a:highlight>
                <a:srgbClr val="FFFFFF"/>
              </a:highlight>
              <a:latin typeface="Lora"/>
              <a:ea typeface="Lora"/>
              <a:cs typeface="Lora"/>
              <a:sym typeface="Lora"/>
            </a:endParaRPr>
          </a:p>
        </p:txBody>
      </p:sp>
      <p:sp>
        <p:nvSpPr>
          <p:cNvPr id="67" name="Google Shape;67;p15"/>
          <p:cNvSpPr txBox="1"/>
          <p:nvPr>
            <p:ph idx="2" type="body"/>
          </p:nvPr>
        </p:nvSpPr>
        <p:spPr>
          <a:xfrm>
            <a:off x="4832400" y="1378050"/>
            <a:ext cx="3999900" cy="2387400"/>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b="1" lang="en" sz="1900" u="sng">
                <a:solidFill>
                  <a:srgbClr val="000000"/>
                </a:solidFill>
                <a:latin typeface="Lora"/>
                <a:ea typeface="Lora"/>
                <a:cs typeface="Lora"/>
                <a:sym typeface="Lora"/>
              </a:rPr>
              <a:t>Custom Holdings Path</a:t>
            </a:r>
            <a:endParaRPr b="1" sz="1900" u="sng">
              <a:solidFill>
                <a:srgbClr val="000000"/>
              </a:solidFill>
              <a:latin typeface="Lora"/>
              <a:ea typeface="Lora"/>
              <a:cs typeface="Lora"/>
              <a:sym typeface="Lora"/>
            </a:endParaRPr>
          </a:p>
          <a:p>
            <a:pPr indent="0" lvl="0" marL="0" rtl="0" algn="ctr">
              <a:spcBef>
                <a:spcPts val="1200"/>
              </a:spcBef>
              <a:spcAft>
                <a:spcPts val="0"/>
              </a:spcAft>
              <a:buNone/>
            </a:pPr>
            <a:r>
              <a:rPr lang="en" sz="1250">
                <a:solidFill>
                  <a:srgbClr val="111111"/>
                </a:solidFill>
                <a:highlight>
                  <a:srgbClr val="FFFFFF"/>
                </a:highlight>
                <a:latin typeface="Lora"/>
                <a:ea typeface="Lora"/>
                <a:cs typeface="Lora"/>
                <a:sym typeface="Lora"/>
              </a:rPr>
              <a:t>A custom holdings path is a record that contains the names of holdings groups appropriate to a set of requests. Within the holdings, path record are listed holdings group records in order of borrowing preference.</a:t>
            </a:r>
            <a:endParaRPr sz="1250">
              <a:solidFill>
                <a:srgbClr val="111111"/>
              </a:solidFill>
              <a:highlight>
                <a:srgbClr val="FFFFFF"/>
              </a:highlight>
              <a:latin typeface="Lora"/>
              <a:ea typeface="Lora"/>
              <a:cs typeface="Lora"/>
              <a:sym typeface="Lora"/>
            </a:endParaRPr>
          </a:p>
          <a:p>
            <a:pPr indent="0" lvl="0" marL="0" rtl="0" algn="ctr">
              <a:spcBef>
                <a:spcPts val="1200"/>
              </a:spcBef>
              <a:spcAft>
                <a:spcPts val="0"/>
              </a:spcAft>
              <a:buClr>
                <a:schemeClr val="dk1"/>
              </a:buClr>
              <a:buSzPts val="1100"/>
              <a:buFont typeface="Arial"/>
              <a:buNone/>
            </a:pPr>
            <a:r>
              <a:rPr lang="en" sz="1250">
                <a:solidFill>
                  <a:srgbClr val="111111"/>
                </a:solidFill>
                <a:highlight>
                  <a:schemeClr val="lt1"/>
                </a:highlight>
                <a:latin typeface="Lora"/>
                <a:ea typeface="Lora"/>
                <a:cs typeface="Lora"/>
                <a:sym typeface="Lora"/>
              </a:rPr>
              <a:t>Ex: Direct Request, Books, Articles, Scores…</a:t>
            </a:r>
            <a:endParaRPr sz="1250">
              <a:solidFill>
                <a:srgbClr val="111111"/>
              </a:solidFill>
              <a:highlight>
                <a:schemeClr val="lt1"/>
              </a:highlight>
              <a:latin typeface="Lora"/>
              <a:ea typeface="Lora"/>
              <a:cs typeface="Lora"/>
              <a:sym typeface="Lora"/>
            </a:endParaRPr>
          </a:p>
          <a:p>
            <a:pPr indent="0" lvl="0" marL="0" rtl="0" algn="ctr">
              <a:spcBef>
                <a:spcPts val="1200"/>
              </a:spcBef>
              <a:spcAft>
                <a:spcPts val="1200"/>
              </a:spcAft>
              <a:buClr>
                <a:schemeClr val="dk1"/>
              </a:buClr>
              <a:buSzPts val="1100"/>
              <a:buFont typeface="Arial"/>
              <a:buNone/>
            </a:pPr>
            <a:r>
              <a:rPr lang="en" sz="1100">
                <a:solidFill>
                  <a:srgbClr val="111111"/>
                </a:solidFill>
                <a:highlight>
                  <a:srgbClr val="FFFFFF"/>
                </a:highlight>
                <a:latin typeface="Lora"/>
                <a:ea typeface="Lora"/>
                <a:cs typeface="Lora"/>
                <a:sym typeface="Lora"/>
              </a:rPr>
              <a:t>(20-character limit, with no special characters)</a:t>
            </a:r>
            <a:endParaRPr sz="1100">
              <a:solidFill>
                <a:srgbClr val="111111"/>
              </a:solidFill>
              <a:highlight>
                <a:schemeClr val="lt1"/>
              </a:highlight>
              <a:latin typeface="Lora"/>
              <a:ea typeface="Lora"/>
              <a:cs typeface="Lora"/>
              <a:sym typeface="Lor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idx="1" type="body"/>
          </p:nvPr>
        </p:nvSpPr>
        <p:spPr>
          <a:xfrm>
            <a:off x="1522650" y="985050"/>
            <a:ext cx="6098700" cy="3173400"/>
          </a:xfrm>
          <a:prstGeom prst="rect">
            <a:avLst/>
          </a:prstGeom>
          <a:solidFill>
            <a:schemeClr val="lt1"/>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None/>
            </a:pPr>
            <a:r>
              <a:rPr lang="en" sz="4378">
                <a:solidFill>
                  <a:schemeClr val="dk1"/>
                </a:solidFill>
                <a:latin typeface="Lora"/>
                <a:ea typeface="Lora"/>
                <a:cs typeface="Lora"/>
                <a:sym typeface="Lora"/>
              </a:rPr>
              <a:t>Where are your </a:t>
            </a:r>
            <a:endParaRPr sz="4378">
              <a:solidFill>
                <a:schemeClr val="dk1"/>
              </a:solidFill>
              <a:latin typeface="Lora"/>
              <a:ea typeface="Lora"/>
              <a:cs typeface="Lora"/>
              <a:sym typeface="Lora"/>
            </a:endParaRPr>
          </a:p>
          <a:p>
            <a:pPr indent="0" lvl="0" marL="0" rtl="0" algn="ctr">
              <a:lnSpc>
                <a:spcPct val="100000"/>
              </a:lnSpc>
              <a:spcBef>
                <a:spcPts val="0"/>
              </a:spcBef>
              <a:spcAft>
                <a:spcPts val="0"/>
              </a:spcAft>
              <a:buNone/>
            </a:pPr>
            <a:r>
              <a:rPr lang="en" sz="4378">
                <a:solidFill>
                  <a:schemeClr val="dk1"/>
                </a:solidFill>
                <a:latin typeface="Lora"/>
                <a:ea typeface="Lora"/>
                <a:cs typeface="Lora"/>
                <a:sym typeface="Lora"/>
              </a:rPr>
              <a:t>Custom Holdings Located?</a:t>
            </a:r>
            <a:endParaRPr sz="4200">
              <a:solidFill>
                <a:schemeClr val="dk1"/>
              </a:solidFill>
              <a:latin typeface="Lora"/>
              <a:ea typeface="Lora"/>
              <a:cs typeface="Lora"/>
              <a:sym typeface="Lor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type="title"/>
          </p:nvPr>
        </p:nvSpPr>
        <p:spPr>
          <a:xfrm>
            <a:off x="1024950" y="125950"/>
            <a:ext cx="7094100" cy="430500"/>
          </a:xfrm>
          <a:prstGeom prst="rect">
            <a:avLst/>
          </a:prstGeom>
          <a:solidFill>
            <a:schemeClr val="lt1"/>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rmAutofit fontScale="90000"/>
          </a:bodyPr>
          <a:lstStyle/>
          <a:p>
            <a:pPr indent="0" lvl="0" marL="0" rtl="0" algn="ctr">
              <a:spcBef>
                <a:spcPts val="0"/>
              </a:spcBef>
              <a:spcAft>
                <a:spcPts val="0"/>
              </a:spcAft>
              <a:buSzPct val="46894"/>
              <a:buNone/>
            </a:pPr>
            <a:r>
              <a:rPr lang="en" sz="1900">
                <a:latin typeface="Lora"/>
                <a:ea typeface="Lora"/>
                <a:cs typeface="Lora"/>
                <a:sym typeface="Lora"/>
              </a:rPr>
              <a:t>Custom Holdings are located in your Worldcat/WorldShare Account</a:t>
            </a:r>
            <a:endParaRPr sz="1900">
              <a:latin typeface="Lora"/>
              <a:ea typeface="Lora"/>
              <a:cs typeface="Lora"/>
              <a:sym typeface="Lora"/>
            </a:endParaRPr>
          </a:p>
        </p:txBody>
      </p:sp>
      <p:sp>
        <p:nvSpPr>
          <p:cNvPr id="78" name="Google Shape;78;p17"/>
          <p:cNvSpPr txBox="1"/>
          <p:nvPr/>
        </p:nvSpPr>
        <p:spPr>
          <a:xfrm>
            <a:off x="449700" y="2018038"/>
            <a:ext cx="8244600" cy="384900"/>
          </a:xfrm>
          <a:prstGeom prst="rect">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spAutoFit/>
          </a:bodyPr>
          <a:lstStyle/>
          <a:p>
            <a:pPr indent="0" lvl="0" marL="0" rtl="0" algn="ctr">
              <a:spcBef>
                <a:spcPts val="0"/>
              </a:spcBef>
              <a:spcAft>
                <a:spcPts val="0"/>
              </a:spcAft>
              <a:buNone/>
            </a:pPr>
            <a:r>
              <a:rPr lang="en" sz="1300">
                <a:latin typeface="Lora"/>
                <a:ea typeface="Lora"/>
                <a:cs typeface="Lora"/>
                <a:sym typeface="Lora"/>
              </a:rPr>
              <a:t>ILLiad Client &gt; System &gt; </a:t>
            </a:r>
            <a:r>
              <a:rPr lang="en" sz="1300">
                <a:solidFill>
                  <a:schemeClr val="dk1"/>
                </a:solidFill>
                <a:latin typeface="Lora"/>
                <a:ea typeface="Lora"/>
                <a:cs typeface="Lora"/>
                <a:sym typeface="Lora"/>
              </a:rPr>
              <a:t>OCLC Resource Sharing Settings &gt; Sign in to Worldcat/Worldshare Account</a:t>
            </a:r>
            <a:endParaRPr sz="1300">
              <a:latin typeface="Lora"/>
              <a:ea typeface="Lora"/>
              <a:cs typeface="Lora"/>
              <a:sym typeface="Lora"/>
            </a:endParaRPr>
          </a:p>
        </p:txBody>
      </p:sp>
      <p:pic>
        <p:nvPicPr>
          <p:cNvPr id="79" name="Google Shape;79;p17"/>
          <p:cNvPicPr preferRelativeResize="0"/>
          <p:nvPr/>
        </p:nvPicPr>
        <p:blipFill>
          <a:blip r:embed="rId3">
            <a:alphaModFix/>
          </a:blip>
          <a:stretch>
            <a:fillRect/>
          </a:stretch>
        </p:blipFill>
        <p:spPr>
          <a:xfrm>
            <a:off x="1790362" y="660326"/>
            <a:ext cx="5503624" cy="1233600"/>
          </a:xfrm>
          <a:prstGeom prst="rect">
            <a:avLst/>
          </a:prstGeom>
          <a:noFill/>
          <a:ln cap="flat" cmpd="sng" w="38100">
            <a:solidFill>
              <a:schemeClr val="dk1"/>
            </a:solidFill>
            <a:prstDash val="solid"/>
            <a:round/>
            <a:headEnd len="sm" w="sm" type="none"/>
            <a:tailEnd len="sm" w="sm" type="none"/>
          </a:ln>
        </p:spPr>
      </p:pic>
      <p:sp>
        <p:nvSpPr>
          <p:cNvPr id="80" name="Google Shape;80;p17"/>
          <p:cNvSpPr txBox="1"/>
          <p:nvPr/>
        </p:nvSpPr>
        <p:spPr>
          <a:xfrm>
            <a:off x="1790366" y="1622938"/>
            <a:ext cx="5503500" cy="265500"/>
          </a:xfrm>
          <a:prstGeom prst="rect">
            <a:avLst/>
          </a:prstGeom>
          <a:solidFill>
            <a:srgbClr val="FFFF00"/>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ILLiad Client</a:t>
            </a:r>
            <a:endParaRPr sz="1100"/>
          </a:p>
        </p:txBody>
      </p:sp>
      <p:pic>
        <p:nvPicPr>
          <p:cNvPr id="81" name="Google Shape;81;p17"/>
          <p:cNvPicPr preferRelativeResize="0"/>
          <p:nvPr/>
        </p:nvPicPr>
        <p:blipFill rotWithShape="1">
          <a:blip r:embed="rId4">
            <a:alphaModFix/>
          </a:blip>
          <a:srcRect b="15165" l="10607" r="10991" t="8967"/>
          <a:stretch/>
        </p:blipFill>
        <p:spPr>
          <a:xfrm>
            <a:off x="2907175" y="2552075"/>
            <a:ext cx="3329650" cy="1858325"/>
          </a:xfrm>
          <a:prstGeom prst="rect">
            <a:avLst/>
          </a:prstGeom>
          <a:noFill/>
          <a:ln cap="flat" cmpd="sng" w="38100">
            <a:solidFill>
              <a:schemeClr val="dk1"/>
            </a:solidFill>
            <a:prstDash val="solid"/>
            <a:round/>
            <a:headEnd len="sm" w="sm" type="none"/>
            <a:tailEnd len="sm" w="sm" type="none"/>
          </a:ln>
        </p:spPr>
      </p:pic>
      <p:sp>
        <p:nvSpPr>
          <p:cNvPr id="82" name="Google Shape;82;p17"/>
          <p:cNvSpPr/>
          <p:nvPr/>
        </p:nvSpPr>
        <p:spPr>
          <a:xfrm>
            <a:off x="2985425" y="3527175"/>
            <a:ext cx="3166500" cy="6741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7"/>
          <p:cNvSpPr/>
          <p:nvPr/>
        </p:nvSpPr>
        <p:spPr>
          <a:xfrm>
            <a:off x="2689525" y="915575"/>
            <a:ext cx="910200" cy="6741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8"/>
          <p:cNvPicPr preferRelativeResize="0"/>
          <p:nvPr/>
        </p:nvPicPr>
        <p:blipFill>
          <a:blip r:embed="rId3">
            <a:alphaModFix/>
          </a:blip>
          <a:stretch>
            <a:fillRect/>
          </a:stretch>
        </p:blipFill>
        <p:spPr>
          <a:xfrm>
            <a:off x="1024888" y="817250"/>
            <a:ext cx="7094225" cy="3927050"/>
          </a:xfrm>
          <a:prstGeom prst="rect">
            <a:avLst/>
          </a:prstGeom>
          <a:noFill/>
          <a:ln cap="flat" cmpd="sng" w="38100">
            <a:solidFill>
              <a:schemeClr val="dk1"/>
            </a:solidFill>
            <a:prstDash val="solid"/>
            <a:round/>
            <a:headEnd len="sm" w="sm" type="none"/>
            <a:tailEnd len="sm" w="sm" type="none"/>
          </a:ln>
        </p:spPr>
      </p:pic>
      <p:sp>
        <p:nvSpPr>
          <p:cNvPr id="89" name="Google Shape;89;p18"/>
          <p:cNvSpPr/>
          <p:nvPr/>
        </p:nvSpPr>
        <p:spPr>
          <a:xfrm>
            <a:off x="6733100" y="2756125"/>
            <a:ext cx="1126200" cy="2571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8"/>
          <p:cNvSpPr/>
          <p:nvPr/>
        </p:nvSpPr>
        <p:spPr>
          <a:xfrm>
            <a:off x="2295225" y="2392675"/>
            <a:ext cx="1126200" cy="2571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8"/>
          <p:cNvSpPr txBox="1"/>
          <p:nvPr/>
        </p:nvSpPr>
        <p:spPr>
          <a:xfrm>
            <a:off x="449700" y="175988"/>
            <a:ext cx="8244600" cy="492600"/>
          </a:xfrm>
          <a:prstGeom prst="rect">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spAutoFit/>
          </a:bodyPr>
          <a:lstStyle/>
          <a:p>
            <a:pPr indent="0" lvl="0" marL="0" rtl="0" algn="ctr">
              <a:spcBef>
                <a:spcPts val="0"/>
              </a:spcBef>
              <a:spcAft>
                <a:spcPts val="0"/>
              </a:spcAft>
              <a:buNone/>
            </a:pPr>
            <a:r>
              <a:rPr lang="en" sz="2000">
                <a:latin typeface="Lora"/>
                <a:ea typeface="Lora"/>
                <a:cs typeface="Lora"/>
                <a:sym typeface="Lora"/>
              </a:rPr>
              <a:t>Worldshare Webpage</a:t>
            </a:r>
            <a:r>
              <a:rPr lang="en" sz="2000">
                <a:latin typeface="Lora"/>
                <a:ea typeface="Lora"/>
                <a:cs typeface="Lora"/>
                <a:sym typeface="Lora"/>
              </a:rPr>
              <a:t> &gt; Quick Links &gt; </a:t>
            </a:r>
            <a:r>
              <a:rPr lang="en" sz="2000">
                <a:solidFill>
                  <a:schemeClr val="dk1"/>
                </a:solidFill>
                <a:latin typeface="Lora"/>
                <a:ea typeface="Lora"/>
                <a:cs typeface="Lora"/>
                <a:sym typeface="Lora"/>
              </a:rPr>
              <a:t>OCLC Service Configuration</a:t>
            </a:r>
            <a:endParaRPr sz="2000">
              <a:latin typeface="Lora"/>
              <a:ea typeface="Lora"/>
              <a:cs typeface="Lora"/>
              <a:sym typeface="Lor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9"/>
          <p:cNvPicPr preferRelativeResize="0"/>
          <p:nvPr/>
        </p:nvPicPr>
        <p:blipFill>
          <a:blip r:embed="rId3">
            <a:alphaModFix/>
          </a:blip>
          <a:stretch>
            <a:fillRect/>
          </a:stretch>
        </p:blipFill>
        <p:spPr>
          <a:xfrm>
            <a:off x="252400" y="1134400"/>
            <a:ext cx="2419350" cy="3724275"/>
          </a:xfrm>
          <a:prstGeom prst="rect">
            <a:avLst/>
          </a:prstGeom>
          <a:noFill/>
          <a:ln cap="flat" cmpd="sng" w="38100">
            <a:solidFill>
              <a:srgbClr val="111111"/>
            </a:solidFill>
            <a:prstDash val="solid"/>
            <a:round/>
            <a:headEnd len="sm" w="sm" type="none"/>
            <a:tailEnd len="sm" w="sm" type="none"/>
          </a:ln>
        </p:spPr>
      </p:pic>
      <p:sp>
        <p:nvSpPr>
          <p:cNvPr id="97" name="Google Shape;97;p19"/>
          <p:cNvSpPr/>
          <p:nvPr/>
        </p:nvSpPr>
        <p:spPr>
          <a:xfrm>
            <a:off x="285750" y="3768425"/>
            <a:ext cx="2348100" cy="6429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8" name="Google Shape;98;p19"/>
          <p:cNvPicPr preferRelativeResize="0"/>
          <p:nvPr/>
        </p:nvPicPr>
        <p:blipFill>
          <a:blip r:embed="rId4">
            <a:alphaModFix/>
          </a:blip>
          <a:stretch>
            <a:fillRect/>
          </a:stretch>
        </p:blipFill>
        <p:spPr>
          <a:xfrm>
            <a:off x="2866300" y="1170125"/>
            <a:ext cx="2348175" cy="3688550"/>
          </a:xfrm>
          <a:prstGeom prst="rect">
            <a:avLst/>
          </a:prstGeom>
          <a:noFill/>
          <a:ln cap="flat" cmpd="sng" w="38100">
            <a:solidFill>
              <a:srgbClr val="111111"/>
            </a:solidFill>
            <a:prstDash val="solid"/>
            <a:round/>
            <a:headEnd len="sm" w="sm" type="none"/>
            <a:tailEnd len="sm" w="sm" type="none"/>
          </a:ln>
        </p:spPr>
      </p:pic>
      <p:sp>
        <p:nvSpPr>
          <p:cNvPr id="99" name="Google Shape;99;p19"/>
          <p:cNvSpPr/>
          <p:nvPr/>
        </p:nvSpPr>
        <p:spPr>
          <a:xfrm>
            <a:off x="2928250" y="2970725"/>
            <a:ext cx="2224800" cy="17166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9"/>
          <p:cNvSpPr txBox="1"/>
          <p:nvPr/>
        </p:nvSpPr>
        <p:spPr>
          <a:xfrm>
            <a:off x="5457225" y="1698101"/>
            <a:ext cx="3401100" cy="1908600"/>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457200" rtl="0" algn="l">
              <a:spcBef>
                <a:spcPts val="0"/>
              </a:spcBef>
              <a:spcAft>
                <a:spcPts val="0"/>
              </a:spcAft>
              <a:buNone/>
            </a:pPr>
            <a:r>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Locate &amp; Select WorldShare ILL</a:t>
            </a:r>
            <a:endParaRPr>
              <a:latin typeface="Lora"/>
              <a:ea typeface="Lora"/>
              <a:cs typeface="Lora"/>
              <a:sym typeface="Lora"/>
            </a:endParaRPr>
          </a:p>
          <a:p>
            <a:pPr indent="0" lvl="0" marL="457200" rtl="0" algn="l">
              <a:spcBef>
                <a:spcPts val="0"/>
              </a:spcBef>
              <a:spcAft>
                <a:spcPts val="0"/>
              </a:spcAft>
              <a:buNone/>
            </a:pPr>
            <a:r>
              <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You will see Custom Holdings Groups, Custom Holdings Paths &amp; Automated Request Manager (ARM aka. Direct Request)</a:t>
            </a:r>
            <a:endParaRPr>
              <a:latin typeface="Lora"/>
              <a:ea typeface="Lora"/>
              <a:cs typeface="Lora"/>
              <a:sym typeface="Lora"/>
            </a:endParaRPr>
          </a:p>
          <a:p>
            <a:pPr indent="0" lvl="0" marL="457200" rtl="0" algn="l">
              <a:spcBef>
                <a:spcPts val="0"/>
              </a:spcBef>
              <a:spcAft>
                <a:spcPts val="0"/>
              </a:spcAft>
              <a:buNone/>
            </a:pPr>
            <a:r>
              <a:t/>
            </a:r>
            <a:endParaRPr>
              <a:latin typeface="Lora"/>
              <a:ea typeface="Lora"/>
              <a:cs typeface="Lora"/>
              <a:sym typeface="Lora"/>
            </a:endParaRPr>
          </a:p>
        </p:txBody>
      </p:sp>
      <p:sp>
        <p:nvSpPr>
          <p:cNvPr id="101" name="Google Shape;101;p19"/>
          <p:cNvSpPr txBox="1"/>
          <p:nvPr>
            <p:ph type="title"/>
          </p:nvPr>
        </p:nvSpPr>
        <p:spPr>
          <a:xfrm>
            <a:off x="285750" y="125950"/>
            <a:ext cx="8572500" cy="572700"/>
          </a:xfrm>
          <a:prstGeom prst="rect">
            <a:avLst/>
          </a:prstGeom>
          <a:solidFill>
            <a:schemeClr val="lt1"/>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spcBef>
                <a:spcPts val="0"/>
              </a:spcBef>
              <a:spcAft>
                <a:spcPts val="0"/>
              </a:spcAft>
              <a:buSzPts val="891"/>
              <a:buNone/>
            </a:pPr>
            <a:r>
              <a:rPr lang="en" sz="1900">
                <a:latin typeface="Lora"/>
                <a:ea typeface="Lora"/>
                <a:cs typeface="Lora"/>
                <a:sym typeface="Lora"/>
              </a:rPr>
              <a:t>WorldShare ILL &gt; Custom Holdings Groups, Paths and ARM</a:t>
            </a:r>
            <a:endParaRPr sz="1900">
              <a:latin typeface="Lora"/>
              <a:ea typeface="Lora"/>
              <a:cs typeface="Lora"/>
              <a:sym typeface="Lor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idx="1" type="body"/>
          </p:nvPr>
        </p:nvSpPr>
        <p:spPr>
          <a:xfrm>
            <a:off x="1372650" y="1162650"/>
            <a:ext cx="6398700" cy="2818200"/>
          </a:xfrm>
          <a:prstGeom prst="rect">
            <a:avLst/>
          </a:prstGeom>
          <a:solidFill>
            <a:schemeClr val="lt1"/>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None/>
            </a:pPr>
            <a:r>
              <a:rPr lang="en" sz="4378">
                <a:solidFill>
                  <a:schemeClr val="dk1"/>
                </a:solidFill>
                <a:latin typeface="Lora"/>
                <a:ea typeface="Lora"/>
                <a:cs typeface="Lora"/>
                <a:sym typeface="Lora"/>
              </a:rPr>
              <a:t>Custom Holdings </a:t>
            </a:r>
            <a:endParaRPr sz="4378">
              <a:solidFill>
                <a:schemeClr val="dk1"/>
              </a:solidFill>
              <a:latin typeface="Lora"/>
              <a:ea typeface="Lora"/>
              <a:cs typeface="Lora"/>
              <a:sym typeface="Lora"/>
            </a:endParaRPr>
          </a:p>
          <a:p>
            <a:pPr indent="0" lvl="0" marL="0" rtl="0" algn="ctr">
              <a:lnSpc>
                <a:spcPct val="100000"/>
              </a:lnSpc>
              <a:spcBef>
                <a:spcPts val="0"/>
              </a:spcBef>
              <a:spcAft>
                <a:spcPts val="0"/>
              </a:spcAft>
              <a:buNone/>
            </a:pPr>
            <a:r>
              <a:rPr lang="en" sz="4378">
                <a:solidFill>
                  <a:schemeClr val="dk1"/>
                </a:solidFill>
                <a:latin typeface="Lora"/>
                <a:ea typeface="Lora"/>
                <a:cs typeface="Lora"/>
                <a:sym typeface="Lora"/>
              </a:rPr>
              <a:t>Groups </a:t>
            </a:r>
            <a:endParaRPr sz="4200">
              <a:solidFill>
                <a:schemeClr val="dk1"/>
              </a:solidFill>
              <a:latin typeface="Lora"/>
              <a:ea typeface="Lora"/>
              <a:cs typeface="Lora"/>
              <a:sym typeface="Lora"/>
            </a:endParaRPr>
          </a:p>
        </p:txBody>
      </p:sp>
      <p:sp>
        <p:nvSpPr>
          <p:cNvPr id="107" name="Google Shape;107;p20"/>
          <p:cNvSpPr txBox="1"/>
          <p:nvPr/>
        </p:nvSpPr>
        <p:spPr>
          <a:xfrm>
            <a:off x="1372650" y="4522075"/>
            <a:ext cx="6398700" cy="400200"/>
          </a:xfrm>
          <a:prstGeom prst="rect">
            <a:avLst/>
          </a:prstGeom>
          <a:solidFill>
            <a:schemeClr val="dk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00">
                <a:solidFill>
                  <a:schemeClr val="lt1"/>
                </a:solidFill>
                <a:latin typeface="Lora"/>
                <a:ea typeface="Lora"/>
                <a:cs typeface="Lora"/>
                <a:sym typeface="Lora"/>
              </a:rPr>
              <a:t>OCLC Help Guide: Custom Holdings Groups </a:t>
            </a:r>
            <a:r>
              <a:rPr lang="en" sz="700" u="sng">
                <a:solidFill>
                  <a:schemeClr val="hlink"/>
                </a:solidFill>
                <a:latin typeface="Lora"/>
                <a:ea typeface="Lora"/>
                <a:cs typeface="Lora"/>
                <a:sym typeface="Lora"/>
                <a:hlinkClick r:id="rId3"/>
              </a:rPr>
              <a:t>https://help.oclc.org/Resource_Sharing/WorldShare_Interlibrary_Loan/Service_Configuration_Settings/040Custom_Holdings_Groups</a:t>
            </a:r>
            <a:endParaRPr sz="700">
              <a:solidFill>
                <a:schemeClr val="lt1"/>
              </a:solidFill>
              <a:latin typeface="Lora"/>
              <a:ea typeface="Lora"/>
              <a:cs typeface="Lora"/>
              <a:sym typeface="Lor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138875"/>
            <a:ext cx="8520600" cy="477000"/>
          </a:xfrm>
          <a:prstGeom prst="rect">
            <a:avLst/>
          </a:prstGeom>
          <a:solidFill>
            <a:schemeClr val="lt1"/>
          </a:solid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900">
                <a:latin typeface="Lora"/>
                <a:ea typeface="Lora"/>
                <a:cs typeface="Lora"/>
                <a:sym typeface="Lora"/>
              </a:rPr>
              <a:t>Custom Holdings Groups Page Layout</a:t>
            </a:r>
            <a:endParaRPr>
              <a:latin typeface="Lora"/>
              <a:ea typeface="Lora"/>
              <a:cs typeface="Lora"/>
              <a:sym typeface="Lora"/>
            </a:endParaRPr>
          </a:p>
        </p:txBody>
      </p:sp>
      <p:pic>
        <p:nvPicPr>
          <p:cNvPr id="113" name="Google Shape;113;p21"/>
          <p:cNvPicPr preferRelativeResize="0"/>
          <p:nvPr/>
        </p:nvPicPr>
        <p:blipFill>
          <a:blip r:embed="rId3">
            <a:alphaModFix/>
          </a:blip>
          <a:stretch>
            <a:fillRect/>
          </a:stretch>
        </p:blipFill>
        <p:spPr>
          <a:xfrm>
            <a:off x="1046375" y="821125"/>
            <a:ext cx="7454097" cy="3637297"/>
          </a:xfrm>
          <a:prstGeom prst="rect">
            <a:avLst/>
          </a:prstGeom>
          <a:noFill/>
          <a:ln cap="flat" cmpd="sng" w="38100">
            <a:solidFill>
              <a:srgbClr val="111111"/>
            </a:solidFill>
            <a:prstDash val="solid"/>
            <a:round/>
            <a:headEnd len="sm" w="sm" type="none"/>
            <a:tailEnd len="sm" w="sm" type="none"/>
          </a:ln>
        </p:spPr>
      </p:pic>
      <p:sp>
        <p:nvSpPr>
          <p:cNvPr id="114" name="Google Shape;114;p21"/>
          <p:cNvSpPr/>
          <p:nvPr/>
        </p:nvSpPr>
        <p:spPr>
          <a:xfrm rot="8798576">
            <a:off x="4186679" y="1177027"/>
            <a:ext cx="1016450" cy="42111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1"/>
          <p:cNvSpPr txBox="1"/>
          <p:nvPr/>
        </p:nvSpPr>
        <p:spPr>
          <a:xfrm rot="-1962978">
            <a:off x="4185723" y="1215601"/>
            <a:ext cx="1091808" cy="343940"/>
          </a:xfrm>
          <a:prstGeom prst="rect">
            <a:avLst/>
          </a:prstGeom>
          <a:noFill/>
          <a:ln>
            <a:noFill/>
          </a:ln>
        </p:spPr>
        <p:txBody>
          <a:bodyPr anchorCtr="0" anchor="t" bIns="91425" lIns="91425" spcFirstLastPara="1" rIns="91425" wrap="square" tIns="91425">
            <a:normAutofit fontScale="62500"/>
          </a:bodyPr>
          <a:lstStyle/>
          <a:p>
            <a:pPr indent="0" lvl="0" marL="0" rtl="0" algn="l">
              <a:spcBef>
                <a:spcPts val="0"/>
              </a:spcBef>
              <a:spcAft>
                <a:spcPts val="0"/>
              </a:spcAft>
              <a:buNone/>
            </a:pPr>
            <a:r>
              <a:rPr b="1" lang="en">
                <a:latin typeface="Lora"/>
                <a:ea typeface="Lora"/>
                <a:cs typeface="Lora"/>
                <a:sym typeface="Lora"/>
              </a:rPr>
              <a:t>Holdings </a:t>
            </a:r>
            <a:r>
              <a:rPr b="1" lang="en">
                <a:latin typeface="Lora"/>
                <a:ea typeface="Lora"/>
                <a:cs typeface="Lora"/>
                <a:sym typeface="Lora"/>
              </a:rPr>
              <a:t>Groups</a:t>
            </a:r>
            <a:endParaRPr b="1">
              <a:latin typeface="Lora"/>
              <a:ea typeface="Lora"/>
              <a:cs typeface="Lora"/>
              <a:sym typeface="Lora"/>
            </a:endParaRPr>
          </a:p>
        </p:txBody>
      </p:sp>
      <p:sp>
        <p:nvSpPr>
          <p:cNvPr id="116" name="Google Shape;116;p21"/>
          <p:cNvSpPr/>
          <p:nvPr/>
        </p:nvSpPr>
        <p:spPr>
          <a:xfrm rot="9650260">
            <a:off x="5482963" y="1682733"/>
            <a:ext cx="1016311" cy="421439"/>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1"/>
          <p:cNvSpPr txBox="1"/>
          <p:nvPr/>
        </p:nvSpPr>
        <p:spPr>
          <a:xfrm rot="-1186475">
            <a:off x="5508986" y="1721584"/>
            <a:ext cx="1091569" cy="343710"/>
          </a:xfrm>
          <a:prstGeom prst="rect">
            <a:avLst/>
          </a:prstGeom>
          <a:noFill/>
          <a:ln>
            <a:noFill/>
          </a:ln>
        </p:spPr>
        <p:txBody>
          <a:bodyPr anchorCtr="0" anchor="t" bIns="91425" lIns="91425" spcFirstLastPara="1" rIns="91425" wrap="square" tIns="91425">
            <a:normAutofit fontScale="47500"/>
          </a:bodyPr>
          <a:lstStyle/>
          <a:p>
            <a:pPr indent="0" lvl="0" marL="0" rtl="0" algn="l">
              <a:spcBef>
                <a:spcPts val="0"/>
              </a:spcBef>
              <a:spcAft>
                <a:spcPts val="0"/>
              </a:spcAft>
              <a:buNone/>
            </a:pPr>
            <a:r>
              <a:rPr b="1" lang="en">
                <a:latin typeface="Lora"/>
                <a:ea typeface="Lora"/>
                <a:cs typeface="Lora"/>
                <a:sym typeface="Lora"/>
              </a:rPr>
              <a:t>Custom </a:t>
            </a:r>
            <a:r>
              <a:rPr b="1" lang="en">
                <a:latin typeface="Lora"/>
                <a:ea typeface="Lora"/>
                <a:cs typeface="Lora"/>
                <a:sym typeface="Lora"/>
              </a:rPr>
              <a:t>Group Name</a:t>
            </a:r>
            <a:endParaRPr b="1">
              <a:latin typeface="Lora"/>
              <a:ea typeface="Lora"/>
              <a:cs typeface="Lora"/>
              <a:sym typeface="Lora"/>
            </a:endParaRPr>
          </a:p>
        </p:txBody>
      </p:sp>
      <p:sp>
        <p:nvSpPr>
          <p:cNvPr id="118" name="Google Shape;118;p21"/>
          <p:cNvSpPr/>
          <p:nvPr/>
        </p:nvSpPr>
        <p:spPr>
          <a:xfrm rot="-10691401">
            <a:off x="5816559" y="2275234"/>
            <a:ext cx="1016307" cy="421426"/>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1"/>
          <p:cNvSpPr txBox="1"/>
          <p:nvPr/>
        </p:nvSpPr>
        <p:spPr>
          <a:xfrm rot="165331">
            <a:off x="5854288" y="2313859"/>
            <a:ext cx="1092063" cy="344196"/>
          </a:xfrm>
          <a:prstGeom prst="rect">
            <a:avLst/>
          </a:prstGeom>
          <a:noFill/>
          <a:ln>
            <a:noFill/>
          </a:ln>
        </p:spPr>
        <p:txBody>
          <a:bodyPr anchorCtr="0" anchor="t" bIns="91425" lIns="91425" spcFirstLastPara="1" rIns="91425" wrap="square" tIns="91425">
            <a:normAutofit fontScale="55000"/>
          </a:bodyPr>
          <a:lstStyle/>
          <a:p>
            <a:pPr indent="0" lvl="0" marL="0" rtl="0" algn="l">
              <a:spcBef>
                <a:spcPts val="0"/>
              </a:spcBef>
              <a:spcAft>
                <a:spcPts val="0"/>
              </a:spcAft>
              <a:buNone/>
            </a:pPr>
            <a:r>
              <a:rPr b="1" lang="en">
                <a:latin typeface="Lora"/>
                <a:ea typeface="Lora"/>
                <a:cs typeface="Lora"/>
                <a:sym typeface="Lora"/>
              </a:rPr>
              <a:t>Group Description</a:t>
            </a:r>
            <a:endParaRPr b="1">
              <a:latin typeface="Lora"/>
              <a:ea typeface="Lora"/>
              <a:cs typeface="Lora"/>
              <a:sym typeface="Lora"/>
            </a:endParaRPr>
          </a:p>
        </p:txBody>
      </p:sp>
      <p:sp>
        <p:nvSpPr>
          <p:cNvPr id="120" name="Google Shape;120;p21"/>
          <p:cNvSpPr txBox="1"/>
          <p:nvPr/>
        </p:nvSpPr>
        <p:spPr>
          <a:xfrm>
            <a:off x="207600" y="2657625"/>
            <a:ext cx="3386100" cy="2031900"/>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292100" lvl="0" marL="457200" rtl="0" algn="l">
              <a:spcBef>
                <a:spcPts val="0"/>
              </a:spcBef>
              <a:spcAft>
                <a:spcPts val="0"/>
              </a:spcAft>
              <a:buSzPts val="1000"/>
              <a:buChar char="★"/>
            </a:pPr>
            <a:r>
              <a:rPr b="1" lang="en" sz="1000">
                <a:latin typeface="Lora"/>
                <a:ea typeface="Lora"/>
                <a:cs typeface="Lora"/>
                <a:sym typeface="Lora"/>
              </a:rPr>
              <a:t>Holdings Group- </a:t>
            </a:r>
            <a:r>
              <a:rPr lang="en" sz="1000">
                <a:latin typeface="Lora"/>
                <a:ea typeface="Lora"/>
                <a:cs typeface="Lora"/>
                <a:sym typeface="Lora"/>
              </a:rPr>
              <a:t>List of Custom Groups you have made</a:t>
            </a:r>
            <a:endParaRPr sz="1000">
              <a:latin typeface="Lora"/>
              <a:ea typeface="Lora"/>
              <a:cs typeface="Lora"/>
              <a:sym typeface="Lora"/>
            </a:endParaRPr>
          </a:p>
          <a:p>
            <a:pPr indent="0" lvl="0" marL="457200" rtl="0" algn="l">
              <a:spcBef>
                <a:spcPts val="0"/>
              </a:spcBef>
              <a:spcAft>
                <a:spcPts val="0"/>
              </a:spcAft>
              <a:buNone/>
            </a:pPr>
            <a:r>
              <a:t/>
            </a:r>
            <a:endParaRPr sz="1000">
              <a:latin typeface="Lora"/>
              <a:ea typeface="Lora"/>
              <a:cs typeface="Lora"/>
              <a:sym typeface="Lora"/>
            </a:endParaRPr>
          </a:p>
          <a:p>
            <a:pPr indent="-292100" lvl="0" marL="457200" rtl="0" algn="l">
              <a:spcBef>
                <a:spcPts val="0"/>
              </a:spcBef>
              <a:spcAft>
                <a:spcPts val="0"/>
              </a:spcAft>
              <a:buSzPts val="1000"/>
              <a:buChar char="★"/>
            </a:pPr>
            <a:r>
              <a:rPr b="1" lang="en" sz="1000">
                <a:latin typeface="Lora"/>
                <a:ea typeface="Lora"/>
                <a:cs typeface="Lora"/>
                <a:sym typeface="Lora"/>
              </a:rPr>
              <a:t>Custom Group Name- </a:t>
            </a:r>
            <a:r>
              <a:rPr lang="en" sz="1000">
                <a:latin typeface="Lora"/>
                <a:ea typeface="Lora"/>
                <a:cs typeface="Lora"/>
                <a:sym typeface="Lora"/>
              </a:rPr>
              <a:t>Custom Names that work for your library</a:t>
            </a:r>
            <a:endParaRPr sz="1000">
              <a:latin typeface="Lora"/>
              <a:ea typeface="Lora"/>
              <a:cs typeface="Lora"/>
              <a:sym typeface="Lora"/>
            </a:endParaRPr>
          </a:p>
          <a:p>
            <a:pPr indent="0" lvl="0" marL="457200" rtl="0" algn="l">
              <a:spcBef>
                <a:spcPts val="0"/>
              </a:spcBef>
              <a:spcAft>
                <a:spcPts val="0"/>
              </a:spcAft>
              <a:buNone/>
            </a:pPr>
            <a:r>
              <a:t/>
            </a:r>
            <a:endParaRPr sz="1000">
              <a:latin typeface="Lora"/>
              <a:ea typeface="Lora"/>
              <a:cs typeface="Lora"/>
              <a:sym typeface="Lora"/>
            </a:endParaRPr>
          </a:p>
          <a:p>
            <a:pPr indent="-292100" lvl="0" marL="457200" rtl="0" algn="l">
              <a:spcBef>
                <a:spcPts val="0"/>
              </a:spcBef>
              <a:spcAft>
                <a:spcPts val="0"/>
              </a:spcAft>
              <a:buSzPts val="1000"/>
              <a:buChar char="★"/>
            </a:pPr>
            <a:r>
              <a:rPr b="1" lang="en" sz="1000">
                <a:latin typeface="Lora"/>
                <a:ea typeface="Lora"/>
                <a:cs typeface="Lora"/>
                <a:sym typeface="Lora"/>
              </a:rPr>
              <a:t>G</a:t>
            </a:r>
            <a:r>
              <a:rPr b="1" lang="en" sz="1000">
                <a:latin typeface="Lora"/>
                <a:ea typeface="Lora"/>
                <a:cs typeface="Lora"/>
                <a:sym typeface="Lora"/>
              </a:rPr>
              <a:t>roup Description</a:t>
            </a:r>
            <a:r>
              <a:rPr lang="en" sz="1000">
                <a:latin typeface="Lora"/>
                <a:ea typeface="Lora"/>
                <a:cs typeface="Lora"/>
                <a:sym typeface="Lora"/>
              </a:rPr>
              <a:t>- what symbols are included in the Group, Date and </a:t>
            </a:r>
            <a:r>
              <a:rPr lang="en" sz="1000">
                <a:latin typeface="Lora"/>
                <a:ea typeface="Lora"/>
                <a:cs typeface="Lora"/>
                <a:sym typeface="Lora"/>
              </a:rPr>
              <a:t>Initials of who made the updates</a:t>
            </a:r>
            <a:endParaRPr sz="1000">
              <a:latin typeface="Lora"/>
              <a:ea typeface="Lora"/>
              <a:cs typeface="Lora"/>
              <a:sym typeface="Lora"/>
            </a:endParaRPr>
          </a:p>
          <a:p>
            <a:pPr indent="0" lvl="0" marL="457200" rtl="0" algn="l">
              <a:spcBef>
                <a:spcPts val="0"/>
              </a:spcBef>
              <a:spcAft>
                <a:spcPts val="0"/>
              </a:spcAft>
              <a:buNone/>
            </a:pPr>
            <a:r>
              <a:t/>
            </a:r>
            <a:endParaRPr sz="1000">
              <a:latin typeface="Lora"/>
              <a:ea typeface="Lora"/>
              <a:cs typeface="Lora"/>
              <a:sym typeface="Lora"/>
            </a:endParaRPr>
          </a:p>
          <a:p>
            <a:pPr indent="-292100" lvl="0" marL="457200" rtl="0" algn="l">
              <a:spcBef>
                <a:spcPts val="0"/>
              </a:spcBef>
              <a:spcAft>
                <a:spcPts val="0"/>
              </a:spcAft>
              <a:buSzPts val="1000"/>
              <a:buFont typeface="Lora"/>
              <a:buChar char="★"/>
            </a:pPr>
            <a:r>
              <a:rPr b="1" lang="en" sz="1000">
                <a:latin typeface="Lora"/>
                <a:ea typeface="Lora"/>
                <a:cs typeface="Lora"/>
                <a:sym typeface="Lora"/>
              </a:rPr>
              <a:t>SAVE- SAVE SAVE SAVE! THERE IS NO AUTOSAVE! </a:t>
            </a:r>
            <a:endParaRPr b="1" sz="1000">
              <a:latin typeface="Lora"/>
              <a:ea typeface="Lora"/>
              <a:cs typeface="Lora"/>
              <a:sym typeface="Lora"/>
            </a:endParaRPr>
          </a:p>
        </p:txBody>
      </p:sp>
      <p:sp>
        <p:nvSpPr>
          <p:cNvPr id="121" name="Google Shape;121;p21"/>
          <p:cNvSpPr/>
          <p:nvPr/>
        </p:nvSpPr>
        <p:spPr>
          <a:xfrm>
            <a:off x="7353375" y="3642225"/>
            <a:ext cx="1181700" cy="1075800"/>
          </a:xfrm>
          <a:prstGeom prst="star5">
            <a:avLst>
              <a:gd fmla="val 19098" name="adj"/>
              <a:gd fmla="val 105146" name="hf"/>
              <a:gd fmla="val 110557" name="vf"/>
            </a:avLst>
          </a:prstGeom>
          <a:noFill/>
          <a:ln cap="flat" cmpd="sng" w="762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2500" fill="hold"/>
                                        <p:tgtEl>
                                          <p:spTgt spid="121"/>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