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Lst>
  <p:sldSz cx="9144000" cy="5143500" type="screen16x9"/>
  <p:notesSz cx="7010400" cy="9296400"/>
  <p:embeddedFontLst>
    <p:embeddedFont>
      <p:font typeface="Robo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7" autoAdjust="0"/>
    <p:restoredTop sz="83165" autoAdjust="0"/>
  </p:normalViewPr>
  <p:slideViewPr>
    <p:cSldViewPr snapToGrid="0">
      <p:cViewPr varScale="1">
        <p:scale>
          <a:sx n="85" d="100"/>
          <a:sy n="85" d="100"/>
        </p:scale>
        <p:origin x="102" y="6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smtClean="0"/>
              <a:t>Hello </a:t>
            </a:r>
            <a:r>
              <a:rPr lang="en" dirty="0"/>
              <a:t>my name is Jennifer Acker and I am the Sr. Clerk for Resource Sharing at HVCC. I am also the IDS Project Manager.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dc48d987c_0_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dc48d987c_0_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dc48d987c_0_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dc48d987c_0_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60f257ae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60f257ae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Ther</a:t>
            </a:r>
            <a:r>
              <a:rPr lang="en-US" baseline="0" dirty="0" smtClean="0"/>
              <a:t>e are 2 very helpful webpages from under this menu.</a:t>
            </a:r>
            <a:endParaRPr lang="en-US" dirty="0"/>
          </a:p>
        </p:txBody>
      </p:sp>
    </p:spTree>
    <p:extLst>
      <p:ext uri="{BB962C8B-B14F-4D97-AF65-F5344CB8AC3E}">
        <p14:creationId xmlns:p14="http://schemas.microsoft.com/office/powerpoint/2010/main" val="1174898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dc48d987c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dc48d987c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smtClean="0"/>
              <a:t>They are Current Member List</a:t>
            </a:r>
            <a:r>
              <a:rPr lang="en-US" baseline="0" dirty="0" smtClean="0"/>
              <a:t> and Mentor Program. These are public pages!</a:t>
            </a:r>
          </a:p>
          <a:p>
            <a:pPr marL="0" indent="0">
              <a:buNone/>
            </a:pPr>
            <a:endParaRPr lang="en-US" baseline="0" dirty="0" smtClean="0"/>
          </a:p>
          <a:p>
            <a:pPr marL="0" indent="0">
              <a:buNone/>
            </a:pPr>
            <a:r>
              <a:rPr lang="en-US" baseline="0" dirty="0" smtClean="0"/>
              <a:t>Current </a:t>
            </a:r>
            <a:r>
              <a:rPr lang="en-US" baseline="0" dirty="0" smtClean="0"/>
              <a:t>Member </a:t>
            </a:r>
            <a:r>
              <a:rPr lang="en-US" baseline="0" dirty="0" smtClean="0"/>
              <a:t>List: Find </a:t>
            </a:r>
            <a:r>
              <a:rPr lang="en-US" baseline="0" dirty="0" smtClean="0"/>
              <a:t>your library in the list and </a:t>
            </a:r>
            <a:r>
              <a:rPr lang="en-US" baseline="0" dirty="0" smtClean="0"/>
              <a:t>scan to the right to see your mentor name. </a:t>
            </a:r>
          </a:p>
          <a:p>
            <a:pPr marL="0" indent="0">
              <a:buNone/>
            </a:pPr>
            <a:endParaRPr lang="en-US" baseline="0" dirty="0" smtClean="0"/>
          </a:p>
          <a:p>
            <a:pPr marL="0" indent="0">
              <a:buNone/>
            </a:pPr>
            <a:r>
              <a:rPr lang="en-US" baseline="0" dirty="0" smtClean="0"/>
              <a:t>Mentor Program: Here you will find contact information for our mentors as well as an option </a:t>
            </a:r>
            <a:r>
              <a:rPr lang="en-US" baseline="0" dirty="0" smtClean="0"/>
              <a:t>to contact the Director of </a:t>
            </a:r>
            <a:r>
              <a:rPr lang="en-US" baseline="0" dirty="0" smtClean="0"/>
              <a:t>Mentors via email with questions.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dc48d987c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adc48d987c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smtClean="0"/>
              <a:t>There are 2 different emails! One for Workflow questions and one for Logic questions!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1766" indent="0">
              <a:buNone/>
            </a:pPr>
            <a:r>
              <a:rPr lang="en-US" dirty="0" smtClean="0"/>
              <a:t>Feel free to unmute yourself.</a:t>
            </a:r>
            <a:r>
              <a:rPr lang="en-US" baseline="0" dirty="0" smtClean="0"/>
              <a:t> Are there any questions in chat? You can send me an email if you don’t want to ask something now or think of a question later! </a:t>
            </a:r>
          </a:p>
          <a:p>
            <a:pPr marL="161766" indent="0">
              <a:buNone/>
            </a:pPr>
            <a:endParaRPr lang="en-US" baseline="0" dirty="0" smtClean="0"/>
          </a:p>
          <a:p>
            <a:pPr marL="161766" indent="0">
              <a:buNone/>
            </a:pPr>
            <a:r>
              <a:rPr lang="en-US" baseline="0" dirty="0" smtClean="0"/>
              <a:t>Thank you!</a:t>
            </a:r>
            <a:endParaRPr lang="en-US" dirty="0"/>
          </a:p>
        </p:txBody>
      </p:sp>
    </p:spTree>
    <p:extLst>
      <p:ext uri="{BB962C8B-B14F-4D97-AF65-F5344CB8AC3E}">
        <p14:creationId xmlns:p14="http://schemas.microsoft.com/office/powerpoint/2010/main" val="75429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5464a0a7b_0_4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5464a0a7b_0_4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smtClean="0"/>
              <a:t>I think this is the million dollar</a:t>
            </a:r>
            <a:r>
              <a:rPr lang="en-US" baseline="0" dirty="0" smtClean="0"/>
              <a:t> question!!!</a:t>
            </a:r>
          </a:p>
          <a:p>
            <a:pPr marL="0" indent="0">
              <a:buNone/>
            </a:pPr>
            <a:endParaRPr lang="en-US" baseline="0" dirty="0" smtClean="0"/>
          </a:p>
          <a:p>
            <a:pPr marL="0" indent="0">
              <a:buNone/>
            </a:pPr>
            <a:r>
              <a:rPr lang="en-US" baseline="0" dirty="0" smtClean="0"/>
              <a:t>I wanted to have a slide with a brief answer but don’t worry we will take a closer look at each of these bullet points!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5464a0a7b_0_4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5464a0a7b_0_4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smtClean="0"/>
              <a:t>You will see the Groups section when you look at a </a:t>
            </a:r>
            <a:r>
              <a:rPr lang="en" dirty="0" smtClean="0"/>
              <a:t>lender’s </a:t>
            </a:r>
            <a:r>
              <a:rPr lang="en" dirty="0" smtClean="0"/>
              <a:t>address. Groups</a:t>
            </a:r>
            <a:r>
              <a:rPr lang="en" baseline="0" dirty="0" smtClean="0"/>
              <a:t> will be different for each library and libraries can have check marks for more than one group. </a:t>
            </a:r>
          </a:p>
          <a:p>
            <a:pPr marL="0" indent="0">
              <a:buNone/>
            </a:pPr>
            <a:endParaRPr lang="en" baseline="0" dirty="0" smtClean="0"/>
          </a:p>
          <a:p>
            <a:pPr marL="0" indent="0">
              <a:buNone/>
            </a:pPr>
            <a:r>
              <a:rPr lang="en" baseline="0" dirty="0" smtClean="0"/>
              <a:t>As you can see some of the groups </a:t>
            </a:r>
            <a:r>
              <a:rPr lang="en" dirty="0" smtClean="0"/>
              <a:t>I </a:t>
            </a:r>
            <a:r>
              <a:rPr lang="en" dirty="0"/>
              <a:t>have </a:t>
            </a:r>
            <a:r>
              <a:rPr lang="en" dirty="0" smtClean="0"/>
              <a:t>are for our local courier (ELD), </a:t>
            </a:r>
            <a:r>
              <a:rPr lang="en" dirty="0"/>
              <a:t>International, SUNY, and </a:t>
            </a:r>
            <a:r>
              <a:rPr lang="en" dirty="0" smtClean="0"/>
              <a:t>IDS </a:t>
            </a:r>
            <a:r>
              <a:rPr lang="en" dirty="0"/>
              <a:t>Ship UPS</a:t>
            </a:r>
            <a:r>
              <a:rPr lang="en" dirty="0" smtClean="0"/>
              <a:t>! I use groups so that I can pull specific</a:t>
            </a:r>
            <a:r>
              <a:rPr lang="en" baseline="0" dirty="0" smtClean="0"/>
              <a:t> data on </a:t>
            </a:r>
            <a:r>
              <a:rPr lang="en" baseline="0" dirty="0" smtClean="0"/>
              <a:t>a group using Web Reports. </a:t>
            </a:r>
            <a:r>
              <a:rPr lang="en" baseline="0" dirty="0" smtClean="0"/>
              <a:t>For example, I recelty added IDS Ship UPS. In the future I will pull lending data on this group to see how many loans we have done for this group. UPS is not a normal shipping </a:t>
            </a:r>
            <a:r>
              <a:rPr lang="en" baseline="0" dirty="0" smtClean="0"/>
              <a:t>method for us </a:t>
            </a:r>
            <a:r>
              <a:rPr lang="en" baseline="0" dirty="0" smtClean="0"/>
              <a:t>so I want to check on </a:t>
            </a:r>
            <a:r>
              <a:rPr lang="en" baseline="0" dirty="0" smtClean="0"/>
              <a:t>how many we have sent periodically</a:t>
            </a:r>
            <a:r>
              <a:rPr lang="en" baseline="0" dirty="0" smtClean="0"/>
              <a:t>.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5464a0a7b_0_26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5464a0a7b_0_26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100" b="0" i="0" u="none" strike="noStrike" cap="none" dirty="0" smtClean="0">
                <a:solidFill>
                  <a:srgbClr val="000000"/>
                </a:solidFill>
                <a:effectLst/>
                <a:latin typeface="Arial"/>
                <a:ea typeface="Arial"/>
                <a:cs typeface="Arial"/>
                <a:sym typeface="Arial"/>
              </a:rPr>
              <a:t>Some libraries do not bill any one or some libraries bill select libraries.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fa1db6f84_0_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fa1db6f84_0_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100" b="0" i="0" u="none" strike="noStrike" cap="none" dirty="0" smtClean="0">
                <a:solidFill>
                  <a:srgbClr val="000000"/>
                </a:solidFill>
                <a:effectLst/>
                <a:latin typeface="Arial"/>
                <a:ea typeface="Arial"/>
                <a:cs typeface="Arial"/>
                <a:sym typeface="Arial"/>
              </a:rPr>
              <a:t>If you are a library that bills then when a new library is announced or a library leaves you will have to look at the libraries billing category. If your library is billing them you will need to make them exempt. </a:t>
            </a:r>
          </a:p>
          <a:p>
            <a:pPr marL="0" indent="0">
              <a:buNone/>
            </a:pPr>
            <a:endParaRPr lang="en-US" sz="1100" b="0" i="0" u="none" strike="noStrike" cap="none" dirty="0" smtClean="0">
              <a:solidFill>
                <a:srgbClr val="000000"/>
              </a:solidFill>
              <a:effectLst/>
              <a:latin typeface="Arial"/>
              <a:ea typeface="Arial"/>
              <a:cs typeface="Arial"/>
              <a:sym typeface="Arial"/>
            </a:endParaRPr>
          </a:p>
          <a:p>
            <a:pPr marL="0" indent="0">
              <a:buNone/>
            </a:pPr>
            <a:r>
              <a:rPr lang="en-US" sz="1100" b="0" i="0" u="none" strike="noStrike" cap="none" dirty="0" smtClean="0">
                <a:solidFill>
                  <a:srgbClr val="000000"/>
                </a:solidFill>
                <a:effectLst/>
                <a:latin typeface="Arial"/>
                <a:ea typeface="Arial"/>
                <a:cs typeface="Arial"/>
                <a:sym typeface="Arial"/>
              </a:rPr>
              <a:t>When a library leaves the Project you will need to decide if the library should still have exempt billing status!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fa1db6f84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9fa1db6f84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f5ea1ebb3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9f5ea1ebb3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The email sent on </a:t>
            </a:r>
            <a:r>
              <a:rPr lang="en" dirty="0" smtClean="0"/>
              <a:t>11/30 anounced 1 </a:t>
            </a:r>
            <a:r>
              <a:rPr lang="en" dirty="0"/>
              <a:t>new member and the email on 10/30 </a:t>
            </a:r>
            <a:r>
              <a:rPr lang="en" dirty="0" smtClean="0"/>
              <a:t>anounced </a:t>
            </a:r>
            <a:r>
              <a:rPr lang="en" dirty="0"/>
              <a:t>5 new libraries. The email also included that IQU was listed under the Pacific time zone when it should be listed under the Mountain time zone. Did you see the emails where several New York community colleges left the Project? </a:t>
            </a:r>
            <a:endParaRPr lang="en" dirty="0" smtClean="0"/>
          </a:p>
          <a:p>
            <a:pPr marL="0" indent="0">
              <a:buNone/>
            </a:pPr>
            <a:endParaRPr lang="en" dirty="0" smtClean="0"/>
          </a:p>
          <a:p>
            <a:pPr marL="0" indent="0">
              <a:buNone/>
            </a:pPr>
            <a:r>
              <a:rPr lang="en" dirty="0" smtClean="0"/>
              <a:t>The </a:t>
            </a:r>
            <a:r>
              <a:rPr lang="en" dirty="0"/>
              <a:t>way the symbols now appear in the email is something we did to help members think about where our member libraries are by time zone. The list in this format came about because I was looking at creating IDS Project Custom Holdings Groups by time zone for my library. Custom Holding Groups and Paths are individaul to each </a:t>
            </a:r>
            <a:r>
              <a:rPr lang="en" dirty="0" smtClean="0"/>
              <a:t>library.</a:t>
            </a:r>
            <a:r>
              <a:rPr lang="en" baseline="0" dirty="0" smtClean="0"/>
              <a:t> W</a:t>
            </a:r>
            <a:r>
              <a:rPr lang="en" dirty="0" smtClean="0"/>
              <a:t>e aren’t suggesting</a:t>
            </a:r>
            <a:r>
              <a:rPr lang="en" baseline="0" dirty="0" smtClean="0"/>
              <a:t> you change what you currently have but it is always a good practive to review your custom holding groups and paths peridocially</a:t>
            </a:r>
            <a:r>
              <a:rPr lang="en" dirty="0" smtClean="0"/>
              <a:t>. Usually this is a summer</a:t>
            </a:r>
            <a:r>
              <a:rPr lang="en" baseline="0" dirty="0" smtClean="0"/>
              <a:t> project for me!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f5ea1ebb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f5ea1ebb3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Stating with ILLiad 9.1 you will see a new OCLC Resource Sharing Settings icon. This will take you to the sign-in for OCLC's Service Configuration. OCLC recommends libraries use the second option. This option is tied to a user's WorldShare account!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If you don't know your login information you could contact OCLC to get assistance.</a:t>
            </a:r>
          </a:p>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dc48d987c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dc48d987c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100" b="0" i="0" u="none" strike="noStrike" cap="none" dirty="0" smtClean="0">
                <a:solidFill>
                  <a:srgbClr val="000000"/>
                </a:solidFill>
                <a:effectLst/>
                <a:latin typeface="Arial"/>
                <a:ea typeface="Arial"/>
                <a:cs typeface="Arial"/>
                <a:sym typeface="Arial"/>
              </a:rPr>
              <a:t>After you get logged into OCLC Configuration you will click on WorldShare ILL from the menu on the left-hand side. Then select Custom Holding Groups. </a:t>
            </a:r>
          </a:p>
          <a:p>
            <a:pPr marL="0" indent="0">
              <a:buNone/>
            </a:pPr>
            <a:endParaRPr lang="en-US" sz="1100" b="0"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chemeClr val="tx1"/>
                </a:solidFill>
              </a:rPr>
              <a:t>Click the arrow to see your </a:t>
            </a:r>
            <a:r>
              <a:rPr lang="en-US" sz="1100" dirty="0" err="1" smtClean="0">
                <a:solidFill>
                  <a:schemeClr val="tx1"/>
                </a:solidFill>
              </a:rPr>
              <a:t>comple</a:t>
            </a:r>
            <a:r>
              <a:rPr lang="en-US" sz="1100" dirty="0" smtClean="0">
                <a:solidFill>
                  <a:schemeClr val="tx1"/>
                </a:solidFill>
              </a:rPr>
              <a:t> list of Groups!</a:t>
            </a:r>
          </a:p>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idsproject.org/About/memberlist.asp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idsproject.org/About/Mentors.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support.atlas-sys.com/hc/en-us/articles/360011912593-ILLiad-Groups-Maintena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Workflow Overview: Adding and Deleting IDS Project Members</a:t>
            </a:r>
            <a:endParaRPr dirty="0"/>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Created by Jennifer Acker </a:t>
            </a:r>
            <a:endParaRPr/>
          </a:p>
          <a:p>
            <a:pPr marL="0" lvl="0" indent="0" algn="l" rtl="0">
              <a:spcBef>
                <a:spcPts val="0"/>
              </a:spcBef>
              <a:spcAft>
                <a:spcPts val="0"/>
              </a:spcAft>
              <a:buNone/>
            </a:pPr>
            <a:r>
              <a:rPr lang="en"/>
              <a:t>Sr. Clerk - Resource Sharing - Hudson Valley Community College</a:t>
            </a:r>
            <a:endParaRPr/>
          </a:p>
          <a:p>
            <a:pPr marL="0" lvl="0" indent="0" algn="l" rtl="0">
              <a:spcBef>
                <a:spcPts val="0"/>
              </a:spcBef>
              <a:spcAft>
                <a:spcPts val="0"/>
              </a:spcAft>
              <a:buNone/>
            </a:pPr>
            <a:r>
              <a:rPr lang="en"/>
              <a:t>IDS Project Manager - IDS Project</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Groups should the symbol be added to</a:t>
            </a:r>
            <a:endParaRPr/>
          </a:p>
        </p:txBody>
      </p:sp>
      <p:sp>
        <p:nvSpPr>
          <p:cNvPr id="161" name="Google Shape;161;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Since no library has the same Custom Holdings </a:t>
            </a:r>
            <a:r>
              <a:rPr lang="en" dirty="0" smtClean="0"/>
              <a:t>groups, </a:t>
            </a:r>
            <a:r>
              <a:rPr lang="en" dirty="0"/>
              <a:t>we can’t tell you that! But we can tell you some things to think about when looking at your groups.</a:t>
            </a:r>
            <a:endParaRPr dirty="0"/>
          </a:p>
          <a:p>
            <a:pPr marL="0" lvl="0" indent="0" algn="l" rtl="0">
              <a:spcBef>
                <a:spcPts val="1600"/>
              </a:spcBef>
              <a:spcAft>
                <a:spcPts val="0"/>
              </a:spcAft>
              <a:buNone/>
            </a:pPr>
            <a:r>
              <a:rPr lang="en" b="1" dirty="0"/>
              <a:t>Do you have 1 IDS Project group?</a:t>
            </a:r>
            <a:r>
              <a:rPr lang="en" dirty="0"/>
              <a:t> All new members would be added here!</a:t>
            </a:r>
            <a:endParaRPr dirty="0"/>
          </a:p>
          <a:p>
            <a:pPr marL="0" lvl="0" indent="0" algn="l" rtl="0">
              <a:spcBef>
                <a:spcPts val="1600"/>
              </a:spcBef>
              <a:spcAft>
                <a:spcPts val="0"/>
              </a:spcAft>
              <a:buNone/>
            </a:pPr>
            <a:r>
              <a:rPr lang="en" b="1" dirty="0"/>
              <a:t>Do you </a:t>
            </a:r>
            <a:r>
              <a:rPr lang="en" b="1" dirty="0" smtClean="0"/>
              <a:t>have </a:t>
            </a:r>
            <a:r>
              <a:rPr lang="en" b="1" dirty="0"/>
              <a:t>special IDS Groups?</a:t>
            </a:r>
            <a:r>
              <a:rPr lang="en" dirty="0"/>
              <a:t> They could be by State, Time Zone, or regional - Northeast, Southeast or East or West of the </a:t>
            </a:r>
            <a:r>
              <a:rPr lang="en" dirty="0" smtClean="0"/>
              <a:t>Mississippi.</a:t>
            </a:r>
            <a:endParaRPr dirty="0"/>
          </a:p>
          <a:p>
            <a:pPr marL="0" lvl="0" indent="0" algn="l" rtl="0">
              <a:spcBef>
                <a:spcPts val="1600"/>
              </a:spcBef>
              <a:spcAft>
                <a:spcPts val="0"/>
              </a:spcAft>
              <a:buNone/>
            </a:pPr>
            <a:r>
              <a:rPr lang="en" b="1" dirty="0"/>
              <a:t>Look at your description for each Group!</a:t>
            </a:r>
            <a:r>
              <a:rPr lang="en" dirty="0"/>
              <a:t> If there isn’t </a:t>
            </a:r>
            <a:r>
              <a:rPr lang="en" dirty="0" smtClean="0"/>
              <a:t>one, </a:t>
            </a:r>
            <a:r>
              <a:rPr lang="en" dirty="0"/>
              <a:t>add one. As a best </a:t>
            </a:r>
            <a:r>
              <a:rPr lang="en" dirty="0" smtClean="0"/>
              <a:t>practice, </a:t>
            </a:r>
            <a:r>
              <a:rPr lang="en" dirty="0"/>
              <a:t>add your initials and a date.</a:t>
            </a:r>
            <a:endParaRPr dirty="0"/>
          </a:p>
          <a:p>
            <a:pPr marL="0" lvl="0" indent="0" algn="l" rtl="0">
              <a:spcBef>
                <a:spcPts val="1600"/>
              </a:spcBef>
              <a:spcAft>
                <a:spcPts val="1600"/>
              </a:spcAft>
              <a:buNone/>
            </a:pPr>
            <a:endParaRPr dirty="0"/>
          </a:p>
        </p:txBody>
      </p:sp>
      <p:pic>
        <p:nvPicPr>
          <p:cNvPr id="162" name="Google Shape;162;p22"/>
          <p:cNvPicPr preferRelativeResize="0"/>
          <p:nvPr/>
        </p:nvPicPr>
        <p:blipFill>
          <a:blip r:embed="rId3">
            <a:alphaModFix/>
          </a:blip>
          <a:stretch>
            <a:fillRect/>
          </a:stretch>
        </p:blipFill>
        <p:spPr>
          <a:xfrm>
            <a:off x="3081718" y="4095675"/>
            <a:ext cx="5750582" cy="607800"/>
          </a:xfrm>
          <a:prstGeom prst="rect">
            <a:avLst/>
          </a:prstGeom>
          <a:noFill/>
          <a:ln w="9525" cap="flat" cmpd="sng">
            <a:solidFill>
              <a:srgbClr val="999999"/>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a symbol to a Group</a:t>
            </a:r>
            <a:endParaRPr/>
          </a:p>
        </p:txBody>
      </p:sp>
      <p:sp>
        <p:nvSpPr>
          <p:cNvPr id="168" name="Google Shape;168;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9" name="Google Shape;169;p23"/>
          <p:cNvPicPr preferRelativeResize="0"/>
          <p:nvPr/>
        </p:nvPicPr>
        <p:blipFill>
          <a:blip r:embed="rId3">
            <a:alphaModFix/>
          </a:blip>
          <a:stretch>
            <a:fillRect/>
          </a:stretch>
        </p:blipFill>
        <p:spPr>
          <a:xfrm>
            <a:off x="234525" y="1144000"/>
            <a:ext cx="6280750" cy="3612150"/>
          </a:xfrm>
          <a:prstGeom prst="rect">
            <a:avLst/>
          </a:prstGeom>
          <a:noFill/>
          <a:ln>
            <a:noFill/>
          </a:ln>
        </p:spPr>
      </p:pic>
      <p:sp>
        <p:nvSpPr>
          <p:cNvPr id="170" name="Google Shape;170;p23"/>
          <p:cNvSpPr/>
          <p:nvPr/>
        </p:nvSpPr>
        <p:spPr>
          <a:xfrm>
            <a:off x="4572000" y="4303225"/>
            <a:ext cx="1687500" cy="549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23"/>
          <p:cNvPicPr preferRelativeResize="0"/>
          <p:nvPr/>
        </p:nvPicPr>
        <p:blipFill>
          <a:blip r:embed="rId4">
            <a:alphaModFix/>
          </a:blip>
          <a:stretch>
            <a:fillRect/>
          </a:stretch>
        </p:blipFill>
        <p:spPr>
          <a:xfrm>
            <a:off x="5275450" y="72775"/>
            <a:ext cx="3761626" cy="1925600"/>
          </a:xfrm>
          <a:prstGeom prst="rect">
            <a:avLst/>
          </a:prstGeom>
          <a:noFill/>
          <a:ln>
            <a:noFill/>
          </a:ln>
        </p:spPr>
      </p:pic>
      <p:sp>
        <p:nvSpPr>
          <p:cNvPr id="172" name="Google Shape;172;p23"/>
          <p:cNvSpPr txBox="1"/>
          <p:nvPr/>
        </p:nvSpPr>
        <p:spPr>
          <a:xfrm>
            <a:off x="4674575" y="4424050"/>
            <a:ext cx="1636200" cy="2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Roboto"/>
                <a:ea typeface="Roboto"/>
                <a:cs typeface="Roboto"/>
                <a:sym typeface="Roboto"/>
              </a:rPr>
              <a:t>Click Add/Edit symbol(s)</a:t>
            </a:r>
            <a:endParaRPr sz="1000">
              <a:latin typeface="Roboto"/>
              <a:ea typeface="Roboto"/>
              <a:cs typeface="Roboto"/>
              <a:sym typeface="Roboto"/>
            </a:endParaRPr>
          </a:p>
        </p:txBody>
      </p:sp>
      <p:sp>
        <p:nvSpPr>
          <p:cNvPr id="173" name="Google Shape;173;p23"/>
          <p:cNvSpPr txBox="1"/>
          <p:nvPr/>
        </p:nvSpPr>
        <p:spPr>
          <a:xfrm>
            <a:off x="6591125" y="2102700"/>
            <a:ext cx="2313000" cy="25071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Add your symbol(s) to then end of the list using only 1 space between each symbol.</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Click Update Symbols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Don’t forget to click Save</a:t>
            </a:r>
            <a:endParaRPr>
              <a:latin typeface="Roboto"/>
              <a:ea typeface="Roboto"/>
              <a:cs typeface="Roboto"/>
              <a:sym typeface="Roboto"/>
            </a:endParaRPr>
          </a:p>
        </p:txBody>
      </p:sp>
      <p:sp>
        <p:nvSpPr>
          <p:cNvPr id="174" name="Google Shape;174;p23"/>
          <p:cNvSpPr/>
          <p:nvPr/>
        </p:nvSpPr>
        <p:spPr>
          <a:xfrm>
            <a:off x="6874175" y="1521450"/>
            <a:ext cx="404400" cy="5490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23"/>
          <p:cNvPicPr preferRelativeResize="0"/>
          <p:nvPr/>
        </p:nvPicPr>
        <p:blipFill>
          <a:blip r:embed="rId5">
            <a:alphaModFix/>
          </a:blip>
          <a:stretch>
            <a:fillRect/>
          </a:stretch>
        </p:blipFill>
        <p:spPr>
          <a:xfrm>
            <a:off x="7278575" y="3921075"/>
            <a:ext cx="577086" cy="4297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4"/>
          <p:cNvPicPr preferRelativeResize="0"/>
          <p:nvPr/>
        </p:nvPicPr>
        <p:blipFill>
          <a:blip r:embed="rId3">
            <a:alphaModFix/>
          </a:blip>
          <a:stretch>
            <a:fillRect/>
          </a:stretch>
        </p:blipFill>
        <p:spPr>
          <a:xfrm>
            <a:off x="160500" y="1137863"/>
            <a:ext cx="8125544" cy="3490581"/>
          </a:xfrm>
          <a:prstGeom prst="rect">
            <a:avLst/>
          </a:prstGeom>
          <a:noFill/>
          <a:ln>
            <a:noFill/>
          </a:ln>
        </p:spPr>
      </p:pic>
      <p:sp>
        <p:nvSpPr>
          <p:cNvPr id="181" name="Google Shape;181;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Remove a symbol from a Group</a:t>
            </a:r>
            <a:endParaRPr/>
          </a:p>
        </p:txBody>
      </p:sp>
      <p:sp>
        <p:nvSpPr>
          <p:cNvPr id="182" name="Google Shape;182;p24"/>
          <p:cNvSpPr/>
          <p:nvPr/>
        </p:nvSpPr>
        <p:spPr>
          <a:xfrm>
            <a:off x="5069290" y="2844015"/>
            <a:ext cx="278100" cy="2589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txBox="1">
            <a:spLocks noGrp="1"/>
          </p:cNvSpPr>
          <p:nvPr>
            <p:ph type="body" idx="1"/>
          </p:nvPr>
        </p:nvSpPr>
        <p:spPr>
          <a:xfrm flipH="1">
            <a:off x="6340550" y="283050"/>
            <a:ext cx="2587800" cy="22401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9900"/>
                </a:solidFill>
              </a:rPr>
              <a:t>**</a:t>
            </a:r>
            <a:r>
              <a:rPr lang="en"/>
              <a:t>Note: You would do the same assessment that you did to add a symbol when you need to remove a symbol.</a:t>
            </a:r>
            <a:r>
              <a:rPr lang="en">
                <a:solidFill>
                  <a:srgbClr val="FF9900"/>
                </a:solidFill>
              </a:rPr>
              <a:t>**</a:t>
            </a:r>
            <a:endParaRPr>
              <a:solidFill>
                <a:srgbClr val="FF9900"/>
              </a:solidFill>
            </a:endParaRPr>
          </a:p>
        </p:txBody>
      </p:sp>
      <p:sp>
        <p:nvSpPr>
          <p:cNvPr id="184" name="Google Shape;184;p24"/>
          <p:cNvSpPr/>
          <p:nvPr/>
        </p:nvSpPr>
        <p:spPr>
          <a:xfrm>
            <a:off x="5347390" y="4177471"/>
            <a:ext cx="2190550" cy="68745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txBox="1"/>
          <p:nvPr/>
        </p:nvSpPr>
        <p:spPr>
          <a:xfrm>
            <a:off x="5661953" y="4337294"/>
            <a:ext cx="1929750" cy="3678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Roboto"/>
                <a:ea typeface="Roboto"/>
                <a:cs typeface="Roboto"/>
                <a:sym typeface="Roboto"/>
              </a:rPr>
              <a:t>Don’t forget to click Save</a:t>
            </a:r>
            <a:endParaRPr sz="1100"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on the IDS Project Webpage</a:t>
            </a:r>
            <a:endParaRPr lang="en-US" dirty="0"/>
          </a:p>
        </p:txBody>
      </p:sp>
      <p:pic>
        <p:nvPicPr>
          <p:cNvPr id="4" name="Picture 3"/>
          <p:cNvPicPr>
            <a:picLocks noChangeAspect="1"/>
          </p:cNvPicPr>
          <p:nvPr/>
        </p:nvPicPr>
        <p:blipFill>
          <a:blip r:embed="rId3"/>
          <a:stretch>
            <a:fillRect/>
          </a:stretch>
        </p:blipFill>
        <p:spPr>
          <a:xfrm>
            <a:off x="582259" y="1133651"/>
            <a:ext cx="4655785" cy="3598123"/>
          </a:xfrm>
          <a:prstGeom prst="rect">
            <a:avLst/>
          </a:prstGeom>
        </p:spPr>
      </p:pic>
      <p:sp>
        <p:nvSpPr>
          <p:cNvPr id="5" name="Oval 4"/>
          <p:cNvSpPr/>
          <p:nvPr/>
        </p:nvSpPr>
        <p:spPr>
          <a:xfrm>
            <a:off x="1727200" y="2269066"/>
            <a:ext cx="925689" cy="496711"/>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22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Two </a:t>
            </a:r>
            <a:r>
              <a:rPr lang="en" dirty="0"/>
              <a:t>ways to find out who your mentor is</a:t>
            </a:r>
            <a:endParaRPr dirty="0"/>
          </a:p>
        </p:txBody>
      </p:sp>
      <p:sp>
        <p:nvSpPr>
          <p:cNvPr id="191" name="Google Shape;191;p2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https://idsproject.org/About/memberlist.aspx</a:t>
            </a:r>
            <a:endParaRPr/>
          </a:p>
          <a:p>
            <a:pPr marL="0" lvl="0" indent="0" algn="l" rtl="0">
              <a:spcBef>
                <a:spcPts val="1600"/>
              </a:spcBef>
              <a:spcAft>
                <a:spcPts val="1600"/>
              </a:spcAft>
              <a:buNone/>
            </a:pPr>
            <a:endParaRPr/>
          </a:p>
        </p:txBody>
      </p:sp>
      <p:sp>
        <p:nvSpPr>
          <p:cNvPr id="192" name="Google Shape;192;p2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4"/>
              </a:rPr>
              <a:t>https://idsproject.org/About/Mentors.aspx</a:t>
            </a:r>
            <a:endParaRPr/>
          </a:p>
          <a:p>
            <a:pPr marL="0" lvl="0" indent="0" algn="l" rtl="0">
              <a:spcBef>
                <a:spcPts val="1600"/>
              </a:spcBef>
              <a:spcAft>
                <a:spcPts val="1600"/>
              </a:spcAft>
              <a:buNone/>
            </a:pPr>
            <a:endParaRPr/>
          </a:p>
        </p:txBody>
      </p:sp>
      <p:sp>
        <p:nvSpPr>
          <p:cNvPr id="193" name="Google Shape;193;p25"/>
          <p:cNvSpPr txBox="1"/>
          <p:nvPr/>
        </p:nvSpPr>
        <p:spPr>
          <a:xfrm>
            <a:off x="784475" y="938125"/>
            <a:ext cx="32673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a:ea typeface="Roboto"/>
                <a:cs typeface="Roboto"/>
                <a:sym typeface="Roboto"/>
              </a:rPr>
              <a:t>Current Member List Webpage</a:t>
            </a:r>
            <a:endParaRPr dirty="0">
              <a:latin typeface="Roboto"/>
              <a:ea typeface="Roboto"/>
              <a:cs typeface="Roboto"/>
              <a:sym typeface="Roboto"/>
            </a:endParaRPr>
          </a:p>
        </p:txBody>
      </p:sp>
      <p:pic>
        <p:nvPicPr>
          <p:cNvPr id="194" name="Google Shape;194;p25"/>
          <p:cNvPicPr preferRelativeResize="0"/>
          <p:nvPr/>
        </p:nvPicPr>
        <p:blipFill>
          <a:blip r:embed="rId5">
            <a:alphaModFix/>
          </a:blip>
          <a:stretch>
            <a:fillRect/>
          </a:stretch>
        </p:blipFill>
        <p:spPr>
          <a:xfrm>
            <a:off x="132926" y="1668275"/>
            <a:ext cx="4616526" cy="1914375"/>
          </a:xfrm>
          <a:prstGeom prst="rect">
            <a:avLst/>
          </a:prstGeom>
          <a:noFill/>
          <a:ln>
            <a:noFill/>
          </a:ln>
        </p:spPr>
      </p:pic>
      <p:sp>
        <p:nvSpPr>
          <p:cNvPr id="195" name="Google Shape;195;p25"/>
          <p:cNvSpPr txBox="1"/>
          <p:nvPr/>
        </p:nvSpPr>
        <p:spPr>
          <a:xfrm>
            <a:off x="5295925" y="938125"/>
            <a:ext cx="32673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Email the Director of Mentors</a:t>
            </a:r>
            <a:endParaRPr>
              <a:latin typeface="Roboto"/>
              <a:ea typeface="Roboto"/>
              <a:cs typeface="Roboto"/>
              <a:sym typeface="Roboto"/>
            </a:endParaRPr>
          </a:p>
        </p:txBody>
      </p:sp>
      <p:pic>
        <p:nvPicPr>
          <p:cNvPr id="196" name="Google Shape;196;p25"/>
          <p:cNvPicPr preferRelativeResize="0"/>
          <p:nvPr/>
        </p:nvPicPr>
        <p:blipFill>
          <a:blip r:embed="rId6">
            <a:alphaModFix/>
          </a:blip>
          <a:stretch>
            <a:fillRect/>
          </a:stretch>
        </p:blipFill>
        <p:spPr>
          <a:xfrm>
            <a:off x="4832400" y="1668275"/>
            <a:ext cx="4206451" cy="2221171"/>
          </a:xfrm>
          <a:prstGeom prst="rect">
            <a:avLst/>
          </a:prstGeom>
          <a:noFill/>
          <a:ln>
            <a:noFill/>
          </a:ln>
        </p:spPr>
      </p:pic>
      <p:sp>
        <p:nvSpPr>
          <p:cNvPr id="197" name="Google Shape;197;p25"/>
          <p:cNvSpPr/>
          <p:nvPr/>
        </p:nvSpPr>
        <p:spPr>
          <a:xfrm>
            <a:off x="5426550" y="2353400"/>
            <a:ext cx="388200" cy="161700"/>
          </a:xfrm>
          <a:prstGeom prst="flowChartAlternateProcess">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Submit Questions to LibAnswers</a:t>
            </a:r>
            <a:endParaRPr/>
          </a:p>
        </p:txBody>
      </p:sp>
      <p:sp>
        <p:nvSpPr>
          <p:cNvPr id="203" name="Google Shape;203;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b="1"/>
          </a:p>
        </p:txBody>
      </p:sp>
      <p:pic>
        <p:nvPicPr>
          <p:cNvPr id="204" name="Google Shape;204;p26"/>
          <p:cNvPicPr preferRelativeResize="0"/>
          <p:nvPr/>
        </p:nvPicPr>
        <p:blipFill>
          <a:blip r:embed="rId3">
            <a:alphaModFix/>
          </a:blip>
          <a:stretch>
            <a:fillRect/>
          </a:stretch>
        </p:blipFill>
        <p:spPr>
          <a:xfrm>
            <a:off x="311700" y="1229875"/>
            <a:ext cx="8587551" cy="1746250"/>
          </a:xfrm>
          <a:prstGeom prst="rect">
            <a:avLst/>
          </a:prstGeom>
          <a:noFill/>
          <a:ln>
            <a:noFill/>
          </a:ln>
        </p:spPr>
      </p:pic>
      <p:sp>
        <p:nvSpPr>
          <p:cNvPr id="205" name="Google Shape;205;p26"/>
          <p:cNvSpPr/>
          <p:nvPr/>
        </p:nvSpPr>
        <p:spPr>
          <a:xfrm>
            <a:off x="7942800" y="2434300"/>
            <a:ext cx="807600" cy="372000"/>
          </a:xfrm>
          <a:prstGeom prst="flowChartAlternateProcess">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 name="Google Shape;206;p26"/>
          <p:cNvPicPr preferRelativeResize="0"/>
          <p:nvPr/>
        </p:nvPicPr>
        <p:blipFill>
          <a:blip r:embed="rId4">
            <a:alphaModFix/>
          </a:blip>
          <a:stretch>
            <a:fillRect/>
          </a:stretch>
        </p:blipFill>
        <p:spPr>
          <a:xfrm>
            <a:off x="2434274" y="2478849"/>
            <a:ext cx="3119625" cy="2220850"/>
          </a:xfrm>
          <a:prstGeom prst="rect">
            <a:avLst/>
          </a:prstGeom>
          <a:noFill/>
          <a:ln>
            <a:noFill/>
          </a:ln>
        </p:spPr>
      </p:pic>
      <p:sp>
        <p:nvSpPr>
          <p:cNvPr id="207" name="Google Shape;207;p26"/>
          <p:cNvSpPr/>
          <p:nvPr/>
        </p:nvSpPr>
        <p:spPr>
          <a:xfrm rot="10800000">
            <a:off x="6469950" y="2806300"/>
            <a:ext cx="2013600" cy="9786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r>
              <a:rPr lang="en-US" dirty="0"/>
              <a:t/>
            </a:r>
            <a:br>
              <a:rPr lang="en-US" dirty="0"/>
            </a:br>
            <a:r>
              <a:rPr lang="en-US" dirty="0" smtClean="0"/>
              <a:t>Thank you!</a:t>
            </a:r>
            <a:br>
              <a:rPr lang="en-US" dirty="0" smtClean="0"/>
            </a:br>
            <a:r>
              <a:rPr lang="en-US" sz="2800" dirty="0" smtClean="0"/>
              <a:t>Jennifer Acker</a:t>
            </a:r>
            <a:br>
              <a:rPr lang="en-US" sz="2800" dirty="0" smtClean="0"/>
            </a:br>
            <a:r>
              <a:rPr lang="en-US" sz="2800" dirty="0" smtClean="0"/>
              <a:t>j.acker1@hvcc.edu</a:t>
            </a:r>
            <a:endParaRPr lang="en-US" sz="2800" dirty="0"/>
          </a:p>
        </p:txBody>
      </p:sp>
    </p:spTree>
    <p:extLst>
      <p:ext uri="{BB962C8B-B14F-4D97-AF65-F5344CB8AC3E}">
        <p14:creationId xmlns:p14="http://schemas.microsoft.com/office/powerpoint/2010/main" val="4183072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What do I change and where?</a:t>
            </a:r>
            <a:endParaRPr dirty="0"/>
          </a:p>
        </p:txBody>
      </p:sp>
      <p:sp>
        <p:nvSpPr>
          <p:cNvPr id="92" name="Google Shape;92;p14"/>
          <p:cNvSpPr txBox="1">
            <a:spLocks noGrp="1"/>
          </p:cNvSpPr>
          <p:nvPr>
            <p:ph type="body" idx="1"/>
          </p:nvPr>
        </p:nvSpPr>
        <p:spPr>
          <a:xfrm>
            <a:off x="311700" y="2190925"/>
            <a:ext cx="3999900" cy="2378100"/>
          </a:xfrm>
          <a:prstGeom prst="rect">
            <a:avLst/>
          </a:prstGeom>
        </p:spPr>
        <p:txBody>
          <a:bodyPr spcFirstLastPara="1" wrap="square" lIns="91425" tIns="91425" rIns="91425" bIns="91425" anchor="t" anchorCtr="0">
            <a:noAutofit/>
          </a:bodyPr>
          <a:lstStyle/>
          <a:p>
            <a:pPr marL="0" indent="0">
              <a:buNone/>
            </a:pPr>
            <a:r>
              <a:rPr lang="en" u="sng" dirty="0" smtClean="0"/>
              <a:t>ILLiad</a:t>
            </a:r>
            <a:r>
              <a:rPr lang="en" dirty="0" smtClean="0"/>
              <a:t> </a:t>
            </a:r>
            <a:r>
              <a:rPr lang="en-US" dirty="0" smtClean="0"/>
              <a:t>(affects Lending)</a:t>
            </a:r>
            <a:endParaRPr lang="en-US" dirty="0"/>
          </a:p>
          <a:p>
            <a:pPr marL="0" indent="0">
              <a:buNone/>
            </a:pPr>
            <a:endParaRPr lang="en" dirty="0" smtClean="0"/>
          </a:p>
          <a:p>
            <a:pPr marL="285750" indent="-285750">
              <a:buFont typeface="Wingdings" panose="05000000000000000000" pitchFamily="2" charset="2"/>
              <a:buChar char="v"/>
            </a:pPr>
            <a:r>
              <a:rPr lang="en" dirty="0" smtClean="0"/>
              <a:t>Group Maintenance</a:t>
            </a:r>
            <a:endParaRPr lang="en" dirty="0"/>
          </a:p>
          <a:p>
            <a:pPr marL="285750" indent="-285750">
              <a:buFont typeface="Wingdings" panose="05000000000000000000" pitchFamily="2" charset="2"/>
              <a:buChar char="v"/>
            </a:pPr>
            <a:r>
              <a:rPr lang="en" dirty="0" smtClean="0"/>
              <a:t>Billing </a:t>
            </a:r>
            <a:r>
              <a:rPr lang="en" dirty="0"/>
              <a:t>- Exempt (if you charge)</a:t>
            </a:r>
            <a:endParaRPr dirty="0"/>
          </a:p>
          <a:p>
            <a:pPr marL="0" lvl="0" indent="0" algn="l" rtl="0">
              <a:spcBef>
                <a:spcPts val="1600"/>
              </a:spcBef>
              <a:spcAft>
                <a:spcPts val="1600"/>
              </a:spcAft>
              <a:buNone/>
            </a:pPr>
            <a:endParaRPr dirty="0"/>
          </a:p>
        </p:txBody>
      </p:sp>
      <p:sp>
        <p:nvSpPr>
          <p:cNvPr id="93" name="Google Shape;93;p14"/>
          <p:cNvSpPr txBox="1">
            <a:spLocks noGrp="1"/>
          </p:cNvSpPr>
          <p:nvPr>
            <p:ph type="body" idx="2"/>
          </p:nvPr>
        </p:nvSpPr>
        <p:spPr>
          <a:xfrm>
            <a:off x="4832400" y="2106300"/>
            <a:ext cx="3999900" cy="2462700"/>
          </a:xfrm>
          <a:prstGeom prst="rect">
            <a:avLst/>
          </a:prstGeom>
        </p:spPr>
        <p:txBody>
          <a:bodyPr spcFirstLastPara="1" wrap="square" lIns="91425" tIns="91425" rIns="91425" bIns="91425" anchor="t" anchorCtr="0">
            <a:noAutofit/>
          </a:bodyPr>
          <a:lstStyle/>
          <a:p>
            <a:pPr marL="0" indent="0">
              <a:buNone/>
            </a:pPr>
            <a:r>
              <a:rPr lang="en" u="sng" dirty="0"/>
              <a:t>OCLC </a:t>
            </a:r>
            <a:r>
              <a:rPr lang="en" u="sng" dirty="0" smtClean="0"/>
              <a:t>Configuration</a:t>
            </a:r>
            <a:r>
              <a:rPr lang="en" dirty="0" smtClean="0"/>
              <a:t> </a:t>
            </a:r>
            <a:r>
              <a:rPr lang="en-US" dirty="0" smtClean="0"/>
              <a:t>(</a:t>
            </a:r>
            <a:r>
              <a:rPr lang="en-US" dirty="0"/>
              <a:t>affects </a:t>
            </a:r>
            <a:r>
              <a:rPr lang="en-US" dirty="0" smtClean="0"/>
              <a:t>Borrowing)</a:t>
            </a:r>
            <a:endParaRPr lang="en-US" dirty="0"/>
          </a:p>
          <a:p>
            <a:pPr marL="0" lvl="0" indent="0" algn="l" rtl="0">
              <a:spcBef>
                <a:spcPts val="0"/>
              </a:spcBef>
              <a:spcAft>
                <a:spcPts val="0"/>
              </a:spcAft>
              <a:buNone/>
            </a:pPr>
            <a:endParaRPr lang="en" u="sng" dirty="0"/>
          </a:p>
          <a:p>
            <a:pPr marL="285750" lvl="0" indent="-285750" algn="l" rtl="0">
              <a:spcBef>
                <a:spcPts val="0"/>
              </a:spcBef>
              <a:spcAft>
                <a:spcPts val="0"/>
              </a:spcAft>
              <a:buFont typeface="Wingdings" panose="05000000000000000000" pitchFamily="2" charset="2"/>
              <a:buChar char="v"/>
            </a:pPr>
            <a:r>
              <a:rPr lang="en" dirty="0" smtClean="0"/>
              <a:t>Custom </a:t>
            </a:r>
            <a:r>
              <a:rPr lang="en" dirty="0"/>
              <a:t>Holdings groups</a:t>
            </a:r>
            <a:endParaRPr dirty="0"/>
          </a:p>
        </p:txBody>
      </p:sp>
      <p:sp>
        <p:nvSpPr>
          <p:cNvPr id="94" name="Google Shape;94;p14"/>
          <p:cNvSpPr txBox="1"/>
          <p:nvPr/>
        </p:nvSpPr>
        <p:spPr>
          <a:xfrm>
            <a:off x="1792158" y="1300462"/>
            <a:ext cx="5369100" cy="6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a:ea typeface="Roboto"/>
                <a:cs typeface="Roboto"/>
                <a:sym typeface="Roboto"/>
              </a:rPr>
              <a:t>These apply to both adding or removing IDS Project </a:t>
            </a:r>
            <a:r>
              <a:rPr lang="en" dirty="0" smtClean="0">
                <a:latin typeface="Roboto"/>
                <a:ea typeface="Roboto"/>
                <a:cs typeface="Roboto"/>
                <a:sym typeface="Roboto"/>
              </a:rPr>
              <a:t>members!</a:t>
            </a:r>
            <a:endParaRPr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ILLiad - Group Maintenance</a:t>
            </a:r>
            <a:endParaRPr/>
          </a:p>
        </p:txBody>
      </p:sp>
      <p:pic>
        <p:nvPicPr>
          <p:cNvPr id="101" name="Google Shape;101;p15"/>
          <p:cNvPicPr preferRelativeResize="0"/>
          <p:nvPr/>
        </p:nvPicPr>
        <p:blipFill>
          <a:blip r:embed="rId3">
            <a:alphaModFix/>
          </a:blip>
          <a:stretch>
            <a:fillRect/>
          </a:stretch>
        </p:blipFill>
        <p:spPr>
          <a:xfrm>
            <a:off x="4054811" y="992672"/>
            <a:ext cx="4408300" cy="2829806"/>
          </a:xfrm>
          <a:prstGeom prst="rect">
            <a:avLst/>
          </a:prstGeom>
          <a:noFill/>
          <a:ln>
            <a:noFill/>
          </a:ln>
        </p:spPr>
      </p:pic>
      <p:sp>
        <p:nvSpPr>
          <p:cNvPr id="102" name="Google Shape;102;p15"/>
          <p:cNvSpPr/>
          <p:nvPr/>
        </p:nvSpPr>
        <p:spPr>
          <a:xfrm>
            <a:off x="7715655" y="2542672"/>
            <a:ext cx="695400" cy="11970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txBox="1"/>
          <p:nvPr/>
        </p:nvSpPr>
        <p:spPr>
          <a:xfrm>
            <a:off x="678239" y="2542672"/>
            <a:ext cx="2838600" cy="946200"/>
          </a:xfrm>
          <a:prstGeom prst="rect">
            <a:avLst/>
          </a:prstGeom>
          <a:solidFill>
            <a:srgbClr val="EFEFEF"/>
          </a:solidFill>
          <a:ln w="952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latin typeface="Roboto"/>
                <a:ea typeface="Roboto"/>
                <a:cs typeface="Roboto"/>
                <a:sym typeface="Roboto"/>
              </a:rPr>
              <a:t>**</a:t>
            </a:r>
            <a:r>
              <a:rPr lang="en" dirty="0">
                <a:latin typeface="Roboto"/>
                <a:ea typeface="Roboto"/>
                <a:cs typeface="Roboto"/>
                <a:sym typeface="Roboto"/>
              </a:rPr>
              <a:t>Note: If a library is leaving the IDS Project you will have to uncheck the appropriate groups.</a:t>
            </a:r>
            <a:r>
              <a:rPr lang="en" dirty="0">
                <a:solidFill>
                  <a:srgbClr val="FF0000"/>
                </a:solidFill>
                <a:latin typeface="Roboto"/>
                <a:ea typeface="Roboto"/>
                <a:cs typeface="Roboto"/>
                <a:sym typeface="Roboto"/>
              </a:rPr>
              <a:t>**</a:t>
            </a:r>
            <a:endParaRPr dirty="0">
              <a:solidFill>
                <a:srgbClr val="FF0000"/>
              </a:solidFill>
              <a:latin typeface="Roboto"/>
              <a:ea typeface="Roboto"/>
              <a:cs typeface="Roboto"/>
              <a:sym typeface="Roboto"/>
            </a:endParaRPr>
          </a:p>
        </p:txBody>
      </p:sp>
      <p:sp>
        <p:nvSpPr>
          <p:cNvPr id="3" name="TextBox 2"/>
          <p:cNvSpPr txBox="1"/>
          <p:nvPr/>
        </p:nvSpPr>
        <p:spPr>
          <a:xfrm>
            <a:off x="311700" y="1017800"/>
            <a:ext cx="3571678" cy="1169551"/>
          </a:xfrm>
          <a:prstGeom prst="rect">
            <a:avLst/>
          </a:prstGeom>
          <a:noFill/>
        </p:spPr>
        <p:txBody>
          <a:bodyPr wrap="square" rtlCol="0">
            <a:spAutoFit/>
          </a:bodyPr>
          <a:lstStyle/>
          <a:p>
            <a:pPr lvl="0">
              <a:spcBef>
                <a:spcPts val="1600"/>
              </a:spcBef>
            </a:pPr>
            <a:r>
              <a:rPr lang="en-US" dirty="0" smtClean="0"/>
              <a:t>In a lenders address you will see a section called Groups. These groups will </a:t>
            </a:r>
            <a:r>
              <a:rPr lang="en-US" dirty="0"/>
              <a:t>be different for each library. These </a:t>
            </a:r>
            <a:r>
              <a:rPr lang="en-US" dirty="0" smtClean="0"/>
              <a:t>groups are </a:t>
            </a:r>
            <a:r>
              <a:rPr lang="en-US" dirty="0"/>
              <a:t>great when you want to run Web Reports in ILLiad!</a:t>
            </a:r>
          </a:p>
        </p:txBody>
      </p:sp>
      <p:sp>
        <p:nvSpPr>
          <p:cNvPr id="4" name="TextBox 3"/>
          <p:cNvSpPr txBox="1"/>
          <p:nvPr/>
        </p:nvSpPr>
        <p:spPr>
          <a:xfrm>
            <a:off x="311700" y="3963820"/>
            <a:ext cx="6010078" cy="523220"/>
          </a:xfrm>
          <a:prstGeom prst="rect">
            <a:avLst/>
          </a:prstGeom>
          <a:noFill/>
        </p:spPr>
        <p:txBody>
          <a:bodyPr wrap="square" rtlCol="0">
            <a:spAutoFit/>
          </a:bodyPr>
          <a:lstStyle/>
          <a:p>
            <a:r>
              <a:rPr lang="en-US"/>
              <a:t>Atlas documentation: </a:t>
            </a:r>
            <a:r>
              <a:rPr lang="en-US" u="sng">
                <a:hlinkClick r:id="rId4"/>
              </a:rPr>
              <a:t>https://support.atlas-sys.com/hc/en-us/articles/360011912593-ILLiad-Groups-Maintenance</a:t>
            </a:r>
            <a:endParaRPr lang="en-US" dirty="0"/>
          </a:p>
        </p:txBody>
      </p:sp>
      <p:sp>
        <p:nvSpPr>
          <p:cNvPr id="2" name="Up Arrow 1"/>
          <p:cNvSpPr/>
          <p:nvPr/>
        </p:nvSpPr>
        <p:spPr>
          <a:xfrm>
            <a:off x="7594566" y="3775399"/>
            <a:ext cx="468789" cy="9000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ILLiad - Billing  </a:t>
            </a:r>
            <a:endParaRPr/>
          </a:p>
        </p:txBody>
      </p:sp>
      <p:sp>
        <p:nvSpPr>
          <p:cNvPr id="109" name="Google Shape;109;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Does your library bill other libraries using ILLiad?</a:t>
            </a:r>
            <a:endParaRPr/>
          </a:p>
          <a:p>
            <a:pPr marL="457200" lvl="0" indent="-342900" algn="l" rtl="0">
              <a:spcBef>
                <a:spcPts val="0"/>
              </a:spcBef>
              <a:spcAft>
                <a:spcPts val="0"/>
              </a:spcAft>
              <a:buSzPts val="1800"/>
              <a:buChar char="❖"/>
            </a:pPr>
            <a:r>
              <a:rPr lang="en"/>
              <a:t>Does your library not bill other libraries? </a:t>
            </a:r>
            <a:endParaRPr/>
          </a:p>
        </p:txBody>
      </p:sp>
      <p:sp>
        <p:nvSpPr>
          <p:cNvPr id="110" name="Google Shape;110;p16"/>
          <p:cNvSpPr txBox="1"/>
          <p:nvPr/>
        </p:nvSpPr>
        <p:spPr>
          <a:xfrm>
            <a:off x="2523225" y="4666350"/>
            <a:ext cx="3582600" cy="15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Roboto"/>
                <a:ea typeface="Roboto"/>
                <a:cs typeface="Roboto"/>
                <a:sym typeface="Roboto"/>
              </a:rPr>
              <a:t>Image from Google: https://oaklandeye.com/billing-insurance/</a:t>
            </a:r>
            <a:endParaRPr sz="900">
              <a:latin typeface="Roboto"/>
              <a:ea typeface="Roboto"/>
              <a:cs typeface="Roboto"/>
              <a:sym typeface="Roboto"/>
            </a:endParaRPr>
          </a:p>
        </p:txBody>
      </p:sp>
      <p:pic>
        <p:nvPicPr>
          <p:cNvPr id="111" name="Google Shape;111;p16"/>
          <p:cNvPicPr preferRelativeResize="0"/>
          <p:nvPr/>
        </p:nvPicPr>
        <p:blipFill>
          <a:blip r:embed="rId3">
            <a:alphaModFix/>
          </a:blip>
          <a:stretch>
            <a:fillRect/>
          </a:stretch>
        </p:blipFill>
        <p:spPr>
          <a:xfrm>
            <a:off x="4235099" y="109418"/>
            <a:ext cx="3582600" cy="238955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026" name="Picture 1" descr="Graphical user interface, application, email&#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22" y="122043"/>
            <a:ext cx="6931378" cy="434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Google Shape;119;p17"/>
          <p:cNvSpPr txBox="1"/>
          <p:nvPr/>
        </p:nvSpPr>
        <p:spPr>
          <a:xfrm>
            <a:off x="5644900" y="2232075"/>
            <a:ext cx="3089400" cy="1334400"/>
          </a:xfrm>
          <a:prstGeom prst="rect">
            <a:avLst/>
          </a:prstGeom>
          <a:solidFill>
            <a:srgbClr val="EFEFEF"/>
          </a:solidFill>
          <a:ln w="952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latin typeface="Roboto"/>
                <a:ea typeface="Roboto"/>
                <a:cs typeface="Roboto"/>
                <a:sym typeface="Roboto"/>
              </a:rPr>
              <a:t>**</a:t>
            </a:r>
            <a:r>
              <a:rPr lang="en" dirty="0">
                <a:latin typeface="Roboto"/>
                <a:ea typeface="Roboto"/>
                <a:cs typeface="Roboto"/>
                <a:sym typeface="Roboto"/>
              </a:rPr>
              <a:t>Note: If a </a:t>
            </a:r>
            <a:r>
              <a:rPr lang="en" dirty="0" smtClean="0">
                <a:latin typeface="Roboto"/>
                <a:ea typeface="Roboto"/>
                <a:cs typeface="Roboto"/>
                <a:sym typeface="Roboto"/>
              </a:rPr>
              <a:t>library leaves </a:t>
            </a:r>
            <a:r>
              <a:rPr lang="en" dirty="0">
                <a:latin typeface="Roboto"/>
                <a:ea typeface="Roboto"/>
                <a:cs typeface="Roboto"/>
                <a:sym typeface="Roboto"/>
              </a:rPr>
              <a:t>the IDS </a:t>
            </a:r>
            <a:r>
              <a:rPr lang="en" dirty="0" smtClean="0">
                <a:latin typeface="Roboto"/>
                <a:ea typeface="Roboto"/>
                <a:cs typeface="Roboto"/>
                <a:sym typeface="Roboto"/>
              </a:rPr>
              <a:t>Project, </a:t>
            </a:r>
            <a:r>
              <a:rPr lang="en" dirty="0">
                <a:latin typeface="Roboto"/>
                <a:ea typeface="Roboto"/>
                <a:cs typeface="Roboto"/>
                <a:sym typeface="Roboto"/>
              </a:rPr>
              <a:t>you will </a:t>
            </a:r>
            <a:r>
              <a:rPr lang="en" dirty="0" smtClean="0">
                <a:latin typeface="Roboto"/>
                <a:ea typeface="Roboto"/>
                <a:cs typeface="Roboto"/>
                <a:sym typeface="Roboto"/>
              </a:rPr>
              <a:t>need </a:t>
            </a:r>
            <a:r>
              <a:rPr lang="en" dirty="0">
                <a:latin typeface="Roboto"/>
                <a:ea typeface="Roboto"/>
                <a:cs typeface="Roboto"/>
                <a:sym typeface="Roboto"/>
              </a:rPr>
              <a:t>to decide if </a:t>
            </a:r>
            <a:r>
              <a:rPr lang="en" dirty="0" smtClean="0">
                <a:latin typeface="Roboto"/>
                <a:ea typeface="Roboto"/>
                <a:cs typeface="Roboto"/>
                <a:sym typeface="Roboto"/>
              </a:rPr>
              <a:t>the </a:t>
            </a:r>
            <a:r>
              <a:rPr lang="en" dirty="0">
                <a:latin typeface="Roboto"/>
                <a:ea typeface="Roboto"/>
                <a:cs typeface="Roboto"/>
                <a:sym typeface="Roboto"/>
              </a:rPr>
              <a:t>library should still have Exempt billing status. </a:t>
            </a:r>
            <a:r>
              <a:rPr lang="en" dirty="0">
                <a:solidFill>
                  <a:srgbClr val="FF0000"/>
                </a:solidFill>
                <a:latin typeface="Roboto"/>
                <a:ea typeface="Roboto"/>
                <a:cs typeface="Roboto"/>
                <a:sym typeface="Roboto"/>
              </a:rPr>
              <a:t>**</a:t>
            </a:r>
            <a:endParaRPr dirty="0">
              <a:solidFill>
                <a:srgbClr val="FF0000"/>
              </a:solidFill>
              <a:latin typeface="Roboto"/>
              <a:ea typeface="Roboto"/>
              <a:cs typeface="Roboto"/>
              <a:sym typeface="Roboto"/>
            </a:endParaRPr>
          </a:p>
        </p:txBody>
      </p:sp>
      <p:sp>
        <p:nvSpPr>
          <p:cNvPr id="118" name="Google Shape;118;p17"/>
          <p:cNvSpPr/>
          <p:nvPr/>
        </p:nvSpPr>
        <p:spPr>
          <a:xfrm>
            <a:off x="688622" y="2430391"/>
            <a:ext cx="3737625" cy="166053"/>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txBox="1">
            <a:spLocks noGrp="1"/>
          </p:cNvSpPr>
          <p:nvPr>
            <p:ph type="body" idx="1"/>
          </p:nvPr>
        </p:nvSpPr>
        <p:spPr>
          <a:xfrm>
            <a:off x="304800" y="4763911"/>
            <a:ext cx="8519100" cy="25831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If your library is currently charging the new IDS library then you will need to make them Exempt!!!</a:t>
            </a:r>
            <a:endParaRPr b="1" dirty="0"/>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body" idx="1"/>
          </p:nvPr>
        </p:nvSpPr>
        <p:spPr>
          <a:xfrm>
            <a:off x="293511" y="4775199"/>
            <a:ext cx="7931289" cy="541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If your library doesn’t charge anyone you don’t have to do anything!!!</a:t>
            </a:r>
            <a:endParaRPr b="1" dirty="0"/>
          </a:p>
        </p:txBody>
      </p:sp>
      <p:pic>
        <p:nvPicPr>
          <p:cNvPr id="125" name="Google Shape;125;p18"/>
          <p:cNvPicPr preferRelativeResize="0"/>
          <p:nvPr/>
        </p:nvPicPr>
        <p:blipFill>
          <a:blip r:embed="rId3">
            <a:alphaModFix/>
          </a:blip>
          <a:stretch>
            <a:fillRect/>
          </a:stretch>
        </p:blipFill>
        <p:spPr>
          <a:xfrm>
            <a:off x="1318224" y="28175"/>
            <a:ext cx="6324353" cy="463413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311700" y="410000"/>
            <a:ext cx="8520600" cy="60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a:t>Emails from the IDS Listserv contain important member information</a:t>
            </a:r>
            <a:endParaRPr sz="2200"/>
          </a:p>
        </p:txBody>
      </p:sp>
      <p:sp>
        <p:nvSpPr>
          <p:cNvPr id="131" name="Google Shape;131;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2" name="Google Shape;132;p19"/>
          <p:cNvPicPr preferRelativeResize="0"/>
          <p:nvPr/>
        </p:nvPicPr>
        <p:blipFill>
          <a:blip r:embed="rId3">
            <a:alphaModFix/>
          </a:blip>
          <a:stretch>
            <a:fillRect/>
          </a:stretch>
        </p:blipFill>
        <p:spPr>
          <a:xfrm>
            <a:off x="242625" y="1090075"/>
            <a:ext cx="6791626" cy="3988725"/>
          </a:xfrm>
          <a:prstGeom prst="rect">
            <a:avLst/>
          </a:prstGeom>
          <a:noFill/>
          <a:ln>
            <a:noFill/>
          </a:ln>
        </p:spPr>
      </p:pic>
      <p:sp>
        <p:nvSpPr>
          <p:cNvPr id="133" name="Google Shape;133;p19"/>
          <p:cNvSpPr txBox="1"/>
          <p:nvPr/>
        </p:nvSpPr>
        <p:spPr>
          <a:xfrm>
            <a:off x="4011275" y="4011275"/>
            <a:ext cx="4585500" cy="7200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Please refer to the newest email that Mark Sullivan has sent out for the most current list of OCLC symbols! At this time the most current was sent on 11/30/2020.</a:t>
            </a: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New Option on the System tab </a:t>
            </a:r>
            <a:r>
              <a:rPr lang="en" sz="2000" dirty="0" smtClean="0"/>
              <a:t>(starting with ILLiad 9.1)</a:t>
            </a:r>
            <a:endParaRPr sz="2000" dirty="0"/>
          </a:p>
        </p:txBody>
      </p:sp>
      <p:sp>
        <p:nvSpPr>
          <p:cNvPr id="139" name="Google Shape;139;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140" name="Google Shape;140;p20"/>
          <p:cNvPicPr preferRelativeResize="0"/>
          <p:nvPr/>
        </p:nvPicPr>
        <p:blipFill>
          <a:blip r:embed="rId3">
            <a:alphaModFix/>
          </a:blip>
          <a:stretch>
            <a:fillRect/>
          </a:stretch>
        </p:blipFill>
        <p:spPr>
          <a:xfrm>
            <a:off x="311688" y="1229863"/>
            <a:ext cx="5991225" cy="1400175"/>
          </a:xfrm>
          <a:prstGeom prst="rect">
            <a:avLst/>
          </a:prstGeom>
          <a:noFill/>
          <a:ln>
            <a:noFill/>
          </a:ln>
        </p:spPr>
      </p:pic>
      <p:pic>
        <p:nvPicPr>
          <p:cNvPr id="141" name="Google Shape;141;p20"/>
          <p:cNvPicPr preferRelativeResize="0"/>
          <p:nvPr/>
        </p:nvPicPr>
        <p:blipFill>
          <a:blip r:embed="rId4">
            <a:alphaModFix/>
          </a:blip>
          <a:stretch>
            <a:fillRect/>
          </a:stretch>
        </p:blipFill>
        <p:spPr>
          <a:xfrm>
            <a:off x="4390200" y="2676876"/>
            <a:ext cx="3813325" cy="1828200"/>
          </a:xfrm>
          <a:prstGeom prst="rect">
            <a:avLst/>
          </a:prstGeom>
          <a:noFill/>
          <a:ln>
            <a:noFill/>
          </a:ln>
        </p:spPr>
      </p:pic>
      <p:sp>
        <p:nvSpPr>
          <p:cNvPr id="142" name="Google Shape;142;p20"/>
          <p:cNvSpPr/>
          <p:nvPr/>
        </p:nvSpPr>
        <p:spPr>
          <a:xfrm>
            <a:off x="339675" y="1528500"/>
            <a:ext cx="1116000" cy="833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rot="5401712">
            <a:off x="6162326" y="1811632"/>
            <a:ext cx="1205100" cy="8493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4439900" y="3631175"/>
            <a:ext cx="3720300" cy="8733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txBox="1"/>
          <p:nvPr/>
        </p:nvSpPr>
        <p:spPr>
          <a:xfrm>
            <a:off x="375875" y="2838825"/>
            <a:ext cx="3813300" cy="1948800"/>
          </a:xfrm>
          <a:prstGeom prst="rect">
            <a:avLst/>
          </a:prstGeom>
          <a:solidFill>
            <a:srgbClr val="F3F3F3"/>
          </a:solidFill>
          <a:ln w="952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From OCLC on the difference between logins: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sz="1050">
                <a:solidFill>
                  <a:srgbClr val="2B2E2F"/>
                </a:solidFill>
              </a:rPr>
              <a:t>The </a:t>
            </a:r>
            <a:r>
              <a:rPr lang="en" sz="1050" b="1">
                <a:solidFill>
                  <a:srgbClr val="2B2E2F"/>
                </a:solidFill>
              </a:rPr>
              <a:t>WorldCat Account</a:t>
            </a:r>
            <a:r>
              <a:rPr lang="en" sz="1050">
                <a:solidFill>
                  <a:srgbClr val="2B2E2F"/>
                </a:solidFill>
              </a:rPr>
              <a:t> uses your WorldCat.org account, if you have one. It also would </a:t>
            </a:r>
            <a:r>
              <a:rPr lang="en" sz="1050" i="1">
                <a:solidFill>
                  <a:srgbClr val="2B2E2F"/>
                </a:solidFill>
              </a:rPr>
              <a:t>need to be made an Authorized User under the WorldCat Registry section in order to make edits to a specific Service Configuration site.</a:t>
            </a:r>
            <a:endParaRPr sz="1050" i="1">
              <a:solidFill>
                <a:srgbClr val="2B2E2F"/>
              </a:solidFill>
            </a:endParaRPr>
          </a:p>
          <a:p>
            <a:pPr marL="0" lvl="0" indent="0" algn="l" rtl="0">
              <a:spcBef>
                <a:spcPts val="0"/>
              </a:spcBef>
              <a:spcAft>
                <a:spcPts val="0"/>
              </a:spcAft>
              <a:buNone/>
            </a:pPr>
            <a:endParaRPr sz="1050">
              <a:solidFill>
                <a:srgbClr val="2B2E2F"/>
              </a:solidFill>
            </a:endParaRPr>
          </a:p>
          <a:p>
            <a:pPr marL="0" lvl="0" indent="0" algn="l" rtl="0">
              <a:spcBef>
                <a:spcPts val="0"/>
              </a:spcBef>
              <a:spcAft>
                <a:spcPts val="0"/>
              </a:spcAft>
              <a:buNone/>
            </a:pPr>
            <a:r>
              <a:rPr lang="en" sz="1050">
                <a:solidFill>
                  <a:srgbClr val="2B2E2F"/>
                </a:solidFill>
              </a:rPr>
              <a:t>The </a:t>
            </a:r>
            <a:r>
              <a:rPr lang="en" sz="1050" b="1">
                <a:solidFill>
                  <a:srgbClr val="2B2E2F"/>
                </a:solidFill>
              </a:rPr>
              <a:t>OCLC Services Account</a:t>
            </a:r>
            <a:r>
              <a:rPr lang="en" sz="1050">
                <a:solidFill>
                  <a:srgbClr val="2B2E2F"/>
                </a:solidFill>
              </a:rPr>
              <a:t> </a:t>
            </a:r>
            <a:r>
              <a:rPr lang="en" sz="1050" i="1">
                <a:solidFill>
                  <a:srgbClr val="2B2E2F"/>
                </a:solidFill>
              </a:rPr>
              <a:t>uses your WorldShare account, and is tied to the site that the WorldShare account is tied to</a:t>
            </a:r>
            <a:r>
              <a:rPr lang="en" sz="1050">
                <a:solidFill>
                  <a:srgbClr val="2B2E2F"/>
                </a:solidFill>
              </a:rPr>
              <a:t>. </a:t>
            </a:r>
            <a:r>
              <a:rPr lang="en" sz="1050" u="sng">
                <a:solidFill>
                  <a:srgbClr val="FF0000"/>
                </a:solidFill>
              </a:rPr>
              <a:t>We often recommend using this login rather than the WorldCat Account if possible.</a:t>
            </a:r>
            <a:endParaRPr sz="1050" u="sng">
              <a:solidFill>
                <a:srgbClr val="FF0000"/>
              </a:solidFill>
            </a:endParaRPr>
          </a:p>
          <a:p>
            <a:pPr marL="0" lvl="0" indent="0" algn="l" rtl="0">
              <a:spcBef>
                <a:spcPts val="0"/>
              </a:spcBef>
              <a:spcAft>
                <a:spcPts val="0"/>
              </a:spcAft>
              <a:buNone/>
            </a:pPr>
            <a:endParaRPr sz="1050">
              <a:solidFill>
                <a:srgbClr val="2B2E2F"/>
              </a:solidFill>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OCLC Configuration </a:t>
            </a:r>
            <a:endParaRPr/>
          </a:p>
        </p:txBody>
      </p:sp>
      <p:pic>
        <p:nvPicPr>
          <p:cNvPr id="151" name="Google Shape;151;p21"/>
          <p:cNvPicPr preferRelativeResize="0"/>
          <p:nvPr/>
        </p:nvPicPr>
        <p:blipFill>
          <a:blip r:embed="rId3">
            <a:alphaModFix/>
          </a:blip>
          <a:stretch>
            <a:fillRect/>
          </a:stretch>
        </p:blipFill>
        <p:spPr>
          <a:xfrm>
            <a:off x="457250" y="1560850"/>
            <a:ext cx="1769725" cy="3011750"/>
          </a:xfrm>
          <a:prstGeom prst="rect">
            <a:avLst/>
          </a:prstGeom>
          <a:noFill/>
          <a:ln>
            <a:noFill/>
          </a:ln>
        </p:spPr>
      </p:pic>
      <p:sp>
        <p:nvSpPr>
          <p:cNvPr id="152" name="Google Shape;152;p21"/>
          <p:cNvSpPr/>
          <p:nvPr/>
        </p:nvSpPr>
        <p:spPr>
          <a:xfrm>
            <a:off x="2296625" y="2321025"/>
            <a:ext cx="549900" cy="71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21"/>
          <p:cNvPicPr preferRelativeResize="0"/>
          <p:nvPr/>
        </p:nvPicPr>
        <p:blipFill>
          <a:blip r:embed="rId4">
            <a:alphaModFix/>
          </a:blip>
          <a:stretch>
            <a:fillRect/>
          </a:stretch>
        </p:blipFill>
        <p:spPr>
          <a:xfrm>
            <a:off x="2916175" y="1382900"/>
            <a:ext cx="6159750" cy="2335373"/>
          </a:xfrm>
          <a:prstGeom prst="rect">
            <a:avLst/>
          </a:prstGeom>
          <a:noFill/>
          <a:ln>
            <a:noFill/>
          </a:ln>
        </p:spPr>
      </p:pic>
      <p:sp>
        <p:nvSpPr>
          <p:cNvPr id="154" name="Google Shape;154;p21"/>
          <p:cNvSpPr/>
          <p:nvPr/>
        </p:nvSpPr>
        <p:spPr>
          <a:xfrm>
            <a:off x="457250" y="3894700"/>
            <a:ext cx="1721100" cy="3315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p:nvPr/>
        </p:nvSpPr>
        <p:spPr>
          <a:xfrm>
            <a:off x="2975250" y="2321025"/>
            <a:ext cx="1243200" cy="3315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Left Arrow 1"/>
          <p:cNvSpPr/>
          <p:nvPr/>
        </p:nvSpPr>
        <p:spPr>
          <a:xfrm>
            <a:off x="7721599" y="1998133"/>
            <a:ext cx="1354326" cy="1034492"/>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Click the arrow to see the list of Groups!</a:t>
            </a:r>
            <a:endParaRPr lang="en-US" sz="105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2116</TotalTime>
  <Words>1258</Words>
  <Application>Microsoft Office PowerPoint</Application>
  <PresentationFormat>On-screen Show (16:9)</PresentationFormat>
  <Paragraphs>90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Roboto</vt:lpstr>
      <vt:lpstr>Wingdings</vt:lpstr>
      <vt:lpstr>Arial</vt:lpstr>
      <vt:lpstr>Geometric</vt:lpstr>
      <vt:lpstr>Workflow Overview: Adding and Deleting IDS Project Members</vt:lpstr>
      <vt:lpstr>What do I change and where?</vt:lpstr>
      <vt:lpstr>ILLiad - Group Maintenance</vt:lpstr>
      <vt:lpstr>ILLiad - Billing  </vt:lpstr>
      <vt:lpstr>PowerPoint Presentation</vt:lpstr>
      <vt:lpstr>PowerPoint Presentation</vt:lpstr>
      <vt:lpstr>Emails from the IDS Listserv contain important member information</vt:lpstr>
      <vt:lpstr>New Option on the System tab (starting with ILLiad 9.1)</vt:lpstr>
      <vt:lpstr>OCLC Configuration </vt:lpstr>
      <vt:lpstr>Which Groups should the symbol be added to</vt:lpstr>
      <vt:lpstr>Add a symbol to a Group</vt:lpstr>
      <vt:lpstr>Remove a symbol from a Group</vt:lpstr>
      <vt:lpstr>About on the IDS Project Webpage</vt:lpstr>
      <vt:lpstr>Two ways to find out who your mentor is</vt:lpstr>
      <vt:lpstr>Submit Questions to LibAnswers</vt:lpstr>
      <vt:lpstr>Questions?  Thank you! Jennifer Acker j.acker1@hvcc.edu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Workflow Overview: Adding and Deleting IDS Project Members</dc:title>
  <dc:creator>Jennifer J Acker</dc:creator>
  <cp:lastModifiedBy>Jennifer J Acker</cp:lastModifiedBy>
  <cp:revision>29</cp:revision>
  <cp:lastPrinted>2020-12-07T13:33:51Z</cp:lastPrinted>
  <dcterms:modified xsi:type="dcterms:W3CDTF">2020-12-07T13:45:03Z</dcterms:modified>
</cp:coreProperties>
</file>