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4"/>
  </p:sldMasterIdLst>
  <p:notesMasterIdLst>
    <p:notesMasterId r:id="rId41"/>
  </p:notesMasterIdLst>
  <p:handoutMasterIdLst>
    <p:handoutMasterId r:id="rId42"/>
  </p:handoutMasterIdLst>
  <p:sldIdLst>
    <p:sldId id="256" r:id="rId5"/>
    <p:sldId id="257" r:id="rId6"/>
    <p:sldId id="265" r:id="rId7"/>
    <p:sldId id="266" r:id="rId8"/>
    <p:sldId id="268" r:id="rId9"/>
    <p:sldId id="269" r:id="rId10"/>
    <p:sldId id="267" r:id="rId11"/>
    <p:sldId id="274" r:id="rId12"/>
    <p:sldId id="275" r:id="rId13"/>
    <p:sldId id="276" r:id="rId14"/>
    <p:sldId id="279" r:id="rId15"/>
    <p:sldId id="290" r:id="rId16"/>
    <p:sldId id="272" r:id="rId17"/>
    <p:sldId id="301" r:id="rId18"/>
    <p:sldId id="282" r:id="rId19"/>
    <p:sldId id="273" r:id="rId20"/>
    <p:sldId id="277" r:id="rId21"/>
    <p:sldId id="283" r:id="rId22"/>
    <p:sldId id="284" r:id="rId23"/>
    <p:sldId id="285" r:id="rId24"/>
    <p:sldId id="286" r:id="rId25"/>
    <p:sldId id="278" r:id="rId26"/>
    <p:sldId id="299" r:id="rId27"/>
    <p:sldId id="281" r:id="rId28"/>
    <p:sldId id="300" r:id="rId29"/>
    <p:sldId id="291" r:id="rId30"/>
    <p:sldId id="293" r:id="rId31"/>
    <p:sldId id="294" r:id="rId32"/>
    <p:sldId id="295" r:id="rId33"/>
    <p:sldId id="296" r:id="rId34"/>
    <p:sldId id="297" r:id="rId35"/>
    <p:sldId id="298" r:id="rId36"/>
    <p:sldId id="280" r:id="rId37"/>
    <p:sldId id="292" r:id="rId38"/>
    <p:sldId id="287" r:id="rId39"/>
    <p:sldId id="288" r:id="rId40"/>
  </p:sldIdLst>
  <p:sldSz cx="9144000" cy="6858000" type="screen4x3"/>
  <p:notesSz cx="7010400" cy="92964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01" autoAdjust="0"/>
  </p:normalViewPr>
  <p:slideViewPr>
    <p:cSldViewPr>
      <p:cViewPr>
        <p:scale>
          <a:sx n="70" d="100"/>
          <a:sy n="70" d="100"/>
        </p:scale>
        <p:origin x="-1170" y="-7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dirty="0" smtClean="0">
                <a:latin typeface="Arial" pitchFamily="34" charset="0"/>
                <a:cs typeface="Arial" pitchFamily="34" charset="0"/>
              </a:rPr>
              <a:t>SUNY</a:t>
            </a:r>
            <a:r>
              <a:rPr lang="en-US" baseline="0" dirty="0" smtClean="0">
                <a:latin typeface="Arial" pitchFamily="34" charset="0"/>
                <a:cs typeface="Arial" pitchFamily="34" charset="0"/>
              </a:rPr>
              <a:t> Geneseo</a:t>
            </a:r>
          </a:p>
          <a:p>
            <a:pPr algn="ctr">
              <a:defRPr/>
            </a:pPr>
            <a:r>
              <a:rPr lang="en-US" baseline="0" dirty="0" smtClean="0">
                <a:latin typeface="Arial" pitchFamily="34" charset="0"/>
                <a:cs typeface="Arial" pitchFamily="34" charset="0"/>
              </a:rPr>
              <a:t>w</a:t>
            </a:r>
            <a:r>
              <a:rPr lang="en-US" dirty="0" smtClean="0">
                <a:latin typeface="Arial" pitchFamily="34" charset="0"/>
                <a:cs typeface="Arial" pitchFamily="34" charset="0"/>
              </a:rPr>
              <a:t>eeding </a:t>
            </a:r>
            <a:r>
              <a:rPr lang="en-US" dirty="0">
                <a:latin typeface="Arial" pitchFamily="34" charset="0"/>
                <a:cs typeface="Arial" pitchFamily="34" charset="0"/>
              </a:rPr>
              <a:t>project</a:t>
            </a:r>
          </a:p>
        </c:rich>
      </c:tx>
      <c:layout>
        <c:manualLayout>
          <c:xMode val="edge"/>
          <c:yMode val="edge"/>
          <c:x val="0.39715962777380104"/>
          <c:y val="0.17622047244094491"/>
        </c:manualLayout>
      </c:layout>
    </c:title>
    <c:plotArea>
      <c:layout/>
      <c:pieChart>
        <c:varyColors val="1"/>
        <c:ser>
          <c:idx val="0"/>
          <c:order val="0"/>
          <c:tx>
            <c:strRef>
              <c:f>Sheet1!$B$1</c:f>
              <c:strCache>
                <c:ptCount val="1"/>
                <c:pt idx="0">
                  <c:v>Holcomb weeding project</c:v>
                </c:pt>
              </c:strCache>
            </c:strRef>
          </c:tx>
          <c:explosion val="31"/>
          <c:dLbls>
            <c:showVal val="1"/>
            <c:showLeaderLines val="1"/>
          </c:dLbls>
          <c:cat>
            <c:strRef>
              <c:f>Sheet1!$A$2:$A$3</c:f>
              <c:strCache>
                <c:ptCount val="2"/>
                <c:pt idx="0">
                  <c:v>Total titles</c:v>
                </c:pt>
                <c:pt idx="1">
                  <c:v>Hathi Trust</c:v>
                </c:pt>
              </c:strCache>
            </c:strRef>
          </c:cat>
          <c:val>
            <c:numRef>
              <c:f>Sheet1!$B$2:$B$3</c:f>
              <c:numCache>
                <c:formatCode>#,##0</c:formatCode>
                <c:ptCount val="2"/>
                <c:pt idx="0">
                  <c:v>31436</c:v>
                </c:pt>
                <c:pt idx="1">
                  <c:v>4136</c:v>
                </c:pt>
              </c:numCache>
            </c:numRef>
          </c:val>
        </c:ser>
        <c:firstSliceAng val="0"/>
      </c:pieChart>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 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a:ln>
          <a:solidFill>
            <a:srgbClr val="FF0000"/>
          </a:solidFill>
        </a:ln>
      </dgm:spPr>
      <dgm:t>
        <a:bodyPr/>
        <a:lstStyle/>
        <a:p>
          <a:r>
            <a:rPr lang="en-US" sz="1600" b="1" dirty="0" smtClean="0"/>
            <a:t>Acquisitions</a:t>
          </a:r>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tyle>
          <a:lnRef idx="2">
            <a:schemeClr val="accent3"/>
          </a:lnRef>
          <a:fillRef idx="1">
            <a:schemeClr val="lt1"/>
          </a:fillRef>
          <a:effectRef idx="0">
            <a:schemeClr val="accent3"/>
          </a:effectRef>
          <a:fontRef idx="minor">
            <a:schemeClr val="dk1"/>
          </a:fontRef>
        </dgm:style>
      </dgm:prSet>
      <dgm:spPr>
        <a:ln>
          <a:solidFill>
            <a:srgbClr val="FF0000"/>
          </a:solidFill>
        </a:ln>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a:ln>
          <a:solidFill>
            <a:srgbClr val="FF0000"/>
          </a:solidFill>
        </a:ln>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a:ln>
          <a:solidFill>
            <a:srgbClr val="FF0000"/>
          </a:solidFill>
        </a:ln>
      </dgm:spPr>
      <dgm:t>
        <a:bodyPr/>
        <a:lstStyle/>
        <a:p>
          <a:r>
            <a:rPr lang="en-US" sz="1600" dirty="0" smtClean="0"/>
            <a:t>Cancel or Borrow</a:t>
          </a:r>
          <a:endParaRPr lang="en-US" sz="1600" dirty="0"/>
        </a:p>
      </dgm:t>
    </dgm:pt>
    <dgm:pt modelId="{BCB44ACE-956E-48C6-9EB7-0105EEC1D2B7}" type="parTrans" cxnId="{9AD7FF1C-A38C-4D93-B864-59CDD5361499}">
      <dgm:prSet/>
      <dgm:spPr>
        <a:ln>
          <a:solidFill>
            <a:srgbClr val="FF0000"/>
          </a:solidFill>
        </a:ln>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t>
        <a:bodyPr/>
        <a:lstStyle/>
        <a:p>
          <a:endParaRPr lang="en-US"/>
        </a:p>
      </dgm:t>
    </dgm:pt>
    <dgm:pt modelId="{D973A2E3-1D27-4DC4-A47A-389FE99CD902}" type="pres">
      <dgm:prSet presAssocID="{7FA2D91A-097B-4DA2-964C-AB8E88B88633}" presName="composite" presStyleCnt="0"/>
      <dgm:spPr/>
      <dgm:t>
        <a:bodyPr/>
        <a:lstStyle/>
        <a:p>
          <a:endParaRPr lang="en-US"/>
        </a:p>
      </dgm:t>
    </dgm:pt>
    <dgm:pt modelId="{7220B3B1-F9F5-4B20-8545-952A74DA7491}" type="pres">
      <dgm:prSet presAssocID="{7FA2D91A-097B-4DA2-964C-AB8E88B88633}" presName="background" presStyleLbl="node0" presStyleIdx="0" presStyleCnt="1"/>
      <dgm:spPr>
        <a:noFill/>
        <a:ln>
          <a:noFill/>
        </a:ln>
      </dgm:spPr>
      <dgm:t>
        <a:bodyPr/>
        <a:lstStyle/>
        <a:p>
          <a:endParaRPr lang="en-US"/>
        </a:p>
      </dgm:t>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t>
        <a:bodyPr/>
        <a:lstStyle/>
        <a:p>
          <a:endParaRPr lang="en-US"/>
        </a:p>
      </dgm:t>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t>
        <a:bodyPr/>
        <a:lstStyle/>
        <a:p>
          <a:endParaRPr lang="en-US"/>
        </a:p>
      </dgm:t>
    </dgm:pt>
    <dgm:pt modelId="{609DF40A-0AB3-41B6-B057-EDB7675DF339}" type="pres">
      <dgm:prSet presAssocID="{5621F9B2-F20A-4684-89AD-FF704EC8AA93}" presName="composite2" presStyleCnt="0"/>
      <dgm:spPr/>
      <dgm:t>
        <a:bodyPr/>
        <a:lstStyle/>
        <a:p>
          <a:endParaRPr lang="en-US"/>
        </a:p>
      </dgm:t>
    </dgm:pt>
    <dgm:pt modelId="{0259D3C4-BFC7-4F40-9E30-7B95E2E79104}" type="pres">
      <dgm:prSet presAssocID="{5621F9B2-F20A-4684-89AD-FF704EC8AA93}" presName="background2" presStyleLbl="node2" presStyleIdx="0" presStyleCnt="2"/>
      <dgm:spPr>
        <a:noFill/>
        <a:ln>
          <a:noFill/>
        </a:ln>
      </dgm:spPr>
      <dgm:t>
        <a:bodyPr/>
        <a:lstStyle/>
        <a:p>
          <a:endParaRPr lang="en-US"/>
        </a:p>
      </dgm:t>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t>
        <a:bodyPr/>
        <a:lstStyle/>
        <a:p>
          <a:endParaRPr lang="en-US"/>
        </a:p>
      </dgm:t>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t>
        <a:bodyPr/>
        <a:lstStyle/>
        <a:p>
          <a:endParaRPr lang="en-US"/>
        </a:p>
      </dgm:t>
    </dgm:pt>
    <dgm:pt modelId="{0E6412C6-500C-4DA1-86EA-ED172544BE3A}" type="pres">
      <dgm:prSet presAssocID="{FCD0CFE9-AB88-4AED-A766-6C0B2230953A}" presName="composite3" presStyleCnt="0"/>
      <dgm:spPr/>
      <dgm:t>
        <a:bodyPr/>
        <a:lstStyle/>
        <a:p>
          <a:endParaRPr lang="en-US"/>
        </a:p>
      </dgm:t>
    </dgm:pt>
    <dgm:pt modelId="{DFE793FA-5B69-41E2-96EA-81FA28E4A772}" type="pres">
      <dgm:prSet presAssocID="{FCD0CFE9-AB88-4AED-A766-6C0B2230953A}" presName="background3" presStyleLbl="node3" presStyleIdx="0" presStyleCnt="4"/>
      <dgm:spPr>
        <a:noFill/>
        <a:ln>
          <a:noFill/>
        </a:ln>
      </dgm:spPr>
      <dgm:t>
        <a:bodyPr/>
        <a:lstStyle/>
        <a:p>
          <a:endParaRPr lang="en-US"/>
        </a:p>
      </dgm:t>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t>
        <a:bodyPr/>
        <a:lstStyle/>
        <a:p>
          <a:endParaRPr lang="en-US"/>
        </a:p>
      </dgm:t>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t>
        <a:bodyPr/>
        <a:lstStyle/>
        <a:p>
          <a:endParaRPr lang="en-US"/>
        </a:p>
      </dgm:t>
    </dgm:pt>
    <dgm:pt modelId="{55AA79C4-A3A4-4FA6-8B75-892C361D96D3}" type="pres">
      <dgm:prSet presAssocID="{F4B9D831-7AA2-4E3F-AC6F-415DCEBDE9F6}" presName="composite3" presStyleCnt="0"/>
      <dgm:spPr/>
      <dgm:t>
        <a:bodyPr/>
        <a:lstStyle/>
        <a:p>
          <a:endParaRPr lang="en-US"/>
        </a:p>
      </dgm:t>
    </dgm:pt>
    <dgm:pt modelId="{712CC6D6-5904-4FDC-9F92-2655922E6952}" type="pres">
      <dgm:prSet presAssocID="{F4B9D831-7AA2-4E3F-AC6F-415DCEBDE9F6}" presName="background3" presStyleLbl="node3" presStyleIdx="1" presStyleCnt="4"/>
      <dgm:spPr>
        <a:noFill/>
        <a:ln>
          <a:noFill/>
        </a:ln>
      </dgm:spPr>
      <dgm:t>
        <a:bodyPr/>
        <a:lstStyle/>
        <a:p>
          <a:endParaRPr lang="en-US"/>
        </a:p>
      </dgm:t>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t>
        <a:bodyPr/>
        <a:lstStyle/>
        <a:p>
          <a:endParaRPr lang="en-US"/>
        </a:p>
      </dgm:t>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t>
        <a:bodyPr/>
        <a:lstStyle/>
        <a:p>
          <a:endParaRPr lang="en-US"/>
        </a:p>
      </dgm:t>
    </dgm:pt>
    <dgm:pt modelId="{A774B173-A0F4-4376-A0E1-FA3A6E868842}" type="pres">
      <dgm:prSet presAssocID="{2FCB518C-D2A7-4810-9020-080D78324CF3}" presName="composite2" presStyleCnt="0"/>
      <dgm:spPr/>
      <dgm:t>
        <a:bodyPr/>
        <a:lstStyle/>
        <a:p>
          <a:endParaRPr lang="en-US"/>
        </a:p>
      </dgm:t>
    </dgm:pt>
    <dgm:pt modelId="{3539F708-7DD8-4C57-B13E-851DE284F2AE}" type="pres">
      <dgm:prSet presAssocID="{2FCB518C-D2A7-4810-9020-080D78324CF3}" presName="background2" presStyleLbl="node2" presStyleIdx="1" presStyleCnt="2"/>
      <dgm:spPr>
        <a:noFill/>
        <a:ln>
          <a:noFill/>
        </a:ln>
      </dgm:spPr>
      <dgm:t>
        <a:bodyPr/>
        <a:lstStyle/>
        <a:p>
          <a:endParaRPr lang="en-US"/>
        </a:p>
      </dgm:t>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t>
        <a:bodyPr/>
        <a:lstStyle/>
        <a:p>
          <a:endParaRPr lang="en-US"/>
        </a:p>
      </dgm:t>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t>
        <a:bodyPr/>
        <a:lstStyle/>
        <a:p>
          <a:endParaRPr lang="en-US"/>
        </a:p>
      </dgm:t>
    </dgm:pt>
    <dgm:pt modelId="{1B69BE30-FD84-4840-AF2E-7E1035B9DE65}" type="pres">
      <dgm:prSet presAssocID="{0AD6CF64-84F2-41E0-A42B-BFF097D1DB4A}" presName="composite3" presStyleCnt="0"/>
      <dgm:spPr/>
      <dgm:t>
        <a:bodyPr/>
        <a:lstStyle/>
        <a:p>
          <a:endParaRPr lang="en-US"/>
        </a:p>
      </dgm:t>
    </dgm:pt>
    <dgm:pt modelId="{B8185FF3-0940-464B-94B7-77EB19E65326}" type="pres">
      <dgm:prSet presAssocID="{0AD6CF64-84F2-41E0-A42B-BFF097D1DB4A}" presName="background3" presStyleLbl="node3" presStyleIdx="2" presStyleCnt="4"/>
      <dgm:spPr>
        <a:noFill/>
        <a:ln>
          <a:noFill/>
        </a:ln>
      </dgm:spPr>
      <dgm:t>
        <a:bodyPr/>
        <a:lstStyle/>
        <a:p>
          <a:endParaRPr lang="en-US"/>
        </a:p>
      </dgm:t>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t>
        <a:bodyPr/>
        <a:lstStyle/>
        <a:p>
          <a:endParaRPr lang="en-US"/>
        </a:p>
      </dgm:t>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t>
        <a:bodyPr/>
        <a:lstStyle/>
        <a:p>
          <a:endParaRPr lang="en-US"/>
        </a:p>
      </dgm:t>
    </dgm:pt>
    <dgm:pt modelId="{7A5A351A-130E-4784-AC3C-FFCD7D1DD211}" type="pres">
      <dgm:prSet presAssocID="{B4D0E575-0108-49AC-9C93-F3665D0D7C03}" presName="composite3" presStyleCnt="0"/>
      <dgm:spPr/>
      <dgm:t>
        <a:bodyPr/>
        <a:lstStyle/>
        <a:p>
          <a:endParaRPr lang="en-US"/>
        </a:p>
      </dgm:t>
    </dgm:pt>
    <dgm:pt modelId="{E88808A3-D9E0-4A32-BDED-7FA4CFBDEDBB}" type="pres">
      <dgm:prSet presAssocID="{B4D0E575-0108-49AC-9C93-F3665D0D7C03}" presName="background3" presStyleLbl="node3" presStyleIdx="3" presStyleCnt="4"/>
      <dgm:spPr>
        <a:noFill/>
        <a:ln>
          <a:noFill/>
        </a:ln>
      </dgm:spPr>
      <dgm:t>
        <a:bodyPr/>
        <a:lstStyle/>
        <a:p>
          <a:endParaRPr lang="en-US"/>
        </a:p>
      </dgm:t>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t>
        <a:bodyPr/>
        <a:lstStyle/>
        <a:p>
          <a:endParaRPr lang="en-US"/>
        </a:p>
      </dgm:t>
    </dgm:pt>
  </dgm:ptLst>
  <dgm:cxnLst>
    <dgm:cxn modelId="{5F733BED-86F9-461D-80F8-8F24BAE22A45}" srcId="{5621F9B2-F20A-4684-89AD-FF704EC8AA93}" destId="{F4B9D831-7AA2-4E3F-AC6F-415DCEBDE9F6}" srcOrd="1" destOrd="0" parTransId="{DC750404-6449-4A2B-928D-7E8C3C967747}" sibTransId="{C886B28A-1DA2-40C3-B0EF-298A396CE318}"/>
    <dgm:cxn modelId="{B309AF22-7CFF-42F5-B598-5C1FFB975853}" type="presOf" srcId="{FCD0CFE9-AB88-4AED-A766-6C0B2230953A}" destId="{EBFBA845-9D40-4D51-A048-0B3BEEC8B61B}" srcOrd="0" destOrd="0" presId="urn:microsoft.com/office/officeart/2005/8/layout/hierarchy1"/>
    <dgm:cxn modelId="{169ADFD3-BC9A-4190-A4B1-0C373C6489C3}" type="presOf" srcId="{FD56D21F-F9C3-4D87-BB3B-E8460C2AC3BC}" destId="{4E0A3183-B02F-484C-A981-B6DF1B5A658C}" srcOrd="0" destOrd="0" presId="urn:microsoft.com/office/officeart/2005/8/layout/hierarchy1"/>
    <dgm:cxn modelId="{04AD61BB-6432-42C4-A5DF-9C6EC89B4A27}" type="presOf" srcId="{B358A8D7-853F-44AB-8FF3-8C50ED688CD9}" destId="{70DFD7CD-2FD9-40AF-9CC7-CCB5E2599FB5}" srcOrd="0" destOrd="0" presId="urn:microsoft.com/office/officeart/2005/8/layout/hierarchy1"/>
    <dgm:cxn modelId="{1687985C-1515-4AB2-99F8-B585D3F72930}" type="presOf" srcId="{B4D0E575-0108-49AC-9C93-F3665D0D7C03}" destId="{F7560C48-E470-4D85-98D2-5F0C1185F2CD}" srcOrd="0" destOrd="0" presId="urn:microsoft.com/office/officeart/2005/8/layout/hierarchy1"/>
    <dgm:cxn modelId="{A49DF08A-BE41-4708-A814-C3E54F0E0BFA}" type="presOf" srcId="{5621F9B2-F20A-4684-89AD-FF704EC8AA93}" destId="{CC8227B0-C0A9-463A-A610-53AB87282B12}" srcOrd="0" destOrd="0" presId="urn:microsoft.com/office/officeart/2005/8/layout/hierarchy1"/>
    <dgm:cxn modelId="{77012E8F-BA2B-4A54-BBF7-318CA68C17D4}" type="presOf" srcId="{2FCB518C-D2A7-4810-9020-080D78324CF3}" destId="{C36D90B9-926A-416B-944A-FF71B511C22D}"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7EB55BE1-A51B-4CEF-9DA5-14DC38727E77}" type="presOf" srcId="{EDC9D4D2-3BFA-4D20-A7EE-50BFAC792C5D}" destId="{D858D7AE-6705-4F80-B5AB-C22EEB2DD09C}" srcOrd="0" destOrd="0" presId="urn:microsoft.com/office/officeart/2005/8/layout/hierarchy1"/>
    <dgm:cxn modelId="{3BD5C38B-8154-424B-85CB-4FAE5A17635F}" type="presOf" srcId="{F4B9D831-7AA2-4E3F-AC6F-415DCEBDE9F6}" destId="{F45D4CF8-9103-4CDC-89C5-BFB9A7461F72}" srcOrd="0" destOrd="0" presId="urn:microsoft.com/office/officeart/2005/8/layout/hierarchy1"/>
    <dgm:cxn modelId="{9534AF50-8B93-4288-8AB8-E904EB7EFD56}" srcId="{5621F9B2-F20A-4684-89AD-FF704EC8AA93}" destId="{FCD0CFE9-AB88-4AED-A766-6C0B2230953A}" srcOrd="0" destOrd="0" parTransId="{B358A8D7-853F-44AB-8FF3-8C50ED688CD9}" sibTransId="{34F5484F-D89D-4F1D-B71E-ED0955896AC3}"/>
    <dgm:cxn modelId="{20B0C089-979A-4602-8297-6E1315D1DFC7}" type="presOf" srcId="{39EE3D3F-68DF-4370-9391-A3255C401376}" destId="{6D52980E-AF3D-4A1B-ADFA-2731E4CD6746}" srcOrd="0" destOrd="0" presId="urn:microsoft.com/office/officeart/2005/8/layout/hierarchy1"/>
    <dgm:cxn modelId="{12366FBF-A788-4803-97D4-8FF57C864FEC}" type="presOf" srcId="{7FB3E9DE-50A4-4186-B369-017E6DDC716F}" destId="{0880257A-38E5-416B-A879-EFFB01ED6C1D}" srcOrd="0" destOrd="0" presId="urn:microsoft.com/office/officeart/2005/8/layout/hierarchy1"/>
    <dgm:cxn modelId="{A53CEA27-E4F5-4A7F-8AEA-9C0F33B40B74}" type="presOf" srcId="{BCB44ACE-956E-48C6-9EB7-0105EEC1D2B7}" destId="{490F5990-103B-4D14-B029-3DAAB9670538}" srcOrd="0" destOrd="0" presId="urn:microsoft.com/office/officeart/2005/8/layout/hierarchy1"/>
    <dgm:cxn modelId="{8DB94C76-6853-49BE-A386-6EE94F7229FC}" type="presOf" srcId="{0AD6CF64-84F2-41E0-A42B-BFF097D1DB4A}" destId="{6DFE3A6A-621F-46D7-8B83-7044018FA870}"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7B605CA1-7AB0-4C8E-AB4B-67A0DD5E56D8}" type="presOf" srcId="{DC750404-6449-4A2B-928D-7E8C3C967747}" destId="{45DA7FEE-00BD-48ED-A9C0-3EA4CE7B71FE}"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6BAF53E1-8793-4BD8-A68C-DCAB203F9EFA}" type="presOf" srcId="{7FA2D91A-097B-4DA2-964C-AB8E88B88633}" destId="{1594B0CC-578B-4A84-BDBE-197A8722F25A}" srcOrd="0" destOrd="0" presId="urn:microsoft.com/office/officeart/2005/8/layout/hierarchy1"/>
    <dgm:cxn modelId="{9AD7FF1C-A38C-4D93-B864-59CDD5361499}" srcId="{2FCB518C-D2A7-4810-9020-080D78324CF3}" destId="{B4D0E575-0108-49AC-9C93-F3665D0D7C03}" srcOrd="1" destOrd="0" parTransId="{BCB44ACE-956E-48C6-9EB7-0105EEC1D2B7}" sibTransId="{E56F548B-5B11-4A4A-8044-0907B4313A46}"/>
    <dgm:cxn modelId="{78199109-F94A-4FED-A429-2CAEB339425B}" srcId="{7FB3E9DE-50A4-4186-B369-017E6DDC716F}" destId="{7FA2D91A-097B-4DA2-964C-AB8E88B88633}" srcOrd="0" destOrd="0" parTransId="{E505973B-35C3-4048-8FAB-CB7D56014184}" sibTransId="{4F8B7275-A507-4D9C-86CD-81C01685214F}"/>
    <dgm:cxn modelId="{F3AD92B8-3DFB-400D-AF64-887AA6A70100}" type="presParOf" srcId="{0880257A-38E5-416B-A879-EFFB01ED6C1D}" destId="{458526E1-3A24-4F91-A317-BB6BA85C2C97}" srcOrd="0" destOrd="0" presId="urn:microsoft.com/office/officeart/2005/8/layout/hierarchy1"/>
    <dgm:cxn modelId="{3FD64260-F292-40D0-8C3B-5B0849D1CB01}" type="presParOf" srcId="{458526E1-3A24-4F91-A317-BB6BA85C2C97}" destId="{D973A2E3-1D27-4DC4-A47A-389FE99CD902}" srcOrd="0" destOrd="0" presId="urn:microsoft.com/office/officeart/2005/8/layout/hierarchy1"/>
    <dgm:cxn modelId="{7FA69CC3-8697-4FC0-A5FD-41F7237E6D07}" type="presParOf" srcId="{D973A2E3-1D27-4DC4-A47A-389FE99CD902}" destId="{7220B3B1-F9F5-4B20-8545-952A74DA7491}" srcOrd="0" destOrd="0" presId="urn:microsoft.com/office/officeart/2005/8/layout/hierarchy1"/>
    <dgm:cxn modelId="{98433A03-91E0-488F-B71B-D8C37ABFCBD2}" type="presParOf" srcId="{D973A2E3-1D27-4DC4-A47A-389FE99CD902}" destId="{1594B0CC-578B-4A84-BDBE-197A8722F25A}" srcOrd="1" destOrd="0" presId="urn:microsoft.com/office/officeart/2005/8/layout/hierarchy1"/>
    <dgm:cxn modelId="{71C7C6B8-014E-4953-99CB-7446A4407CE0}" type="presParOf" srcId="{458526E1-3A24-4F91-A317-BB6BA85C2C97}" destId="{60151952-EFF1-4944-A1A7-B25909984F89}" srcOrd="1" destOrd="0" presId="urn:microsoft.com/office/officeart/2005/8/layout/hierarchy1"/>
    <dgm:cxn modelId="{05D16073-7AC3-4EBF-BC82-D34C55148C26}" type="presParOf" srcId="{60151952-EFF1-4944-A1A7-B25909984F89}" destId="{4E0A3183-B02F-484C-A981-B6DF1B5A658C}" srcOrd="0" destOrd="0" presId="urn:microsoft.com/office/officeart/2005/8/layout/hierarchy1"/>
    <dgm:cxn modelId="{92548446-95A9-48B8-A8E5-464BB53949B3}" type="presParOf" srcId="{60151952-EFF1-4944-A1A7-B25909984F89}" destId="{C09BBB1F-D5C7-4B5A-90D7-216E3AC1056C}" srcOrd="1" destOrd="0" presId="urn:microsoft.com/office/officeart/2005/8/layout/hierarchy1"/>
    <dgm:cxn modelId="{E286F042-ED79-48EB-9B95-6B59E68CB3E3}" type="presParOf" srcId="{C09BBB1F-D5C7-4B5A-90D7-216E3AC1056C}" destId="{609DF40A-0AB3-41B6-B057-EDB7675DF339}" srcOrd="0" destOrd="0" presId="urn:microsoft.com/office/officeart/2005/8/layout/hierarchy1"/>
    <dgm:cxn modelId="{63874090-1A0B-485E-9D9C-3101E24140A4}" type="presParOf" srcId="{609DF40A-0AB3-41B6-B057-EDB7675DF339}" destId="{0259D3C4-BFC7-4F40-9E30-7B95E2E79104}" srcOrd="0" destOrd="0" presId="urn:microsoft.com/office/officeart/2005/8/layout/hierarchy1"/>
    <dgm:cxn modelId="{D5C63614-A646-4CC7-B7BD-FF790AB84139}" type="presParOf" srcId="{609DF40A-0AB3-41B6-B057-EDB7675DF339}" destId="{CC8227B0-C0A9-463A-A610-53AB87282B12}" srcOrd="1" destOrd="0" presId="urn:microsoft.com/office/officeart/2005/8/layout/hierarchy1"/>
    <dgm:cxn modelId="{DECC9926-588C-4EF4-AD84-0C32B5DA9505}" type="presParOf" srcId="{C09BBB1F-D5C7-4B5A-90D7-216E3AC1056C}" destId="{2263BA85-DE91-4BF1-A7F0-2A64C8A658B8}" srcOrd="1" destOrd="0" presId="urn:microsoft.com/office/officeart/2005/8/layout/hierarchy1"/>
    <dgm:cxn modelId="{B48251B3-3150-4C7F-9479-1013540E2117}" type="presParOf" srcId="{2263BA85-DE91-4BF1-A7F0-2A64C8A658B8}" destId="{70DFD7CD-2FD9-40AF-9CC7-CCB5E2599FB5}" srcOrd="0" destOrd="0" presId="urn:microsoft.com/office/officeart/2005/8/layout/hierarchy1"/>
    <dgm:cxn modelId="{9A927FB1-05D0-4435-9536-883724791A0C}" type="presParOf" srcId="{2263BA85-DE91-4BF1-A7F0-2A64C8A658B8}" destId="{5B4F34C8-3571-450D-8844-B2CE9BD69173}" srcOrd="1" destOrd="0" presId="urn:microsoft.com/office/officeart/2005/8/layout/hierarchy1"/>
    <dgm:cxn modelId="{C886572B-2D17-4CC9-8E17-C8A6D7D96E2E}" type="presParOf" srcId="{5B4F34C8-3571-450D-8844-B2CE9BD69173}" destId="{0E6412C6-500C-4DA1-86EA-ED172544BE3A}" srcOrd="0" destOrd="0" presId="urn:microsoft.com/office/officeart/2005/8/layout/hierarchy1"/>
    <dgm:cxn modelId="{3D2C8DF0-DA66-4A3C-A0B1-6AE71203CACE}" type="presParOf" srcId="{0E6412C6-500C-4DA1-86EA-ED172544BE3A}" destId="{DFE793FA-5B69-41E2-96EA-81FA28E4A772}" srcOrd="0" destOrd="0" presId="urn:microsoft.com/office/officeart/2005/8/layout/hierarchy1"/>
    <dgm:cxn modelId="{754D61FB-8152-4C66-9DA2-5C3DE53E3FC8}" type="presParOf" srcId="{0E6412C6-500C-4DA1-86EA-ED172544BE3A}" destId="{EBFBA845-9D40-4D51-A048-0B3BEEC8B61B}" srcOrd="1" destOrd="0" presId="urn:microsoft.com/office/officeart/2005/8/layout/hierarchy1"/>
    <dgm:cxn modelId="{87C48F86-7B84-46F7-9D64-F4A966C31770}" type="presParOf" srcId="{5B4F34C8-3571-450D-8844-B2CE9BD69173}" destId="{DD268F98-80A2-4165-8DCF-D90179EB5F41}" srcOrd="1" destOrd="0" presId="urn:microsoft.com/office/officeart/2005/8/layout/hierarchy1"/>
    <dgm:cxn modelId="{76A7B729-D69C-4F6D-AF56-3B80D42987D9}" type="presParOf" srcId="{2263BA85-DE91-4BF1-A7F0-2A64C8A658B8}" destId="{45DA7FEE-00BD-48ED-A9C0-3EA4CE7B71FE}" srcOrd="2" destOrd="0" presId="urn:microsoft.com/office/officeart/2005/8/layout/hierarchy1"/>
    <dgm:cxn modelId="{87F89508-97EE-460D-9883-E1D2706DDC49}" type="presParOf" srcId="{2263BA85-DE91-4BF1-A7F0-2A64C8A658B8}" destId="{30A7DC6C-A332-47FB-8563-5FC2299BFC75}" srcOrd="3" destOrd="0" presId="urn:microsoft.com/office/officeart/2005/8/layout/hierarchy1"/>
    <dgm:cxn modelId="{13C1785C-5505-4589-B8E6-39D365E76D5C}" type="presParOf" srcId="{30A7DC6C-A332-47FB-8563-5FC2299BFC75}" destId="{55AA79C4-A3A4-4FA6-8B75-892C361D96D3}" srcOrd="0" destOrd="0" presId="urn:microsoft.com/office/officeart/2005/8/layout/hierarchy1"/>
    <dgm:cxn modelId="{788F0764-1252-4C48-8657-98948EDB2C63}" type="presParOf" srcId="{55AA79C4-A3A4-4FA6-8B75-892C361D96D3}" destId="{712CC6D6-5904-4FDC-9F92-2655922E6952}" srcOrd="0" destOrd="0" presId="urn:microsoft.com/office/officeart/2005/8/layout/hierarchy1"/>
    <dgm:cxn modelId="{35A1A85B-42D2-4ACD-B4D8-3740677F87AA}" type="presParOf" srcId="{55AA79C4-A3A4-4FA6-8B75-892C361D96D3}" destId="{F45D4CF8-9103-4CDC-89C5-BFB9A7461F72}" srcOrd="1" destOrd="0" presId="urn:microsoft.com/office/officeart/2005/8/layout/hierarchy1"/>
    <dgm:cxn modelId="{0B246995-B2C1-4472-8392-B3386C6CB5FB}" type="presParOf" srcId="{30A7DC6C-A332-47FB-8563-5FC2299BFC75}" destId="{AC6F194B-2B37-453E-9039-6FCA0703BC83}" srcOrd="1" destOrd="0" presId="urn:microsoft.com/office/officeart/2005/8/layout/hierarchy1"/>
    <dgm:cxn modelId="{72511236-44A9-4545-84B2-EADB49AC3E69}" type="presParOf" srcId="{60151952-EFF1-4944-A1A7-B25909984F89}" destId="{6D52980E-AF3D-4A1B-ADFA-2731E4CD6746}" srcOrd="2" destOrd="0" presId="urn:microsoft.com/office/officeart/2005/8/layout/hierarchy1"/>
    <dgm:cxn modelId="{291EEB1D-4AF1-4E1C-B377-A35E0794F0C7}" type="presParOf" srcId="{60151952-EFF1-4944-A1A7-B25909984F89}" destId="{58B75599-1CDC-480B-89B8-4A34551A2E53}" srcOrd="3" destOrd="0" presId="urn:microsoft.com/office/officeart/2005/8/layout/hierarchy1"/>
    <dgm:cxn modelId="{5E4D0E08-452E-4222-A8D2-A8638CE37455}" type="presParOf" srcId="{58B75599-1CDC-480B-89B8-4A34551A2E53}" destId="{A774B173-A0F4-4376-A0E1-FA3A6E868842}" srcOrd="0" destOrd="0" presId="urn:microsoft.com/office/officeart/2005/8/layout/hierarchy1"/>
    <dgm:cxn modelId="{A866AC9C-B351-4FAC-9B33-8B0C791EADCA}" type="presParOf" srcId="{A774B173-A0F4-4376-A0E1-FA3A6E868842}" destId="{3539F708-7DD8-4C57-B13E-851DE284F2AE}" srcOrd="0" destOrd="0" presId="urn:microsoft.com/office/officeart/2005/8/layout/hierarchy1"/>
    <dgm:cxn modelId="{9D1A03CB-4C82-496D-9AC6-83BB4A1DF672}" type="presParOf" srcId="{A774B173-A0F4-4376-A0E1-FA3A6E868842}" destId="{C36D90B9-926A-416B-944A-FF71B511C22D}" srcOrd="1" destOrd="0" presId="urn:microsoft.com/office/officeart/2005/8/layout/hierarchy1"/>
    <dgm:cxn modelId="{5BF28987-10D2-4051-B0C8-C79BAFFE6C5A}" type="presParOf" srcId="{58B75599-1CDC-480B-89B8-4A34551A2E53}" destId="{447B2567-AFE2-4CAF-B3AF-25E632B7C6F6}" srcOrd="1" destOrd="0" presId="urn:microsoft.com/office/officeart/2005/8/layout/hierarchy1"/>
    <dgm:cxn modelId="{1F03627C-7EDB-400E-A773-EA853FFAE7B7}" type="presParOf" srcId="{447B2567-AFE2-4CAF-B3AF-25E632B7C6F6}" destId="{D858D7AE-6705-4F80-B5AB-C22EEB2DD09C}" srcOrd="0" destOrd="0" presId="urn:microsoft.com/office/officeart/2005/8/layout/hierarchy1"/>
    <dgm:cxn modelId="{A7F0DE41-F20B-4977-871A-404702EACDC9}" type="presParOf" srcId="{447B2567-AFE2-4CAF-B3AF-25E632B7C6F6}" destId="{20129AEE-089F-4F22-9ECC-F02A2DC29AA5}" srcOrd="1" destOrd="0" presId="urn:microsoft.com/office/officeart/2005/8/layout/hierarchy1"/>
    <dgm:cxn modelId="{8208353D-55C1-4D9A-BCB2-BE8A4862A959}" type="presParOf" srcId="{20129AEE-089F-4F22-9ECC-F02A2DC29AA5}" destId="{1B69BE30-FD84-4840-AF2E-7E1035B9DE65}" srcOrd="0" destOrd="0" presId="urn:microsoft.com/office/officeart/2005/8/layout/hierarchy1"/>
    <dgm:cxn modelId="{B4AEE0CE-527D-4183-8BCE-41B32E8973FD}" type="presParOf" srcId="{1B69BE30-FD84-4840-AF2E-7E1035B9DE65}" destId="{B8185FF3-0940-464B-94B7-77EB19E65326}" srcOrd="0" destOrd="0" presId="urn:microsoft.com/office/officeart/2005/8/layout/hierarchy1"/>
    <dgm:cxn modelId="{33A0A9BF-7A56-44FE-A62F-6E5272908853}" type="presParOf" srcId="{1B69BE30-FD84-4840-AF2E-7E1035B9DE65}" destId="{6DFE3A6A-621F-46D7-8B83-7044018FA870}" srcOrd="1" destOrd="0" presId="urn:microsoft.com/office/officeart/2005/8/layout/hierarchy1"/>
    <dgm:cxn modelId="{F050725A-BD54-4E48-809A-454591C141DF}" type="presParOf" srcId="{20129AEE-089F-4F22-9ECC-F02A2DC29AA5}" destId="{F09E059B-85EA-4BFA-9D35-0A02BCAE196B}" srcOrd="1" destOrd="0" presId="urn:microsoft.com/office/officeart/2005/8/layout/hierarchy1"/>
    <dgm:cxn modelId="{388C7610-4E98-4EBA-916D-7B39ED6D25BD}" type="presParOf" srcId="{447B2567-AFE2-4CAF-B3AF-25E632B7C6F6}" destId="{490F5990-103B-4D14-B029-3DAAB9670538}" srcOrd="2" destOrd="0" presId="urn:microsoft.com/office/officeart/2005/8/layout/hierarchy1"/>
    <dgm:cxn modelId="{1FBEB1A8-E91F-4D77-B04D-A83B43C46D9F}" type="presParOf" srcId="{447B2567-AFE2-4CAF-B3AF-25E632B7C6F6}" destId="{EDEF9D4D-4D54-479C-8CC0-00C8839F2F54}" srcOrd="3" destOrd="0" presId="urn:microsoft.com/office/officeart/2005/8/layout/hierarchy1"/>
    <dgm:cxn modelId="{7025E4A8-F643-4B6E-8154-E02F9504354B}" type="presParOf" srcId="{EDEF9D4D-4D54-479C-8CC0-00C8839F2F54}" destId="{7A5A351A-130E-4784-AC3C-FFCD7D1DD211}" srcOrd="0" destOrd="0" presId="urn:microsoft.com/office/officeart/2005/8/layout/hierarchy1"/>
    <dgm:cxn modelId="{EC8CE2C6-207A-403A-8200-8686E8F3E42C}" type="presParOf" srcId="{7A5A351A-130E-4784-AC3C-FFCD7D1DD211}" destId="{E88808A3-D9E0-4A32-BDED-7FA4CFBDEDBB}" srcOrd="0" destOrd="0" presId="urn:microsoft.com/office/officeart/2005/8/layout/hierarchy1"/>
    <dgm:cxn modelId="{D9DE9792-7226-4379-8CD8-4C05E8AFF080}" type="presParOf" srcId="{7A5A351A-130E-4784-AC3C-FFCD7D1DD211}" destId="{F7560C48-E470-4D85-98D2-5F0C1185F2CD}" srcOrd="1" destOrd="0" presId="urn:microsoft.com/office/officeart/2005/8/layout/hierarchy1"/>
    <dgm:cxn modelId="{3992B1F3-2BB8-4FFC-986F-820583A06535}" type="presParOf" srcId="{EDEF9D4D-4D54-479C-8CC0-00C8839F2F54}" destId="{3E10F56F-E897-4223-9D5D-E8E27E6958EA}"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A2CE3-67F0-4ADD-AB25-8C501B2E9FBF}" type="doc">
      <dgm:prSet loTypeId="urn:microsoft.com/office/officeart/2005/8/layout/funnel1" loCatId="relationship" qsTypeId="urn:microsoft.com/office/officeart/2005/8/quickstyle/3d2" qsCatId="3D" csTypeId="urn:microsoft.com/office/officeart/2005/8/colors/accent1_2" csCatId="accent1" phldr="1"/>
      <dgm:spPr/>
      <dgm:t>
        <a:bodyPr/>
        <a:lstStyle/>
        <a:p>
          <a:endParaRPr lang="en-US"/>
        </a:p>
      </dgm:t>
    </dgm:pt>
    <dgm:pt modelId="{F9982800-BE61-4F39-9EC7-1FB53E1E728C}">
      <dgm:prSet phldrT="[Text]"/>
      <dgm:spPr/>
      <dgm:t>
        <a:bodyPr/>
        <a:lstStyle/>
        <a:p>
          <a:r>
            <a:rPr lang="en-US" dirty="0" smtClean="0"/>
            <a:t>Borrow</a:t>
          </a:r>
          <a:endParaRPr lang="en-US" dirty="0"/>
        </a:p>
      </dgm:t>
    </dgm:pt>
    <dgm:pt modelId="{91E92070-07F1-413A-8A97-91B76FBB100A}" type="parTrans" cxnId="{00B8F53C-C7E1-45F6-AE19-969DC0D9D8F9}">
      <dgm:prSet/>
      <dgm:spPr/>
      <dgm:t>
        <a:bodyPr/>
        <a:lstStyle/>
        <a:p>
          <a:endParaRPr lang="en-US"/>
        </a:p>
      </dgm:t>
    </dgm:pt>
    <dgm:pt modelId="{D23182D5-733C-46C4-AE7C-CDE1FEE0A76C}" type="sibTrans" cxnId="{00B8F53C-C7E1-45F6-AE19-969DC0D9D8F9}">
      <dgm:prSet/>
      <dgm:spPr/>
      <dgm:t>
        <a:bodyPr/>
        <a:lstStyle/>
        <a:p>
          <a:endParaRPr lang="en-US"/>
        </a:p>
      </dgm:t>
    </dgm:pt>
    <dgm:pt modelId="{D192B50F-29EA-4889-8BF7-140CBC5271C4}">
      <dgm:prSet phldrT="[Text]"/>
      <dgm:spPr/>
      <dgm:t>
        <a:bodyPr/>
        <a:lstStyle/>
        <a:p>
          <a:r>
            <a:rPr lang="en-US" dirty="0" smtClean="0"/>
            <a:t>Buy</a:t>
          </a:r>
          <a:endParaRPr lang="en-US" dirty="0"/>
        </a:p>
      </dgm:t>
    </dgm:pt>
    <dgm:pt modelId="{F23ECE10-5B61-47D0-8665-1A77DEEFF0C5}" type="parTrans" cxnId="{9B5C5215-2BFD-430C-A7E1-32245ACA03C9}">
      <dgm:prSet/>
      <dgm:spPr/>
      <dgm:t>
        <a:bodyPr/>
        <a:lstStyle/>
        <a:p>
          <a:endParaRPr lang="en-US"/>
        </a:p>
      </dgm:t>
    </dgm:pt>
    <dgm:pt modelId="{93994B7F-7E3F-4B4B-9579-65E865553833}" type="sibTrans" cxnId="{9B5C5215-2BFD-430C-A7E1-32245ACA03C9}">
      <dgm:prSet/>
      <dgm:spPr/>
      <dgm:t>
        <a:bodyPr/>
        <a:lstStyle/>
        <a:p>
          <a:endParaRPr lang="en-US"/>
        </a:p>
      </dgm:t>
    </dgm:pt>
    <dgm:pt modelId="{A52B4210-E3A7-4D9A-89B2-F651161BEDF3}">
      <dgm:prSet phldrT="[Text]"/>
      <dgm:spPr/>
      <dgm:t>
        <a:bodyPr/>
        <a:lstStyle/>
        <a:p>
          <a:r>
            <a:rPr lang="en-US" dirty="0" smtClean="0"/>
            <a:t>Deliver</a:t>
          </a:r>
          <a:endParaRPr lang="en-US" dirty="0"/>
        </a:p>
      </dgm:t>
    </dgm:pt>
    <dgm:pt modelId="{A019C2A1-C7AE-4D09-BECB-804B071C3629}" type="parTrans" cxnId="{1538ECD8-7CD9-4E87-94C9-A9E218BA03C8}">
      <dgm:prSet/>
      <dgm:spPr/>
      <dgm:t>
        <a:bodyPr/>
        <a:lstStyle/>
        <a:p>
          <a:endParaRPr lang="en-US"/>
        </a:p>
      </dgm:t>
    </dgm:pt>
    <dgm:pt modelId="{9E0BBA30-7F76-4F3D-A78F-5D0DF98E9AD4}" type="sibTrans" cxnId="{1538ECD8-7CD9-4E87-94C9-A9E218BA03C8}">
      <dgm:prSet/>
      <dgm:spPr/>
      <dgm:t>
        <a:bodyPr/>
        <a:lstStyle/>
        <a:p>
          <a:endParaRPr lang="en-US"/>
        </a:p>
      </dgm:t>
    </dgm:pt>
    <dgm:pt modelId="{8DA04DE4-6BE1-45C3-A3E0-0A5E963D18C1}">
      <dgm:prSet phldrT="[Text]"/>
      <dgm:spPr/>
      <dgm:t>
        <a:bodyPr/>
        <a:lstStyle/>
        <a:p>
          <a:r>
            <a:rPr lang="en-US" b="1" dirty="0" smtClean="0"/>
            <a:t>User Request </a:t>
          </a:r>
        </a:p>
        <a:p>
          <a:r>
            <a:rPr lang="en-US" b="1" dirty="0" smtClean="0"/>
            <a:t>+ </a:t>
          </a:r>
        </a:p>
        <a:p>
          <a:r>
            <a:rPr lang="en-US" b="1" dirty="0" smtClean="0"/>
            <a:t>Library Service Strategy</a:t>
          </a:r>
          <a:endParaRPr lang="en-US" b="1" dirty="0"/>
        </a:p>
      </dgm:t>
    </dgm:pt>
    <dgm:pt modelId="{A919C55E-0EC5-4237-8EC8-470B89EF4427}" type="parTrans" cxnId="{E1D06F00-AF27-40F9-B0BE-2EC3FAA429FE}">
      <dgm:prSet/>
      <dgm:spPr/>
      <dgm:t>
        <a:bodyPr/>
        <a:lstStyle/>
        <a:p>
          <a:endParaRPr lang="en-US"/>
        </a:p>
      </dgm:t>
    </dgm:pt>
    <dgm:pt modelId="{6FF2E156-93B8-45B2-B78D-0213C1213CDA}" type="sibTrans" cxnId="{E1D06F00-AF27-40F9-B0BE-2EC3FAA429FE}">
      <dgm:prSet/>
      <dgm:spPr/>
      <dgm:t>
        <a:bodyPr/>
        <a:lstStyle/>
        <a:p>
          <a:endParaRPr lang="en-US"/>
        </a:p>
      </dgm:t>
    </dgm:pt>
    <dgm:pt modelId="{95354221-0686-4E5C-B446-46EB55235B80}" type="pres">
      <dgm:prSet presAssocID="{03AA2CE3-67F0-4ADD-AB25-8C501B2E9FBF}" presName="Name0" presStyleCnt="0">
        <dgm:presLayoutVars>
          <dgm:chMax val="4"/>
          <dgm:resizeHandles val="exact"/>
        </dgm:presLayoutVars>
      </dgm:prSet>
      <dgm:spPr/>
      <dgm:t>
        <a:bodyPr/>
        <a:lstStyle/>
        <a:p>
          <a:endParaRPr lang="en-US"/>
        </a:p>
      </dgm:t>
    </dgm:pt>
    <dgm:pt modelId="{A382AF0C-73F1-4C84-9E6E-79E2B1CAFDDA}" type="pres">
      <dgm:prSet presAssocID="{03AA2CE3-67F0-4ADD-AB25-8C501B2E9FBF}" presName="ellipse" presStyleLbl="trBgShp" presStyleIdx="0" presStyleCnt="1"/>
      <dgm:spPr/>
    </dgm:pt>
    <dgm:pt modelId="{E3ECD385-D5E6-43B4-83DC-62A72D169233}" type="pres">
      <dgm:prSet presAssocID="{03AA2CE3-67F0-4ADD-AB25-8C501B2E9FBF}" presName="arrow1" presStyleLbl="fgShp" presStyleIdx="0" presStyleCnt="1" custLinFactNeighborX="-3333" custLinFactNeighborY="-59"/>
      <dgm:spPr/>
    </dgm:pt>
    <dgm:pt modelId="{EC7AFB4A-ED88-472F-AF8A-869CF7843195}" type="pres">
      <dgm:prSet presAssocID="{03AA2CE3-67F0-4ADD-AB25-8C501B2E9FBF}" presName="rectangle" presStyleLbl="revTx" presStyleIdx="0" presStyleCnt="1" custScaleX="166667" custScaleY="184445" custLinFactNeighborY="65556">
        <dgm:presLayoutVars>
          <dgm:bulletEnabled val="1"/>
        </dgm:presLayoutVars>
      </dgm:prSet>
      <dgm:spPr/>
      <dgm:t>
        <a:bodyPr/>
        <a:lstStyle/>
        <a:p>
          <a:endParaRPr lang="en-US"/>
        </a:p>
      </dgm:t>
    </dgm:pt>
    <dgm:pt modelId="{4C8D1447-0FB4-4469-9612-C76E94EC73FA}" type="pres">
      <dgm:prSet presAssocID="{D192B50F-29EA-4889-8BF7-140CBC5271C4}" presName="item1" presStyleLbl="node1" presStyleIdx="0" presStyleCnt="3">
        <dgm:presLayoutVars>
          <dgm:bulletEnabled val="1"/>
        </dgm:presLayoutVars>
      </dgm:prSet>
      <dgm:spPr/>
      <dgm:t>
        <a:bodyPr/>
        <a:lstStyle/>
        <a:p>
          <a:endParaRPr lang="en-US"/>
        </a:p>
      </dgm:t>
    </dgm:pt>
    <dgm:pt modelId="{E837F81E-7A8B-4FE4-86C4-74B1F47703D2}" type="pres">
      <dgm:prSet presAssocID="{A52B4210-E3A7-4D9A-89B2-F651161BEDF3}" presName="item2" presStyleLbl="node1" presStyleIdx="1" presStyleCnt="3" custLinFactNeighborX="-2222" custLinFactNeighborY="4445">
        <dgm:presLayoutVars>
          <dgm:bulletEnabled val="1"/>
        </dgm:presLayoutVars>
      </dgm:prSet>
      <dgm:spPr/>
      <dgm:t>
        <a:bodyPr/>
        <a:lstStyle/>
        <a:p>
          <a:endParaRPr lang="en-US"/>
        </a:p>
      </dgm:t>
    </dgm:pt>
    <dgm:pt modelId="{661A3A08-5F00-4B56-A89E-8A6B825179AB}" type="pres">
      <dgm:prSet presAssocID="{8DA04DE4-6BE1-45C3-A3E0-0A5E963D18C1}" presName="item3" presStyleLbl="node1" presStyleIdx="2" presStyleCnt="3">
        <dgm:presLayoutVars>
          <dgm:bulletEnabled val="1"/>
        </dgm:presLayoutVars>
      </dgm:prSet>
      <dgm:spPr/>
      <dgm:t>
        <a:bodyPr/>
        <a:lstStyle/>
        <a:p>
          <a:endParaRPr lang="en-US"/>
        </a:p>
      </dgm:t>
    </dgm:pt>
    <dgm:pt modelId="{177D356F-10AE-4F11-A0E4-E648E4089013}" type="pres">
      <dgm:prSet presAssocID="{03AA2CE3-67F0-4ADD-AB25-8C501B2E9FBF}" presName="funnel" presStyleLbl="trAlignAcc1" presStyleIdx="0" presStyleCnt="1" custScaleX="124118" custScaleY="137067" custLinFactNeighborX="-1020" custLinFactNeighborY="1488"/>
      <dgm:spPr/>
    </dgm:pt>
  </dgm:ptLst>
  <dgm:cxnLst>
    <dgm:cxn modelId="{E1D06F00-AF27-40F9-B0BE-2EC3FAA429FE}" srcId="{03AA2CE3-67F0-4ADD-AB25-8C501B2E9FBF}" destId="{8DA04DE4-6BE1-45C3-A3E0-0A5E963D18C1}" srcOrd="3" destOrd="0" parTransId="{A919C55E-0EC5-4237-8EC8-470B89EF4427}" sibTransId="{6FF2E156-93B8-45B2-B78D-0213C1213CDA}"/>
    <dgm:cxn modelId="{52664BAA-6504-412A-8E2A-15CAA0048B46}" type="presOf" srcId="{8DA04DE4-6BE1-45C3-A3E0-0A5E963D18C1}" destId="{EC7AFB4A-ED88-472F-AF8A-869CF7843195}" srcOrd="0" destOrd="0" presId="urn:microsoft.com/office/officeart/2005/8/layout/funnel1"/>
    <dgm:cxn modelId="{AEF63122-D2E9-410F-B4E8-184A3480CBD2}" type="presOf" srcId="{03AA2CE3-67F0-4ADD-AB25-8C501B2E9FBF}" destId="{95354221-0686-4E5C-B446-46EB55235B80}" srcOrd="0" destOrd="0" presId="urn:microsoft.com/office/officeart/2005/8/layout/funnel1"/>
    <dgm:cxn modelId="{EB208413-2F51-48D0-A8F8-CA146162F2D9}" type="presOf" srcId="{F9982800-BE61-4F39-9EC7-1FB53E1E728C}" destId="{661A3A08-5F00-4B56-A89E-8A6B825179AB}" srcOrd="0" destOrd="0" presId="urn:microsoft.com/office/officeart/2005/8/layout/funnel1"/>
    <dgm:cxn modelId="{00B8F53C-C7E1-45F6-AE19-969DC0D9D8F9}" srcId="{03AA2CE3-67F0-4ADD-AB25-8C501B2E9FBF}" destId="{F9982800-BE61-4F39-9EC7-1FB53E1E728C}" srcOrd="0" destOrd="0" parTransId="{91E92070-07F1-413A-8A97-91B76FBB100A}" sibTransId="{D23182D5-733C-46C4-AE7C-CDE1FEE0A76C}"/>
    <dgm:cxn modelId="{7D798490-E74D-4C64-8F45-475E69B7918D}" type="presOf" srcId="{A52B4210-E3A7-4D9A-89B2-F651161BEDF3}" destId="{4C8D1447-0FB4-4469-9612-C76E94EC73FA}" srcOrd="0" destOrd="0" presId="urn:microsoft.com/office/officeart/2005/8/layout/funnel1"/>
    <dgm:cxn modelId="{9B5C5215-2BFD-430C-A7E1-32245ACA03C9}" srcId="{03AA2CE3-67F0-4ADD-AB25-8C501B2E9FBF}" destId="{D192B50F-29EA-4889-8BF7-140CBC5271C4}" srcOrd="1" destOrd="0" parTransId="{F23ECE10-5B61-47D0-8665-1A77DEEFF0C5}" sibTransId="{93994B7F-7E3F-4B4B-9579-65E865553833}"/>
    <dgm:cxn modelId="{E0C1E05C-52F7-4D5C-AD8D-3C6232D325BB}" type="presOf" srcId="{D192B50F-29EA-4889-8BF7-140CBC5271C4}" destId="{E837F81E-7A8B-4FE4-86C4-74B1F47703D2}" srcOrd="0" destOrd="0" presId="urn:microsoft.com/office/officeart/2005/8/layout/funnel1"/>
    <dgm:cxn modelId="{1538ECD8-7CD9-4E87-94C9-A9E218BA03C8}" srcId="{03AA2CE3-67F0-4ADD-AB25-8C501B2E9FBF}" destId="{A52B4210-E3A7-4D9A-89B2-F651161BEDF3}" srcOrd="2" destOrd="0" parTransId="{A019C2A1-C7AE-4D09-BECB-804B071C3629}" sibTransId="{9E0BBA30-7F76-4F3D-A78F-5D0DF98E9AD4}"/>
    <dgm:cxn modelId="{C3AC4A8A-3397-4351-94DA-A711073EA570}" type="presParOf" srcId="{95354221-0686-4E5C-B446-46EB55235B80}" destId="{A382AF0C-73F1-4C84-9E6E-79E2B1CAFDDA}" srcOrd="0" destOrd="0" presId="urn:microsoft.com/office/officeart/2005/8/layout/funnel1"/>
    <dgm:cxn modelId="{5F74B983-AA36-4717-9720-A951DB4DA3A0}" type="presParOf" srcId="{95354221-0686-4E5C-B446-46EB55235B80}" destId="{E3ECD385-D5E6-43B4-83DC-62A72D169233}" srcOrd="1" destOrd="0" presId="urn:microsoft.com/office/officeart/2005/8/layout/funnel1"/>
    <dgm:cxn modelId="{95941D26-D2F3-4C71-B1FC-90B35119EFA5}" type="presParOf" srcId="{95354221-0686-4E5C-B446-46EB55235B80}" destId="{EC7AFB4A-ED88-472F-AF8A-869CF7843195}" srcOrd="2" destOrd="0" presId="urn:microsoft.com/office/officeart/2005/8/layout/funnel1"/>
    <dgm:cxn modelId="{2A7CD5E1-1059-4270-9B8B-8FAE8520396E}" type="presParOf" srcId="{95354221-0686-4E5C-B446-46EB55235B80}" destId="{4C8D1447-0FB4-4469-9612-C76E94EC73FA}" srcOrd="3" destOrd="0" presId="urn:microsoft.com/office/officeart/2005/8/layout/funnel1"/>
    <dgm:cxn modelId="{96173C79-0D7B-46D1-B8E7-3F4C9FA484D6}" type="presParOf" srcId="{95354221-0686-4E5C-B446-46EB55235B80}" destId="{E837F81E-7A8B-4FE4-86C4-74B1F47703D2}" srcOrd="4" destOrd="0" presId="urn:microsoft.com/office/officeart/2005/8/layout/funnel1"/>
    <dgm:cxn modelId="{6EAE00EA-E956-4683-8AA3-E1F3B537FA8A}" type="presParOf" srcId="{95354221-0686-4E5C-B446-46EB55235B80}" destId="{661A3A08-5F00-4B56-A89E-8A6B825179AB}" srcOrd="5" destOrd="0" presId="urn:microsoft.com/office/officeart/2005/8/layout/funnel1"/>
    <dgm:cxn modelId="{AA759565-0A98-4D6D-83DC-95CB580983A7}" type="presParOf" srcId="{95354221-0686-4E5C-B446-46EB55235B80}" destId="{177D356F-10AE-4F11-A0E4-E648E4089013}" srcOrd="6" destOrd="0" presId="urn:microsoft.com/office/officeart/2005/8/layout/funnel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0F5990-103B-4D14-B029-3DAAB9670538}">
      <dsp:nvSpPr>
        <dsp:cNvPr id="0" name=""/>
        <dsp:cNvSpPr/>
      </dsp:nvSpPr>
      <dsp:spPr>
        <a:xfrm>
          <a:off x="6690136" y="2598110"/>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D858D7AE-6705-4F80-B5AB-C22EEB2DD09C}">
      <dsp:nvSpPr>
        <dsp:cNvPr id="0" name=""/>
        <dsp:cNvSpPr/>
      </dsp:nvSpPr>
      <dsp:spPr>
        <a:xfrm>
          <a:off x="5540722" y="2598110"/>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D52980E-AF3D-4A1B-ADFA-2731E4CD6746}">
      <dsp:nvSpPr>
        <dsp:cNvPr id="0" name=""/>
        <dsp:cNvSpPr/>
      </dsp:nvSpPr>
      <dsp:spPr>
        <a:xfrm>
          <a:off x="4334839" y="1259529"/>
          <a:ext cx="2355297" cy="685525"/>
        </a:xfrm>
        <a:custGeom>
          <a:avLst/>
          <a:gdLst/>
          <a:ahLst/>
          <a:cxnLst/>
          <a:rect l="0" t="0" r="0" b="0"/>
          <a:pathLst>
            <a:path>
              <a:moveTo>
                <a:pt x="0" y="0"/>
              </a:moveTo>
              <a:lnTo>
                <a:pt x="0" y="511284"/>
              </a:lnTo>
              <a:lnTo>
                <a:pt x="2355297" y="511284"/>
              </a:lnTo>
              <a:lnTo>
                <a:pt x="2355297"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A7FEE-00BD-48ED-A9C0-3EA4CE7B71FE}">
      <dsp:nvSpPr>
        <dsp:cNvPr id="0" name=""/>
        <dsp:cNvSpPr/>
      </dsp:nvSpPr>
      <dsp:spPr>
        <a:xfrm>
          <a:off x="2092478" y="2628698"/>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FD7CD-2FD9-40AF-9CC7-CCB5E2599FB5}">
      <dsp:nvSpPr>
        <dsp:cNvPr id="0" name=""/>
        <dsp:cNvSpPr/>
      </dsp:nvSpPr>
      <dsp:spPr>
        <a:xfrm>
          <a:off x="943064" y="2628698"/>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A3183-B02F-484C-A981-B6DF1B5A658C}">
      <dsp:nvSpPr>
        <dsp:cNvPr id="0" name=""/>
        <dsp:cNvSpPr/>
      </dsp:nvSpPr>
      <dsp:spPr>
        <a:xfrm>
          <a:off x="2092478" y="1259529"/>
          <a:ext cx="2242360" cy="685525"/>
        </a:xfrm>
        <a:custGeom>
          <a:avLst/>
          <a:gdLst/>
          <a:ahLst/>
          <a:cxnLst/>
          <a:rect l="0" t="0" r="0" b="0"/>
          <a:pathLst>
            <a:path>
              <a:moveTo>
                <a:pt x="2242360" y="0"/>
              </a:moveTo>
              <a:lnTo>
                <a:pt x="2242360" y="511284"/>
              </a:lnTo>
              <a:lnTo>
                <a:pt x="0" y="511284"/>
              </a:lnTo>
              <a:lnTo>
                <a:pt x="0"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B3B1-F9F5-4B20-8545-952A74DA7491}">
      <dsp:nvSpPr>
        <dsp:cNvPr id="0" name=""/>
        <dsp:cNvSpPr/>
      </dsp:nvSpPr>
      <dsp:spPr>
        <a:xfrm>
          <a:off x="3394409" y="703095"/>
          <a:ext cx="1880860" cy="556433"/>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94B0CC-578B-4A84-BDBE-197A8722F25A}">
      <dsp:nvSpPr>
        <dsp:cNvPr id="0" name=""/>
        <dsp:cNvSpPr/>
      </dsp:nvSpPr>
      <dsp:spPr>
        <a:xfrm>
          <a:off x="3603394" y="901630"/>
          <a:ext cx="1880860" cy="556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GIST Request</a:t>
          </a:r>
          <a:endParaRPr lang="en-US" sz="1600" b="1" kern="1200" dirty="0"/>
        </a:p>
      </dsp:txBody>
      <dsp:txXfrm>
        <a:off x="3603394" y="901630"/>
        <a:ext cx="1880860" cy="556433"/>
      </dsp:txXfrm>
    </dsp:sp>
    <dsp:sp modelId="{0259D3C4-BFC7-4F40-9E30-7B95E2E79104}">
      <dsp:nvSpPr>
        <dsp:cNvPr id="0" name=""/>
        <dsp:cNvSpPr/>
      </dsp:nvSpPr>
      <dsp:spPr>
        <a:xfrm>
          <a:off x="812544" y="1945054"/>
          <a:ext cx="2559869" cy="683643"/>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227B0-C0A9-463A-A610-53AB87282B12}">
      <dsp:nvSpPr>
        <dsp:cNvPr id="0" name=""/>
        <dsp:cNvSpPr/>
      </dsp:nvSpPr>
      <dsp:spPr>
        <a:xfrm>
          <a:off x="1021528" y="2143589"/>
          <a:ext cx="2559869" cy="6836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Interlibrary Loan / IDS</a:t>
          </a:r>
        </a:p>
      </dsp:txBody>
      <dsp:txXfrm>
        <a:off x="1021528" y="2143589"/>
        <a:ext cx="2559869" cy="683643"/>
      </dsp:txXfrm>
    </dsp:sp>
    <dsp:sp modelId="{DFE793FA-5B69-41E2-96EA-81FA28E4A772}">
      <dsp:nvSpPr>
        <dsp:cNvPr id="0" name=""/>
        <dsp:cNvSpPr/>
      </dsp:nvSpPr>
      <dsp:spPr>
        <a:xfrm>
          <a:off x="2634" y="3175714"/>
          <a:ext cx="1880860" cy="119434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FBA845-9D40-4D51-A048-0B3BEEC8B61B}">
      <dsp:nvSpPr>
        <dsp:cNvPr id="0" name=""/>
        <dsp:cNvSpPr/>
      </dsp:nvSpPr>
      <dsp:spPr>
        <a:xfrm>
          <a:off x="211618"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Unfilled</a:t>
          </a:r>
          <a:endParaRPr lang="en-US" sz="1600" kern="1200" dirty="0"/>
        </a:p>
      </dsp:txBody>
      <dsp:txXfrm>
        <a:off x="211618" y="3374250"/>
        <a:ext cx="1880860" cy="1194346"/>
      </dsp:txXfrm>
    </dsp:sp>
    <dsp:sp modelId="{712CC6D6-5904-4FDC-9F92-2655922E6952}">
      <dsp:nvSpPr>
        <dsp:cNvPr id="0" name=""/>
        <dsp:cNvSpPr/>
      </dsp:nvSpPr>
      <dsp:spPr>
        <a:xfrm>
          <a:off x="2301463" y="3175714"/>
          <a:ext cx="1880860" cy="119434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5D4CF8-9103-4CDC-89C5-BFB9A7461F72}">
      <dsp:nvSpPr>
        <dsp:cNvPr id="0" name=""/>
        <dsp:cNvSpPr/>
      </dsp:nvSpPr>
      <dsp:spPr>
        <a:xfrm>
          <a:off x="2510447"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Borrow</a:t>
          </a:r>
        </a:p>
      </dsp:txBody>
      <dsp:txXfrm>
        <a:off x="2510447" y="3374250"/>
        <a:ext cx="1880860" cy="1194346"/>
      </dsp:txXfrm>
    </dsp:sp>
    <dsp:sp modelId="{3539F708-7DD8-4C57-B13E-851DE284F2AE}">
      <dsp:nvSpPr>
        <dsp:cNvPr id="0" name=""/>
        <dsp:cNvSpPr/>
      </dsp:nvSpPr>
      <dsp:spPr>
        <a:xfrm>
          <a:off x="5131054" y="1945054"/>
          <a:ext cx="3118165" cy="65305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6D90B9-926A-416B-944A-FF71B511C22D}">
      <dsp:nvSpPr>
        <dsp:cNvPr id="0" name=""/>
        <dsp:cNvSpPr/>
      </dsp:nvSpPr>
      <dsp:spPr>
        <a:xfrm>
          <a:off x="5340038" y="2143589"/>
          <a:ext cx="3118165" cy="65305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Acquisitions</a:t>
          </a:r>
        </a:p>
      </dsp:txBody>
      <dsp:txXfrm>
        <a:off x="5340038" y="2143589"/>
        <a:ext cx="3118165" cy="653056"/>
      </dsp:txXfrm>
    </dsp:sp>
    <dsp:sp modelId="{B8185FF3-0940-464B-94B7-77EB19E65326}">
      <dsp:nvSpPr>
        <dsp:cNvPr id="0" name=""/>
        <dsp:cNvSpPr/>
      </dsp:nvSpPr>
      <dsp:spPr>
        <a:xfrm>
          <a:off x="4600292" y="3145127"/>
          <a:ext cx="1880860" cy="119434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FE3A6A-621F-46D7-8B83-7044018FA870}">
      <dsp:nvSpPr>
        <dsp:cNvPr id="0" name=""/>
        <dsp:cNvSpPr/>
      </dsp:nvSpPr>
      <dsp:spPr>
        <a:xfrm>
          <a:off x="4809276" y="3343662"/>
          <a:ext cx="1880860" cy="1194346"/>
        </a:xfrm>
        <a:prstGeom prst="roundRect">
          <a:avLst>
            <a:gd name="adj" fmla="val 10000"/>
          </a:avLst>
        </a:prstGeom>
        <a:solidFill>
          <a:schemeClr val="lt1"/>
        </a:solidFill>
        <a:ln w="25400" cap="flat" cmpd="sng" algn="ctr">
          <a:solidFill>
            <a:srgbClr val="FF000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Buy</a:t>
          </a:r>
          <a:endParaRPr lang="en-US" sz="1600" b="1" kern="1200" dirty="0"/>
        </a:p>
      </dsp:txBody>
      <dsp:txXfrm>
        <a:off x="4809276" y="3343662"/>
        <a:ext cx="1880860" cy="1194346"/>
      </dsp:txXfrm>
    </dsp:sp>
    <dsp:sp modelId="{E88808A3-D9E0-4A32-BDED-7FA4CFBDEDBB}">
      <dsp:nvSpPr>
        <dsp:cNvPr id="0" name=""/>
        <dsp:cNvSpPr/>
      </dsp:nvSpPr>
      <dsp:spPr>
        <a:xfrm>
          <a:off x="6899121" y="3145127"/>
          <a:ext cx="1880860" cy="119434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60C48-E470-4D85-98D2-5F0C1185F2CD}">
      <dsp:nvSpPr>
        <dsp:cNvPr id="0" name=""/>
        <dsp:cNvSpPr/>
      </dsp:nvSpPr>
      <dsp:spPr>
        <a:xfrm>
          <a:off x="7108105" y="3343662"/>
          <a:ext cx="1880860" cy="119434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Borrow</a:t>
          </a:r>
          <a:endParaRPr lang="en-US" sz="1600" kern="1200" dirty="0"/>
        </a:p>
      </dsp:txBody>
      <dsp:txXfrm>
        <a:off x="7108105" y="3343662"/>
        <a:ext cx="1880860" cy="11943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82AF0C-73F1-4C84-9E6E-79E2B1CAFDDA}">
      <dsp:nvSpPr>
        <dsp:cNvPr id="0" name=""/>
        <dsp:cNvSpPr/>
      </dsp:nvSpPr>
      <dsp:spPr>
        <a:xfrm>
          <a:off x="739711" y="944878"/>
          <a:ext cx="2703195" cy="938784"/>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E3ECD385-D5E6-43B4-83DC-62A72D169233}">
      <dsp:nvSpPr>
        <dsp:cNvPr id="0" name=""/>
        <dsp:cNvSpPr/>
      </dsp:nvSpPr>
      <dsp:spPr>
        <a:xfrm>
          <a:off x="1816101" y="3243444"/>
          <a:ext cx="523875" cy="335280"/>
        </a:xfrm>
        <a:prstGeom prst="downArrow">
          <a:avLst/>
        </a:prstGeom>
        <a:solidFill>
          <a:schemeClr val="accent1">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7AFB4A-ED88-472F-AF8A-869CF7843195}">
      <dsp:nvSpPr>
        <dsp:cNvPr id="0" name=""/>
        <dsp:cNvSpPr/>
      </dsp:nvSpPr>
      <dsp:spPr>
        <a:xfrm>
          <a:off x="-4" y="3641086"/>
          <a:ext cx="4191008" cy="115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User Request </a:t>
          </a:r>
        </a:p>
        <a:p>
          <a:pPr lvl="0" algn="ctr" defTabSz="800100">
            <a:lnSpc>
              <a:spcPct val="90000"/>
            </a:lnSpc>
            <a:spcBef>
              <a:spcPct val="0"/>
            </a:spcBef>
            <a:spcAft>
              <a:spcPct val="35000"/>
            </a:spcAft>
          </a:pPr>
          <a:r>
            <a:rPr lang="en-US" sz="1800" b="1" kern="1200" dirty="0" smtClean="0"/>
            <a:t>+ </a:t>
          </a:r>
        </a:p>
        <a:p>
          <a:pPr lvl="0" algn="ctr" defTabSz="800100">
            <a:lnSpc>
              <a:spcPct val="90000"/>
            </a:lnSpc>
            <a:spcBef>
              <a:spcPct val="0"/>
            </a:spcBef>
            <a:spcAft>
              <a:spcPct val="35000"/>
            </a:spcAft>
          </a:pPr>
          <a:r>
            <a:rPr lang="en-US" sz="1800" b="1" kern="1200" dirty="0" smtClean="0"/>
            <a:t>Library Service Strategy</a:t>
          </a:r>
          <a:endParaRPr lang="en-US" sz="1800" b="1" kern="1200" dirty="0"/>
        </a:p>
      </dsp:txBody>
      <dsp:txXfrm>
        <a:off x="-4" y="3641086"/>
        <a:ext cx="4191008" cy="1159513"/>
      </dsp:txXfrm>
    </dsp:sp>
    <dsp:sp modelId="{4C8D1447-0FB4-4469-9612-C76E94EC73FA}">
      <dsp:nvSpPr>
        <dsp:cNvPr id="0" name=""/>
        <dsp:cNvSpPr/>
      </dsp:nvSpPr>
      <dsp:spPr>
        <a:xfrm>
          <a:off x="1722501" y="1956166"/>
          <a:ext cx="942975" cy="942975"/>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Deliver</a:t>
          </a:r>
          <a:endParaRPr lang="en-US" sz="1500" kern="1200" dirty="0"/>
        </a:p>
      </dsp:txBody>
      <dsp:txXfrm>
        <a:off x="1722501" y="1956166"/>
        <a:ext cx="942975" cy="942975"/>
      </dsp:txXfrm>
    </dsp:sp>
    <dsp:sp modelId="{E837F81E-7A8B-4FE4-86C4-74B1F47703D2}">
      <dsp:nvSpPr>
        <dsp:cNvPr id="0" name=""/>
        <dsp:cNvSpPr/>
      </dsp:nvSpPr>
      <dsp:spPr>
        <a:xfrm>
          <a:off x="1026797" y="1290641"/>
          <a:ext cx="942975" cy="942975"/>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Buy</a:t>
          </a:r>
          <a:endParaRPr lang="en-US" sz="1500" kern="1200" dirty="0"/>
        </a:p>
      </dsp:txBody>
      <dsp:txXfrm>
        <a:off x="1026797" y="1290641"/>
        <a:ext cx="942975" cy="942975"/>
      </dsp:txXfrm>
    </dsp:sp>
    <dsp:sp modelId="{661A3A08-5F00-4B56-A89E-8A6B825179AB}">
      <dsp:nvSpPr>
        <dsp:cNvPr id="0" name=""/>
        <dsp:cNvSpPr/>
      </dsp:nvSpPr>
      <dsp:spPr>
        <a:xfrm>
          <a:off x="2011680" y="1020735"/>
          <a:ext cx="942975" cy="942975"/>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Borrow</a:t>
          </a:r>
          <a:endParaRPr lang="en-US" sz="1500" kern="1200" dirty="0"/>
        </a:p>
      </dsp:txBody>
      <dsp:txXfrm>
        <a:off x="2011680" y="1020735"/>
        <a:ext cx="942975" cy="942975"/>
      </dsp:txXfrm>
    </dsp:sp>
    <dsp:sp modelId="{177D356F-10AE-4F11-A0E4-E648E4089013}">
      <dsp:nvSpPr>
        <dsp:cNvPr id="0" name=""/>
        <dsp:cNvSpPr/>
      </dsp:nvSpPr>
      <dsp:spPr>
        <a:xfrm>
          <a:off x="244951" y="429574"/>
          <a:ext cx="3641249" cy="3216907"/>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0C9B38-F45D-417E-AC6A-C8E20BBF607F}" type="datetimeFigureOut">
              <a:rPr lang="en-US" smtClean="0"/>
              <a:pPr/>
              <a:t>8/19/2010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4FB71A-1AC1-4836-BF7D-C2F2CE86563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CC1921-DF74-4DB5-8516-FEE78A013266}" type="datetimeFigureOut">
              <a:rPr lang="en-US" smtClean="0"/>
              <a:pPr/>
              <a:t>8/19/2010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24B878-6DFB-4618-B68C-9AE072238B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arecrowpress.com/Catalog/SingleBook.shtml?command=Search&amp;db=%5eDB/CATALOG.db&amp;eqSKUdata=0810842599"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ideals.illinois.edu/bitstream/handle/2142/3828/gslisoccasionalpv00000i00077.pdf" TargetMode="External"/><Relationship Id="rId5" Type="http://schemas.openxmlformats.org/officeDocument/2006/relationships/hyperlink" Target="http://www.against-the-grain.com/2009/06/v-21-3-imhbco/" TargetMode="External"/><Relationship Id="rId4" Type="http://schemas.openxmlformats.org/officeDocument/2006/relationships/hyperlink" Target="http://www.against-the-grain.co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clc.org/collectionanalysis/support/conspectus.x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etterworldbooks.com/Info-Discards-Donations-Program-m-4.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blogistics.com/rel/v2_home.php?storenr=339&amp;deptnr=12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aculty.virginia.edu/villagespaces/essa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24B878-6DFB-4618-B68C-9AE072238B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 libraries</a:t>
            </a:r>
            <a:r>
              <a:rPr lang="en-US" baseline="0" dirty="0" smtClean="0"/>
              <a:t> met during war to ensure preservation and access of foreign research materials by dividing up responsibility for acquiring research materials.  Plan got its name from advisory committee met in Farmington, CT  Ended in 1972.</a:t>
            </a:r>
          </a:p>
          <a:p>
            <a:r>
              <a:rPr lang="en-US" baseline="0" dirty="0" smtClean="0"/>
              <a:t>Images: </a:t>
            </a:r>
            <a:r>
              <a:rPr lang="en-US" dirty="0" smtClean="0">
                <a:hlinkClick r:id="rId3"/>
              </a:rPr>
              <a:t>http://www.scarecrowpress.com/Catalog/SingleBook.shtml?command=Search&amp;db=^DB/CATALOG.db&amp;eqSKUdata=0810842599</a:t>
            </a:r>
            <a:endParaRPr lang="en-US" baseline="0" dirty="0" smtClean="0"/>
          </a:p>
          <a:p>
            <a:endParaRPr lang="en-US" baseline="0" dirty="0" smtClean="0"/>
          </a:p>
          <a:p>
            <a:r>
              <a:rPr lang="en-US" dirty="0" smtClean="0">
                <a:hlinkClick r:id="rId4"/>
              </a:rPr>
              <a:t>http://www.against-the-grain.com/</a:t>
            </a:r>
            <a:endParaRPr lang="en-US" dirty="0" smtClean="0"/>
          </a:p>
          <a:p>
            <a:endParaRPr lang="en-US" baseline="0" dirty="0" smtClean="0"/>
          </a:p>
          <a:p>
            <a:r>
              <a:rPr lang="en-US" baseline="0" dirty="0" smtClean="0"/>
              <a:t>Anderson, Rick IMHBCO v. 21 #3 “Is the Library Collection </a:t>
            </a:r>
            <a:r>
              <a:rPr lang="en-US" baseline="0" smtClean="0"/>
              <a:t>Too Risky” </a:t>
            </a:r>
            <a:r>
              <a:rPr lang="en-US" smtClean="0">
                <a:hlinkClick r:id="rId5"/>
              </a:rPr>
              <a:t>http://www.against-the-grain.com/2009/06/v-21-3-imhbco/</a:t>
            </a:r>
            <a:endParaRPr lang="en-US" baseline="0" dirty="0" smtClean="0"/>
          </a:p>
          <a:p>
            <a:endParaRPr lang="en-US" baseline="0" dirty="0" smtClean="0"/>
          </a:p>
          <a:p>
            <a:r>
              <a:rPr lang="en-US" baseline="0" dirty="0" smtClean="0"/>
              <a:t>See also: </a:t>
            </a:r>
          </a:p>
          <a:p>
            <a:r>
              <a:rPr lang="en-US" baseline="0" dirty="0" smtClean="0"/>
              <a:t>Robert Vosper – Farmington Plan Survey 1957-1961 see:</a:t>
            </a:r>
          </a:p>
          <a:p>
            <a:r>
              <a:rPr lang="en-US" dirty="0" smtClean="0">
                <a:hlinkClick r:id="rId6"/>
              </a:rPr>
              <a:t>http://www.ideals.illinois.edu/bitstream/handle/2142/3828/gslisoccasionalpv00000i00077.pdf</a:t>
            </a:r>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http://gettingitsystemtoolkit.wordpress.com/gift-deselection-manager/customizing-the-conspectus/</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3"/>
              </a:rPr>
              <a:t>OCLC Conspectus</a:t>
            </a:r>
            <a:r>
              <a:rPr lang="en-US" sz="1200" b="0" i="0" kern="1200" dirty="0" smtClean="0">
                <a:solidFill>
                  <a:schemeClr val="tx1"/>
                </a:solidFill>
                <a:latin typeface="+mn-lt"/>
                <a:ea typeface="+mn-ea"/>
                <a:cs typeface="+mn-cs"/>
              </a:rPr>
              <a:t> is a subject hierarchy consisting of divisions, categories, and subjects.  The conspectus provides a framework to describe library collections, and is mapped to Dewey Decimal, Library of Congress and National Library of Medicine classification schemes.  The conspectus is structured in hierarchical order, from broad divisions to very specific subjects and each level is increasingly more detailed.</a:t>
            </a:r>
          </a:p>
          <a:p>
            <a:r>
              <a:rPr lang="en-US" sz="1200" b="0" i="0" u="none" strike="noStrike" kern="1200" dirty="0" smtClean="0">
                <a:solidFill>
                  <a:schemeClr val="tx1"/>
                </a:solidFill>
                <a:latin typeface="+mn-lt"/>
                <a:ea typeface="+mn-ea"/>
                <a:cs typeface="+mn-cs"/>
              </a:rPr>
              <a:t>Why customize the conspectus?</a:t>
            </a:r>
          </a:p>
          <a:p>
            <a:r>
              <a:rPr lang="en-US" sz="1200" b="0" i="0" kern="1200" dirty="0" smtClean="0">
                <a:solidFill>
                  <a:schemeClr val="tx1"/>
                </a:solidFill>
                <a:latin typeface="+mn-lt"/>
                <a:ea typeface="+mn-ea"/>
                <a:cs typeface="+mn-cs"/>
              </a:rPr>
              <a:t>Setting up the conspectus in GDM allows for libraries to customize and automate the gift management workflow.  Libraries may determine which areas of the conspectus they might want to collect and other subject areas that are out of scope.  Making these decisions ahead of time and customizing GDM will automate much of the evaluation workflow.  Libraries can decide what divisions and categories they wish to grow and then set up collecting levels and uniqueness factors to automate those decisions.  Libraries can also set up strict guidelines for keeping or not keeping publications dependent on date limits.  For example, if you wanted to collect comprehensively in Geography and Earth Sciences – </a:t>
            </a:r>
            <a:r>
              <a:rPr lang="en-US" sz="1200" b="0" i="0" kern="1200" dirty="0" err="1" smtClean="0">
                <a:solidFill>
                  <a:schemeClr val="tx1"/>
                </a:solidFill>
                <a:latin typeface="+mn-lt"/>
                <a:ea typeface="+mn-ea"/>
                <a:cs typeface="+mn-cs"/>
              </a:rPr>
              <a:t>Meterology</a:t>
            </a:r>
            <a:r>
              <a:rPr lang="en-US" sz="1200" b="0" i="0" kern="1200" dirty="0" smtClean="0">
                <a:solidFill>
                  <a:schemeClr val="tx1"/>
                </a:solidFill>
                <a:latin typeface="+mn-lt"/>
                <a:ea typeface="+mn-ea"/>
                <a:cs typeface="+mn-cs"/>
              </a:rPr>
              <a:t>, but only within the last 5 years of publication, you would want to set your collecting level to “5”, a uniqueness factor of “1″ (to avoid duplication in your collection), and set your “If Newer than” settings to 5 and click in the box for Strict.</a:t>
            </a:r>
          </a:p>
          <a:p>
            <a:r>
              <a:rPr lang="en-US" sz="1200" b="0" i="0" u="none" strike="noStrike" kern="1200" dirty="0" smtClean="0">
                <a:solidFill>
                  <a:schemeClr val="tx1"/>
                </a:solidFill>
                <a:latin typeface="+mn-lt"/>
                <a:ea typeface="+mn-ea"/>
                <a:cs typeface="+mn-cs"/>
              </a:rPr>
              <a:t>Weighting</a:t>
            </a:r>
          </a:p>
          <a:p>
            <a:r>
              <a:rPr lang="en-US" sz="1200" b="0" i="0" kern="1200" dirty="0" smtClean="0">
                <a:solidFill>
                  <a:schemeClr val="tx1"/>
                </a:solidFill>
                <a:latin typeface="+mn-lt"/>
                <a:ea typeface="+mn-ea"/>
                <a:cs typeface="+mn-cs"/>
              </a:rPr>
              <a:t>A number of factors make up the Weight score which effectively determines whether or not GDM indicates  a “Keep” or “Do Not Keep” recommendation.  Holdings, publication dates, uniqueness and collecting level are factors that affect the final weighting of an item.  The higher the weight score, the recommendation will be to Keep an item, due to these factors.  A lower weight indicates an item of less desirability than the higher weighted item.</a:t>
            </a:r>
          </a:p>
          <a:p>
            <a:r>
              <a:rPr lang="en-US" sz="1200" b="0" i="0" u="none" strike="noStrike" kern="1200" dirty="0" smtClean="0">
                <a:solidFill>
                  <a:schemeClr val="tx1"/>
                </a:solidFill>
                <a:latin typeface="+mn-lt"/>
                <a:ea typeface="+mn-ea"/>
                <a:cs typeface="+mn-cs"/>
              </a:rPr>
              <a:t>Weighting Logic</a:t>
            </a:r>
          </a:p>
          <a:p>
            <a:r>
              <a:rPr lang="en-US" sz="1200" b="0" i="0" kern="1200" dirty="0" smtClean="0">
                <a:solidFill>
                  <a:schemeClr val="tx1"/>
                </a:solidFill>
                <a:latin typeface="+mn-lt"/>
                <a:ea typeface="+mn-ea"/>
                <a:cs typeface="+mn-cs"/>
              </a:rPr>
              <a:t>The first step of the weighting logic is to determine if either of the strict date restrictions apply.  If </a:t>
            </a:r>
            <a:r>
              <a:rPr lang="en-US" sz="1200" b="0" i="0" kern="1200" dirty="0" err="1" smtClean="0">
                <a:solidFill>
                  <a:schemeClr val="tx1"/>
                </a:solidFill>
                <a:latin typeface="+mn-lt"/>
                <a:ea typeface="+mn-ea"/>
                <a:cs typeface="+mn-cs"/>
              </a:rPr>
              <a:t>NewerThanStrict</a:t>
            </a:r>
            <a:r>
              <a:rPr lang="en-US" sz="1200" b="0" i="0" kern="1200" dirty="0" smtClean="0">
                <a:solidFill>
                  <a:schemeClr val="tx1"/>
                </a:solidFill>
                <a:latin typeface="+mn-lt"/>
                <a:ea typeface="+mn-ea"/>
                <a:cs typeface="+mn-cs"/>
              </a:rPr>
              <a:t> is checked and the item is older than the limit or if </a:t>
            </a:r>
            <a:r>
              <a:rPr lang="en-US" sz="1200" b="0" i="0" kern="1200" dirty="0" err="1" smtClean="0">
                <a:solidFill>
                  <a:schemeClr val="tx1"/>
                </a:solidFill>
                <a:latin typeface="+mn-lt"/>
                <a:ea typeface="+mn-ea"/>
                <a:cs typeface="+mn-cs"/>
              </a:rPr>
              <a:t>OlderThanStrict</a:t>
            </a:r>
            <a:r>
              <a:rPr lang="en-US" sz="1200" b="0" i="0" kern="1200" dirty="0" smtClean="0">
                <a:solidFill>
                  <a:schemeClr val="tx1"/>
                </a:solidFill>
                <a:latin typeface="+mn-lt"/>
                <a:ea typeface="+mn-ea"/>
                <a:cs typeface="+mn-cs"/>
              </a:rPr>
              <a:t> is checked and the item is older than the limit, then the preliminary weight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automatically set to 500.  Otherwise, the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based on the combination of the age of the item in relation to the </a:t>
            </a:r>
            <a:r>
              <a:rPr lang="en-US" sz="1200" b="0" i="0" kern="1200" dirty="0" err="1" smtClean="0">
                <a:solidFill>
                  <a:schemeClr val="tx1"/>
                </a:solidFill>
                <a:latin typeface="+mn-lt"/>
                <a:ea typeface="+mn-ea"/>
                <a:cs typeface="+mn-cs"/>
              </a:rPr>
              <a:t>NewerThan</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OlderThan</a:t>
            </a:r>
            <a:r>
              <a:rPr lang="en-US" sz="1200" b="0" i="0" kern="1200" dirty="0" smtClean="0">
                <a:solidFill>
                  <a:schemeClr val="tx1"/>
                </a:solidFill>
                <a:latin typeface="+mn-lt"/>
                <a:ea typeface="+mn-ea"/>
                <a:cs typeface="+mn-cs"/>
              </a:rPr>
              <a:t> settings and the number of libraries in Group2 and Group3 that own the item.</a:t>
            </a:r>
          </a:p>
          <a:p>
            <a:r>
              <a:rPr lang="en-US" sz="1200" b="0" i="0" kern="1200" dirty="0" smtClean="0">
                <a:solidFill>
                  <a:schemeClr val="tx1"/>
                </a:solidFill>
                <a:latin typeface="+mn-lt"/>
                <a:ea typeface="+mn-ea"/>
                <a:cs typeface="+mn-cs"/>
              </a:rPr>
              <a:t>Once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has been established, the formula to modify it has to be determined.  This formula is based upon whether Gift Manager or Deselection Manager is active, and, if the Gift Manager is active, then whether the item is held locally. Based on those results,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modified differently by the Unique and Collection Building numbers.</a:t>
            </a:r>
          </a:p>
          <a:p>
            <a:r>
              <a:rPr lang="en-US" sz="1200" b="0" i="0" kern="1200" dirty="0" smtClean="0">
                <a:solidFill>
                  <a:schemeClr val="tx1"/>
                </a:solidFill>
                <a:latin typeface="+mn-lt"/>
                <a:ea typeface="+mn-ea"/>
                <a:cs typeface="+mn-cs"/>
              </a:rPr>
              <a:t>After the final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determined, a check is made to determine if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 is less than 1.  If it is, then it is set to 1.  The final </a:t>
            </a:r>
            <a:r>
              <a:rPr lang="en-US" sz="1200" b="0" i="0" kern="1200" dirty="0" err="1" smtClean="0">
                <a:solidFill>
                  <a:schemeClr val="tx1"/>
                </a:solidFill>
                <a:latin typeface="+mn-lt"/>
                <a:ea typeface="+mn-ea"/>
                <a:cs typeface="+mn-cs"/>
              </a:rPr>
              <a:t>WeightingScore</a:t>
            </a:r>
            <a:r>
              <a:rPr lang="en-US" sz="1200" b="0" i="0" kern="1200" dirty="0" smtClean="0">
                <a:solidFill>
                  <a:schemeClr val="tx1"/>
                </a:solidFill>
                <a:latin typeface="+mn-lt"/>
                <a:ea typeface="+mn-ea"/>
                <a:cs typeface="+mn-cs"/>
              </a:rPr>
              <a:t> is determined by dividing 10000 by </a:t>
            </a:r>
            <a:r>
              <a:rPr lang="en-US" sz="1200" b="0" i="0" kern="1200" dirty="0" err="1" smtClean="0">
                <a:solidFill>
                  <a:schemeClr val="tx1"/>
                </a:solidFill>
                <a:latin typeface="+mn-lt"/>
                <a:ea typeface="+mn-ea"/>
                <a:cs typeface="+mn-cs"/>
              </a:rPr>
              <a:t>pWeight</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it takes to convert records – is it worth retaining</a:t>
            </a:r>
            <a:r>
              <a:rPr lang="en-US" baseline="0" dirty="0" smtClean="0"/>
              <a:t> holdings numbers in statistics?</a:t>
            </a:r>
            <a:endParaRPr lang="en-US" dirty="0" smtClean="0"/>
          </a:p>
          <a:p>
            <a:endParaRPr lang="en-US" dirty="0" smtClean="0"/>
          </a:p>
          <a:p>
            <a:r>
              <a:rPr lang="en-US" dirty="0" smtClean="0"/>
              <a:t>Hathi trust holdings over 10%  Google Books API also available</a:t>
            </a:r>
          </a:p>
          <a:p>
            <a:r>
              <a:rPr lang="en-US" baseline="0" dirty="0" smtClean="0"/>
              <a:t>31,436 total </a:t>
            </a:r>
            <a:endParaRPr lang="en-US" dirty="0" smtClean="0"/>
          </a:p>
          <a:p>
            <a:r>
              <a:rPr lang="en-US" dirty="0" smtClean="0"/>
              <a:t>2 titles</a:t>
            </a:r>
            <a:r>
              <a:rPr lang="en-US" baseline="0" dirty="0" smtClean="0"/>
              <a:t> </a:t>
            </a:r>
            <a:r>
              <a:rPr lang="en-US" b="0" baseline="0" dirty="0" smtClean="0"/>
              <a:t>= 0 holdings in IDS project libraries</a:t>
            </a:r>
          </a:p>
          <a:p>
            <a:endParaRPr lang="en-US" b="0" baseline="0" dirty="0" smtClean="0"/>
          </a:p>
          <a:p>
            <a:r>
              <a:rPr lang="en-US" b="0" baseline="0" dirty="0" smtClean="0"/>
              <a:t>Using data from GIST, only 2596 titles were kept in the collection; the remainder are being weeded</a:t>
            </a:r>
          </a:p>
          <a:p>
            <a:endParaRPr lang="en-US" b="0" dirty="0" smtClean="0"/>
          </a:p>
          <a:p>
            <a:r>
              <a:rPr lang="en-US" b="0" dirty="0" smtClean="0"/>
              <a:t>Selecting donations</a:t>
            </a:r>
            <a:endParaRPr lang="en-US" b="0"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Images:</a:t>
            </a:r>
          </a:p>
          <a:p>
            <a:r>
              <a:rPr lang="en-US" dirty="0" smtClean="0">
                <a:hlinkClick r:id="rId3"/>
              </a:rPr>
              <a:t>http://www.betterworldbooks.com/Info-Discards-Donations-Program-m-4.aspx</a:t>
            </a:r>
            <a:endParaRPr lang="en-US" dirty="0" smtClean="0"/>
          </a:p>
          <a:p>
            <a:r>
              <a:rPr lang="en-US" dirty="0" smtClean="0">
                <a:hlinkClick r:id="rId4"/>
              </a:rPr>
              <a:t>http://www.blogistics.com/rel/v2_home.php?storenr=339&amp;deptnr=127</a:t>
            </a:r>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Cyril</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77000" cy="4183380"/>
          </a:xfrm>
        </p:spPr>
        <p:txBody>
          <a:bodyPr>
            <a:normAutofit/>
          </a:bodyPr>
          <a:lstStyle/>
          <a:p>
            <a:r>
              <a:rPr lang="en-US" sz="2000" dirty="0" smtClean="0"/>
              <a:t>Scholarship has changed, if you don’t already know, it is a hard sell to get students to use print reference materials, walking through Memorial Hall at </a:t>
            </a:r>
            <a:r>
              <a:rPr lang="en-US" sz="2000" dirty="0" err="1" smtClean="0"/>
              <a:t>Uva</a:t>
            </a:r>
            <a:r>
              <a:rPr lang="en-US" sz="2000" dirty="0" smtClean="0"/>
              <a:t> Library – watching almost no use of the print reference collection, and</a:t>
            </a:r>
            <a:r>
              <a:rPr lang="en-US" sz="2000" baseline="0" dirty="0" smtClean="0"/>
              <a:t> more frequent use of </a:t>
            </a:r>
            <a:r>
              <a:rPr lang="en-US" sz="2000" baseline="0" dirty="0" err="1" smtClean="0"/>
              <a:t>wikipedia</a:t>
            </a:r>
            <a:r>
              <a:rPr lang="en-US" sz="2000" baseline="0" dirty="0" smtClean="0"/>
              <a:t> in this hall.</a:t>
            </a:r>
          </a:p>
          <a:p>
            <a:endParaRPr lang="en-US" sz="2000" baseline="0" dirty="0" smtClean="0"/>
          </a:p>
          <a:p>
            <a:r>
              <a:rPr lang="en-US" sz="2000" baseline="0" dirty="0" smtClean="0"/>
              <a:t>Is this a problem for libraries? </a:t>
            </a:r>
          </a:p>
          <a:p>
            <a:r>
              <a:rPr lang="en-US" sz="2000" baseline="0" dirty="0" smtClean="0"/>
              <a:t>Or is this a problem for discovering scholarship?  </a:t>
            </a:r>
          </a:p>
          <a:p>
            <a:r>
              <a:rPr lang="en-US" sz="2000" baseline="0" dirty="0" smtClean="0"/>
              <a:t>How do we work together to discover seminal works, and shorten the path to critical materials for analysis?  Where do students find context?</a:t>
            </a:r>
          </a:p>
          <a:p>
            <a:endParaRPr lang="en-US" dirty="0" smtClean="0"/>
          </a:p>
          <a:p>
            <a:r>
              <a:rPr lang="en-US" dirty="0" smtClean="0"/>
              <a:t>Images: </a:t>
            </a:r>
            <a:r>
              <a:rPr lang="en-US" sz="1200" kern="1200" dirty="0" smtClean="0">
                <a:solidFill>
                  <a:schemeClr val="tx1"/>
                </a:solidFill>
                <a:latin typeface="+mn-lt"/>
                <a:ea typeface="+mn-ea"/>
                <a:cs typeface="+mn-cs"/>
                <a:hlinkClick r:id="rId3"/>
              </a:rPr>
              <a:t>faculty.virginia.edu/</a:t>
            </a:r>
            <a:r>
              <a:rPr lang="en-US" sz="1200" kern="1200" dirty="0" err="1" smtClean="0">
                <a:solidFill>
                  <a:schemeClr val="tx1"/>
                </a:solidFill>
                <a:latin typeface="+mn-lt"/>
                <a:ea typeface="+mn-ea"/>
                <a:cs typeface="+mn-cs"/>
                <a:hlinkClick r:id="rId3"/>
              </a:rPr>
              <a:t>villagespaces</a:t>
            </a:r>
            <a:r>
              <a:rPr lang="en-US" sz="1200" kern="1200" dirty="0" smtClean="0">
                <a:solidFill>
                  <a:schemeClr val="tx1"/>
                </a:solidFill>
                <a:latin typeface="+mn-lt"/>
                <a:ea typeface="+mn-ea"/>
                <a:cs typeface="+mn-cs"/>
                <a:hlinkClick r:id="rId3"/>
              </a:rPr>
              <a:t>/essay/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30C2C91-0412-4904-A62B-BCA846912DB9}"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1000"/>
            <a:ext cx="6248400" cy="4408170"/>
          </a:xfrm>
        </p:spPr>
        <p:txBody>
          <a:bodyPr>
            <a:normAutofit/>
          </a:bodyPr>
          <a:lstStyle/>
          <a:p>
            <a:r>
              <a:rPr lang="en-US" sz="2000" dirty="0" smtClean="0"/>
              <a:t>Classics</a:t>
            </a:r>
            <a:r>
              <a:rPr lang="en-US" sz="2000" baseline="0" dirty="0" smtClean="0"/>
              <a:t> in a serial sense of the word, but really it was a very important concept worth understanding, because books were not widely distributed yet, making selection of classics easier for evaluation and dissemination made complete sense.  </a:t>
            </a:r>
          </a:p>
          <a:p>
            <a:endParaRPr lang="en-US" sz="2000" dirty="0" smtClean="0"/>
          </a:p>
          <a:p>
            <a:r>
              <a:rPr lang="en-US" sz="2000" baseline="0" dirty="0" smtClean="0"/>
              <a:t>Scarcity actually made assigning canon relatively easy – if you were to look at the book collection at your home, and could only pick one to save from some future disaster, what title would it be; versus, if you looked across the expanse of over 50M books published… so let me focus our discussion on </a:t>
            </a:r>
            <a:r>
              <a:rPr lang="en-US" sz="2000" dirty="0" smtClean="0"/>
              <a:t>one particular title: Dante’s Divine Comedy</a:t>
            </a:r>
          </a:p>
          <a:p>
            <a:endParaRPr lang="en-US" dirty="0"/>
          </a:p>
        </p:txBody>
      </p:sp>
      <p:sp>
        <p:nvSpPr>
          <p:cNvPr id="4" name="Slide Number Placeholder 3"/>
          <p:cNvSpPr>
            <a:spLocks noGrp="1"/>
          </p:cNvSpPr>
          <p:nvPr>
            <p:ph type="sldNum" sz="quarter" idx="10"/>
          </p:nvPr>
        </p:nvSpPr>
        <p:spPr/>
        <p:txBody>
          <a:bodyPr/>
          <a:lstStyle/>
          <a:p>
            <a:fld id="{030C2C91-0412-4904-A62B-BCA846912DB9}"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It’s difficult to image, but there are so many works, and thanks to increased Reprinting of rare books, many works rarely accessible are now replicated for $12 to $43 dollars with growing print on demand businesses. Worldcat Identities is a way to see Dante from library collections.  Note 13K works in 27K publications and 77 languages…</a:t>
            </a:r>
          </a:p>
          <a:p>
            <a:endParaRPr lang="en-US" dirty="0" smtClean="0"/>
          </a:p>
          <a:p>
            <a:r>
              <a:rPr lang="en-US" dirty="0" smtClean="0"/>
              <a:t>Images:</a:t>
            </a:r>
            <a:r>
              <a:rPr lang="en-US" baseline="0" dirty="0" smtClean="0"/>
              <a:t> </a:t>
            </a:r>
          </a:p>
          <a:p>
            <a:r>
              <a:rPr lang="en-US" baseline="0" dirty="0" smtClean="0"/>
              <a:t>http://orlabs.oclc.org/identities/lccn-n78-95495</a:t>
            </a:r>
            <a:endParaRPr lang="en-US" dirty="0"/>
          </a:p>
        </p:txBody>
      </p:sp>
      <p:sp>
        <p:nvSpPr>
          <p:cNvPr id="4" name="Slide Number Placeholder 3"/>
          <p:cNvSpPr>
            <a:spLocks noGrp="1"/>
          </p:cNvSpPr>
          <p:nvPr>
            <p:ph type="sldNum" sz="quarter" idx="10"/>
          </p:nvPr>
        </p:nvSpPr>
        <p:spPr/>
        <p:txBody>
          <a:bodyPr/>
          <a:lstStyle/>
          <a:p>
            <a:fld id="{030C2C91-0412-4904-A62B-BCA846912DB9}"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381000"/>
            <a:ext cx="3236913" cy="2427288"/>
          </a:xfrm>
        </p:spPr>
      </p:sp>
      <p:sp>
        <p:nvSpPr>
          <p:cNvPr id="3" name="Notes Placeholder 2"/>
          <p:cNvSpPr>
            <a:spLocks noGrp="1"/>
          </p:cNvSpPr>
          <p:nvPr>
            <p:ph type="body" idx="1"/>
          </p:nvPr>
        </p:nvSpPr>
        <p:spPr>
          <a:xfrm>
            <a:off x="228600" y="2895600"/>
            <a:ext cx="6477000" cy="5703570"/>
          </a:xfrm>
        </p:spPr>
        <p:txBody>
          <a:bodyPr>
            <a:normAutofit/>
          </a:bodyPr>
          <a:lstStyle/>
          <a:p>
            <a:r>
              <a:rPr lang="en-US" sz="2000" dirty="0" smtClean="0"/>
              <a:t>But why checkout Divine Comedy when you can download various versions…</a:t>
            </a:r>
          </a:p>
          <a:p>
            <a:r>
              <a:rPr lang="en-US" sz="2000" dirty="0" smtClean="0"/>
              <a:t>Images: Free sources:</a:t>
            </a:r>
          </a:p>
          <a:p>
            <a:r>
              <a:rPr lang="en-US" sz="2000" b="1" dirty="0" smtClean="0"/>
              <a:t>38 full text titles in http://www.gutenberg.org</a:t>
            </a:r>
          </a:p>
          <a:p>
            <a:r>
              <a:rPr lang="en-US" sz="2000" b="1" dirty="0" smtClean="0"/>
              <a:t>246 full</a:t>
            </a:r>
            <a:r>
              <a:rPr lang="en-US" sz="2000" b="1" baseline="0" dirty="0" smtClean="0"/>
              <a:t> text and other media in </a:t>
            </a:r>
            <a:r>
              <a:rPr lang="en-US" sz="2000" b="1" dirty="0" smtClean="0"/>
              <a:t>http://www.archive.org/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82</a:t>
            </a:r>
            <a:r>
              <a:rPr lang="en-US" sz="2000" b="1" baseline="0" dirty="0" smtClean="0"/>
              <a:t> full text in </a:t>
            </a:r>
            <a:r>
              <a:rPr lang="en-US" sz="2000" b="1" dirty="0" smtClean="0"/>
              <a:t>http://catalog.hathitrust.org</a:t>
            </a:r>
            <a:r>
              <a:rPr lang="en-US" sz="2000" dirty="0" smtClean="0"/>
              <a:t>/</a:t>
            </a:r>
          </a:p>
          <a:p>
            <a:endParaRPr lang="en-US" sz="2000" dirty="0" smtClean="0"/>
          </a:p>
          <a:p>
            <a:r>
              <a:rPr lang="en-US" sz="2000" dirty="0" smtClean="0"/>
              <a:t>Reality is, you may want to pay for a type of version of Divine Comedy, say $85 for an audio</a:t>
            </a:r>
            <a:r>
              <a:rPr lang="en-US" sz="2000" baseline="0" dirty="0" smtClean="0"/>
              <a:t> book version with 14 hours </a:t>
            </a:r>
            <a:r>
              <a:rPr lang="en-US" sz="2000" dirty="0" smtClean="0"/>
              <a:t>of</a:t>
            </a:r>
            <a:r>
              <a:rPr lang="en-US" sz="2000" baseline="0" dirty="0" smtClean="0"/>
              <a:t> Divine Comedy</a:t>
            </a:r>
          </a:p>
          <a:p>
            <a:endParaRPr lang="en-US" sz="2000" dirty="0" smtClean="0"/>
          </a:p>
          <a:p>
            <a:pPr>
              <a:defRPr/>
            </a:pPr>
            <a:r>
              <a:rPr lang="en-US" sz="2000" dirty="0" smtClean="0"/>
              <a:t>In Amazon, there are almost 10K books, several</a:t>
            </a:r>
            <a:r>
              <a:rPr lang="en-US" sz="2000" baseline="0" dirty="0" smtClean="0"/>
              <a:t> videos, MP3, etc.; widely ranging in price, including penny books – </a:t>
            </a:r>
            <a:r>
              <a:rPr lang="en-US" sz="2000" dirty="0" smtClean="0"/>
              <a:t>which are often library discards, and even free books for the Kindle.</a:t>
            </a:r>
          </a:p>
          <a:p>
            <a:pPr>
              <a:defRPr/>
            </a:pPr>
            <a:endParaRPr lang="en-US" sz="2000" baseline="0" dirty="0" smtClean="0"/>
          </a:p>
          <a:p>
            <a:pPr>
              <a:defRPr/>
            </a:pPr>
            <a:r>
              <a:rPr lang="en-US" sz="2000" dirty="0" smtClean="0"/>
              <a:t>Fee based sources : http://audiobook.playawaydigital.com/titles/divine-comedy</a:t>
            </a:r>
            <a:endParaRPr lang="en-US" sz="2000" baseline="0" dirty="0" smtClean="0"/>
          </a:p>
          <a:p>
            <a:pPr>
              <a:defRPr/>
            </a:pPr>
            <a:r>
              <a:rPr lang="en-US" sz="2000" dirty="0" smtClean="0">
                <a:hlinkClick r:id="rId3"/>
              </a:rPr>
              <a:t>www.amazon.com</a:t>
            </a:r>
            <a:r>
              <a:rPr lang="en-US" sz="2000" dirty="0" smtClean="0"/>
              <a:t> </a:t>
            </a:r>
          </a:p>
        </p:txBody>
      </p:sp>
      <p:sp>
        <p:nvSpPr>
          <p:cNvPr id="4" name="Slide Number Placeholder 3"/>
          <p:cNvSpPr>
            <a:spLocks noGrp="1"/>
          </p:cNvSpPr>
          <p:nvPr>
            <p:ph type="sldNum" sz="quarter" idx="10"/>
          </p:nvPr>
        </p:nvSpPr>
        <p:spPr/>
        <p:txBody>
          <a:bodyPr/>
          <a:lstStyle/>
          <a:p>
            <a:fld id="{030C2C91-0412-4904-A62B-BCA846912DB9}"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24B878-6DFB-4618-B68C-9AE072238B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We mentioned Google Books, and there are many full text view copies of Divine Comedy</a:t>
            </a:r>
            <a:r>
              <a:rPr lang="en-US" sz="2400" baseline="0" dirty="0" smtClean="0"/>
              <a:t> there </a:t>
            </a:r>
            <a:r>
              <a:rPr lang="en-US" sz="2400" dirty="0" smtClean="0"/>
              <a:t>to find…</a:t>
            </a:r>
          </a:p>
          <a:p>
            <a:pPr marL="457200" indent="-457200">
              <a:buAutoNum type="arabicPeriod"/>
            </a:pPr>
            <a:r>
              <a:rPr lang="en-US" sz="2400" dirty="0" smtClean="0"/>
              <a:t>Download a copy or search within the work</a:t>
            </a:r>
          </a:p>
          <a:p>
            <a:pPr marL="457200" indent="-457200">
              <a:buAutoNum type="arabicPeriod"/>
            </a:pPr>
            <a:r>
              <a:rPr lang="en-US" sz="2400" dirty="0" smtClean="0"/>
              <a:t>Use tag clouds to find keywords as they are frequently used, other versions, or</a:t>
            </a:r>
          </a:p>
          <a:p>
            <a:pPr marL="457200" indent="-457200">
              <a:buAutoNum type="arabicPeriod"/>
            </a:pPr>
            <a:r>
              <a:rPr lang="en-US" sz="2400" dirty="0" smtClean="0"/>
              <a:t>A geographic tour of the work</a:t>
            </a:r>
          </a:p>
          <a:p>
            <a:endParaRPr lang="en-US" sz="2400" dirty="0" smtClean="0"/>
          </a:p>
          <a:p>
            <a:r>
              <a:rPr lang="en-US" sz="2400" dirty="0" smtClean="0"/>
              <a:t>Images</a:t>
            </a:r>
            <a:r>
              <a:rPr lang="en-US" dirty="0" smtClean="0"/>
              <a:t>: Overview</a:t>
            </a:r>
          </a:p>
          <a:p>
            <a:r>
              <a:rPr lang="en-US" dirty="0" smtClean="0"/>
              <a:t>http://books.google.com/books?id=bWOONT95MlIC&amp;pg=PP7#v=onepage&amp;q=&amp;f=false</a:t>
            </a:r>
          </a:p>
          <a:p>
            <a:endParaRPr lang="en-US" dirty="0"/>
          </a:p>
        </p:txBody>
      </p:sp>
      <p:sp>
        <p:nvSpPr>
          <p:cNvPr id="4" name="Slide Number Placeholder 3"/>
          <p:cNvSpPr>
            <a:spLocks noGrp="1"/>
          </p:cNvSpPr>
          <p:nvPr>
            <p:ph type="sldNum" sz="quarter" idx="10"/>
          </p:nvPr>
        </p:nvSpPr>
        <p:spPr/>
        <p:txBody>
          <a:bodyPr/>
          <a:lstStyle/>
          <a:p>
            <a:fld id="{030C2C91-0412-4904-A62B-BCA846912DB9}"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You can find Divine Comedy here too – this is an example of a digital humanities project run out of Princeton.</a:t>
            </a:r>
          </a:p>
          <a:p>
            <a:endParaRPr lang="en-US" sz="2000" dirty="0" smtClean="0"/>
          </a:p>
          <a:p>
            <a:r>
              <a:rPr lang="en-US" sz="2000" dirty="0" smtClean="0"/>
              <a:t>Increasingly digital humanities is superimposing works in new ways that are exciting for researchers, teaching and learning. Other digital humanities projects superimpose author notes  and revisions onto the published texts, letters between the author and friends and reviewers.</a:t>
            </a:r>
          </a:p>
          <a:p>
            <a:endParaRPr lang="en-US" dirty="0" smtClean="0"/>
          </a:p>
          <a:p>
            <a:r>
              <a:rPr lang="en-US" dirty="0" smtClean="0"/>
              <a:t>http://etcweb.princeton.edu/dante/index.html</a:t>
            </a:r>
          </a:p>
          <a:p>
            <a:r>
              <a:rPr lang="en-US" dirty="0" smtClean="0"/>
              <a:t>Nines</a:t>
            </a:r>
            <a:endParaRPr lang="en-US" dirty="0"/>
          </a:p>
        </p:txBody>
      </p:sp>
      <p:sp>
        <p:nvSpPr>
          <p:cNvPr id="4" name="Slide Number Placeholder 3"/>
          <p:cNvSpPr>
            <a:spLocks noGrp="1"/>
          </p:cNvSpPr>
          <p:nvPr>
            <p:ph type="sldNum" sz="quarter" idx="10"/>
          </p:nvPr>
        </p:nvSpPr>
        <p:spPr/>
        <p:txBody>
          <a:bodyPr/>
          <a:lstStyle/>
          <a:p>
            <a:fld id="{1C1E044E-B371-48FD-B8B9-C17F7F3BB710}"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2000" dirty="0" smtClean="0"/>
              <a:t>http://dante.dartmouth.edu/about.php</a:t>
            </a:r>
          </a:p>
          <a:p>
            <a:pPr marL="228600" indent="-228600">
              <a:buAutoNum type="arabicPeriod"/>
            </a:pPr>
            <a:r>
              <a:rPr lang="en-US" sz="2000" dirty="0" smtClean="0"/>
              <a:t>http://www.worldofdante.org/about.html</a:t>
            </a:r>
          </a:p>
          <a:p>
            <a:pPr marL="228600" indent="-228600">
              <a:buAutoNum type="arabicPeriod"/>
            </a:pPr>
            <a:r>
              <a:rPr lang="en-US" sz="2000" dirty="0" smtClean="0"/>
              <a:t>http://danteworlds.laits.utexas.edu/</a:t>
            </a:r>
          </a:p>
          <a:p>
            <a:pPr marL="228600" indent="-228600">
              <a:buAutoNum type="arabicPeriod"/>
            </a:pPr>
            <a:endParaRPr lang="en-US" dirty="0" smtClean="0"/>
          </a:p>
          <a:p>
            <a:pPr marL="228600" indent="-228600"/>
            <a:r>
              <a:rPr lang="en-US" sz="2000" dirty="0" smtClean="0"/>
              <a:t>There are so many digital Dante projects, and perhaps that explains one of the challenges ahead for digital scholarship.  At a recent presentation by a Mellon representative at the Charleston Conference, the plethora of disparate digital humanities projects was mentioned as a scalability problem.  Honestly, it’s a cooperative and attention problem too.  Diagram on whiteboard.</a:t>
            </a:r>
            <a:endParaRPr lang="en-US" sz="2000" dirty="0"/>
          </a:p>
        </p:txBody>
      </p:sp>
      <p:sp>
        <p:nvSpPr>
          <p:cNvPr id="4" name="Slide Number Placeholder 3"/>
          <p:cNvSpPr>
            <a:spLocks noGrp="1"/>
          </p:cNvSpPr>
          <p:nvPr>
            <p:ph type="sldNum" sz="quarter" idx="10"/>
          </p:nvPr>
        </p:nvSpPr>
        <p:spPr/>
        <p:txBody>
          <a:bodyPr/>
          <a:lstStyle/>
          <a:p>
            <a:fld id="{030C2C91-0412-4904-A62B-BCA846912DB9}"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Arial" pitchFamily="34" charset="0"/>
                <a:ea typeface="Calibri" pitchFamily="34" charset="0"/>
                <a:cs typeface="Times New Roman" pitchFamily="18" charset="0"/>
              </a:rPr>
              <a:t>The 2009 Library Annual report also the following information of interest – of the 16,761 new monographs purchased  08/09, with a monograph expenditures of roughly $1 M, the circulation % activity is well below 50%. P. 4, 17, 29. </a:t>
            </a:r>
            <a:endParaRPr lang="en-US" sz="10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4344988" cy="3257550"/>
          </a:xfrm>
        </p:spPr>
      </p:sp>
      <p:sp>
        <p:nvSpPr>
          <p:cNvPr id="3" name="Notes Placeholder 2"/>
          <p:cNvSpPr>
            <a:spLocks noGrp="1"/>
          </p:cNvSpPr>
          <p:nvPr>
            <p:ph type="body" idx="1"/>
          </p:nvPr>
        </p:nvSpPr>
        <p:spPr>
          <a:xfrm>
            <a:off x="219077" y="4648202"/>
            <a:ext cx="6572251" cy="3950971"/>
          </a:xfrm>
        </p:spPr>
        <p:txBody>
          <a:bodyPr>
            <a:noAutofit/>
          </a:bodyPr>
          <a:lstStyle/>
          <a:p>
            <a:r>
              <a:rPr lang="en-US" sz="1400" dirty="0"/>
              <a:t>From </a:t>
            </a:r>
            <a:r>
              <a:rPr lang="en-US" sz="1400" dirty="0" smtClean="0"/>
              <a:t>either an </a:t>
            </a:r>
            <a:r>
              <a:rPr lang="en-US" sz="1400" dirty="0"/>
              <a:t>ILL borrowing </a:t>
            </a:r>
            <a:r>
              <a:rPr lang="en-US" sz="1400" dirty="0" smtClean="0"/>
              <a:t>or selection perspective</a:t>
            </a:r>
            <a:r>
              <a:rPr lang="en-US" sz="1400" dirty="0"/>
              <a:t>, </a:t>
            </a:r>
            <a:r>
              <a:rPr lang="en-US" sz="1400" dirty="0" smtClean="0"/>
              <a:t>user initiated strategies </a:t>
            </a:r>
            <a:r>
              <a:rPr lang="en-US" sz="1400" dirty="0"/>
              <a:t>can make a lot of sense.  This graph is a look at </a:t>
            </a:r>
            <a:r>
              <a:rPr lang="en-US" sz="1400" dirty="0" err="1"/>
              <a:t>Geneseo’s</a:t>
            </a:r>
            <a:r>
              <a:rPr lang="en-US" sz="1400" dirty="0"/>
              <a:t> borrowing when we requested materials not held by SUNY and IDS libraries, and there were lending charges incurred for the request.  The opportunity cost between borrow and buy, plus the collection diversification are key values useful for both ILL and collection development processes.</a:t>
            </a:r>
          </a:p>
          <a:p>
            <a:r>
              <a:rPr lang="en-US" sz="1400" dirty="0" smtClean="0"/>
              <a:t>CLICK </a:t>
            </a:r>
            <a:r>
              <a:rPr lang="en-US" sz="1400" dirty="0"/>
              <a:t>– here are some of the titles from the graphed sample.  </a:t>
            </a:r>
            <a:r>
              <a:rPr lang="en-US" sz="1400" dirty="0" smtClean="0"/>
              <a:t>Pilgrimage  &amp; Garden examples.</a:t>
            </a:r>
            <a:endParaRPr lang="en-US" sz="1400" dirty="0"/>
          </a:p>
          <a:p>
            <a:r>
              <a:rPr lang="en-US" sz="1400" dirty="0" smtClean="0"/>
              <a:t>CLICK </a:t>
            </a:r>
            <a:r>
              <a:rPr lang="en-US" sz="1400" dirty="0"/>
              <a:t>– Lastly, if use is a measure of success in collection building, then Just in Time Acquisition has been shown to lead to subsequent use.  How does that compare to many libraries selecting just in case that are fortunate if 50% of their new titles are ever checked out.</a:t>
            </a:r>
          </a:p>
        </p:txBody>
      </p:sp>
      <p:sp>
        <p:nvSpPr>
          <p:cNvPr id="4" name="Slide Number Placeholder 3"/>
          <p:cNvSpPr>
            <a:spLocks noGrp="1"/>
          </p:cNvSpPr>
          <p:nvPr>
            <p:ph type="sldNum" sz="quarter" idx="10"/>
          </p:nvPr>
        </p:nvSpPr>
        <p:spPr/>
        <p:txBody>
          <a:bodyPr/>
          <a:lstStyle/>
          <a:p>
            <a:pPr defTabSz="949323"/>
            <a:fld id="{98D8C450-CB15-49C3-9AAB-1F0F58E203D1}" type="slidenum">
              <a:rPr lang="en-US">
                <a:solidFill>
                  <a:prstClr val="black"/>
                </a:solidFill>
                <a:latin typeface="Calibri"/>
              </a:rPr>
              <a:pPr defTabSz="949323"/>
              <a:t>4</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they know</a:t>
            </a:r>
            <a:r>
              <a:rPr lang="en-US" baseline="0" dirty="0" smtClean="0"/>
              <a:t> how much of their monograph budget is spent on this?</a:t>
            </a:r>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slide – lead to next slide is – one strategy that is necessary is to have the various stakeholders working together…</a:t>
            </a:r>
            <a:endParaRPr lang="en-US"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5" tIns="45717" rIns="91435" bIns="45717"/>
          <a:lstStyle/>
          <a:p>
            <a:fld id="{61BE08AC-C414-4958-B4F8-1685F5069555}" type="slidenum">
              <a:rPr lang="en-US"/>
              <a:pPr/>
              <a:t>7</a:t>
            </a:fld>
            <a:endParaRPr lang="en-US"/>
          </a:p>
        </p:txBody>
      </p:sp>
      <p:sp>
        <p:nvSpPr>
          <p:cNvPr id="171010" name="Rectangle 2"/>
          <p:cNvSpPr>
            <a:spLocks noGrp="1" noRot="1" noChangeAspect="1" noChangeArrowheads="1" noTextEdit="1"/>
          </p:cNvSpPr>
          <p:nvPr>
            <p:ph type="sldImg"/>
          </p:nvPr>
        </p:nvSpPr>
        <p:spPr>
          <a:xfrm>
            <a:off x="2035175" y="696913"/>
            <a:ext cx="3797300" cy="2847975"/>
          </a:xfrm>
          <a:ln/>
        </p:spPr>
      </p:sp>
      <p:sp>
        <p:nvSpPr>
          <p:cNvPr id="171011" name="Rectangle 3"/>
          <p:cNvSpPr>
            <a:spLocks noGrp="1" noChangeArrowheads="1"/>
          </p:cNvSpPr>
          <p:nvPr>
            <p:ph type="body" idx="1"/>
          </p:nvPr>
        </p:nvSpPr>
        <p:spPr>
          <a:xfrm>
            <a:off x="311575" y="3563620"/>
            <a:ext cx="6387253" cy="5035550"/>
          </a:xfrm>
        </p:spPr>
        <p:txBody>
          <a:bodyPr lIns="91435" tIns="45717" rIns="91435" bIns="45717">
            <a:normAutofit/>
          </a:bodyPr>
          <a:lstStyle/>
          <a:p>
            <a:r>
              <a:rPr lang="en-US" sz="2400" dirty="0"/>
              <a:t>Our house and family aren’t exactly on the same page, </a:t>
            </a:r>
            <a:r>
              <a:rPr lang="en-US" sz="2400" b="1" dirty="0"/>
              <a:t>CLICK </a:t>
            </a:r>
            <a:r>
              <a:rPr lang="en-US" sz="2400" dirty="0"/>
              <a:t>let’s look at the most obvious trend toward convergence with selection, just in time acquisitions, and purchase on demand… </a:t>
            </a:r>
            <a:endParaRPr lang="en-US" sz="2400" dirty="0" smtClean="0"/>
          </a:p>
          <a:p>
            <a:r>
              <a:rPr lang="en-US" sz="2400" dirty="0" smtClean="0"/>
              <a:t>Each </a:t>
            </a:r>
            <a:r>
              <a:rPr lang="en-US" sz="2400" dirty="0"/>
              <a:t>stakeholder has very different views (ALA divisions, journal titles, etc.) of the elephant in the room, and each library type has a rather isolated view of the piece of the elephant they have</a:t>
            </a:r>
            <a:r>
              <a:rPr lang="en-US" sz="2400" dirty="0" smtClean="0"/>
              <a:t>.  This is similar to Reference and Circulation.</a:t>
            </a:r>
          </a:p>
          <a:p>
            <a:r>
              <a:rPr lang="en-US" sz="2400" dirty="0" smtClean="0"/>
              <a:t>The elephant is the relationship between collection, community, our identities and workflow…</a:t>
            </a:r>
            <a:endParaRPr lang="en-US" sz="2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698500"/>
            <a:ext cx="5164138" cy="3873500"/>
          </a:xfrm>
        </p:spPr>
      </p:sp>
      <p:sp>
        <p:nvSpPr>
          <p:cNvPr id="3" name="Notes Placeholder 2"/>
          <p:cNvSpPr>
            <a:spLocks noGrp="1"/>
          </p:cNvSpPr>
          <p:nvPr>
            <p:ph type="body" idx="1"/>
          </p:nvPr>
        </p:nvSpPr>
        <p:spPr>
          <a:xfrm>
            <a:off x="228600" y="5334000"/>
            <a:ext cx="6400800" cy="3265170"/>
          </a:xfrm>
        </p:spPr>
        <p:txBody>
          <a:bodyPr>
            <a:noAutofit/>
          </a:bodyPr>
          <a:lstStyle/>
          <a:p>
            <a:pPr marL="237341" indent="-237341"/>
            <a:r>
              <a:rPr lang="en-US" sz="2000" dirty="0" smtClean="0"/>
              <a:t>KATE</a:t>
            </a:r>
          </a:p>
          <a:p>
            <a:pPr marL="237341" indent="-237341"/>
            <a:r>
              <a:rPr lang="en-US" sz="2000" dirty="0" smtClean="0"/>
              <a:t>GIST requests can be either an ILL or Acquisitions request.  For Geneseo, if the user recommends the library purchase the work, then the request is automatically routed into an acquisitions queue in </a:t>
            </a:r>
            <a:r>
              <a:rPr lang="en-US" sz="2000" dirty="0" err="1" smtClean="0"/>
              <a:t>ILLiad’s</a:t>
            </a:r>
            <a:r>
              <a:rPr lang="en-US" sz="2000" dirty="0" smtClean="0"/>
              <a:t> Document Delivery Module. </a:t>
            </a:r>
          </a:p>
        </p:txBody>
      </p:sp>
      <p:sp>
        <p:nvSpPr>
          <p:cNvPr id="4" name="Slide Number Placeholder 3"/>
          <p:cNvSpPr>
            <a:spLocks noGrp="1"/>
          </p:cNvSpPr>
          <p:nvPr>
            <p:ph type="sldNum" sz="quarter" idx="10"/>
          </p:nvPr>
        </p:nvSpPr>
        <p:spPr/>
        <p:txBody>
          <a:bodyPr/>
          <a:lstStyle/>
          <a:p>
            <a:pPr defTabSz="949323"/>
            <a:fld id="{0C98BCD5-8554-43E1-8814-A6E6B379C4F8}" type="slidenum">
              <a:rPr lang="en-US">
                <a:solidFill>
                  <a:prstClr val="black"/>
                </a:solidFill>
                <a:latin typeface="Calibri"/>
              </a:rPr>
              <a:pPr defTabSz="949323"/>
              <a:t>8</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Wonderful</a:t>
            </a:r>
            <a:r>
              <a:rPr lang="en-US" baseline="0" dirty="0" smtClean="0"/>
              <a:t> features, a tab away!   Amazon, GIST, GOBI portal, </a:t>
            </a:r>
            <a:r>
              <a:rPr lang="en-US" baseline="0" dirty="0" err="1" smtClean="0"/>
              <a:t>Powells</a:t>
            </a:r>
            <a:r>
              <a:rPr lang="en-US" baseline="0" dirty="0" smtClean="0"/>
              <a:t>, OCLC </a:t>
            </a:r>
            <a:r>
              <a:rPr lang="en-US" baseline="0" dirty="0" err="1" smtClean="0"/>
              <a:t>Connexion</a:t>
            </a:r>
            <a:r>
              <a:rPr lang="en-US" baseline="0" dirty="0" smtClean="0"/>
              <a:t>, RCL Web and more!  Any suggestions for new add-ons are encouraged</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B10AB5E-65B2-470F-A90D-8944CCF2250D}" type="datetime2">
              <a:rPr lang="en-US" smtClean="0"/>
              <a:pPr/>
              <a:t>Thursday, August 19, 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A7A92-D244-4C94-97DC-00C50A8E32A7}" type="datetime2">
              <a:rPr lang="en-US" smtClean="0"/>
              <a:pPr/>
              <a:t>Thursday, August 19, 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A7A92-D244-4C94-97DC-00C50A8E32A7}" type="datetime2">
              <a:rPr lang="en-US" smtClean="0"/>
              <a:pPr/>
              <a:t>Thursday, August 19, 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Date Placeholder 24"/>
          <p:cNvSpPr>
            <a:spLocks noGrp="1"/>
          </p:cNvSpPr>
          <p:nvPr>
            <p:ph type="dt" sz="half" idx="10"/>
          </p:nvPr>
        </p:nvSpPr>
        <p:spPr/>
        <p:txBody>
          <a:bodyPr/>
          <a:lstStyle/>
          <a:p>
            <a:fld id="{B5F4066D-E18E-46CA-ADDB-DC7D9F287FCD}" type="datetime2">
              <a:rPr lang="en-US" smtClean="0"/>
              <a:pPr/>
              <a:t>Thursday, August 19, 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6" name="Text Placeholder 5"/>
          <p:cNvSpPr>
            <a:spLocks noGrp="1"/>
          </p:cNvSpPr>
          <p:nvPr>
            <p:ph type="body" idx="1"/>
          </p:nvPr>
        </p:nvSpPr>
        <p:spPr>
          <a:xfrm>
            <a:off x="381000" y="1676400"/>
            <a:ext cx="8458200" cy="1219200"/>
          </a:xfrm>
        </p:spPr>
        <p:txBody>
          <a:bodyPr anchor="b"/>
          <a:lstStyle>
            <a:lvl1pPr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9" name="Date Placeholder 18"/>
          <p:cNvSpPr>
            <a:spLocks noGrp="1"/>
          </p:cNvSpPr>
          <p:nvPr>
            <p:ph type="dt" sz="half" idx="10"/>
          </p:nvPr>
        </p:nvSpPr>
        <p:spPr/>
        <p:txBody>
          <a:bodyPr/>
          <a:lstStyle/>
          <a:p>
            <a:fld id="{11C6C238-36A3-43CE-9745-62AF0A355E2A}" type="datetime2">
              <a:rPr lang="en-US" smtClean="0"/>
              <a:pPr/>
              <a:t>Thursday, August 19, 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F7A2BDD-D331-44F0-96AA-4FB4ED49706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dirty="0"/>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Date Placeholder 20"/>
          <p:cNvSpPr>
            <a:spLocks noGrp="1"/>
          </p:cNvSpPr>
          <p:nvPr>
            <p:ph type="dt" sz="half" idx="10"/>
          </p:nvPr>
        </p:nvSpPr>
        <p:spPr/>
        <p:txBody>
          <a:bodyPr/>
          <a:lstStyle/>
          <a:p>
            <a:fld id="{8E06EB92-F772-4663-8537-1301BB50BFAC}" type="datetime2">
              <a:rPr lang="en-US" smtClean="0"/>
              <a:pPr/>
              <a:t>Thursday, August 19, 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lang="en-US" smtClean="0"/>
              <a:t>Click to edit Master title style</a:t>
            </a:r>
            <a:endParaRPr lang="en-US" dirty="0"/>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200" y="1316037"/>
            <a:ext cx="42703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27E2C789-5B62-48FF-9191-791023128F05}" type="datetime2">
              <a:rPr lang="en-US" smtClean="0"/>
              <a:pPr/>
              <a:t>Thursday, August 19, 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F7A2BDD-D331-44F0-96AA-4FB4ED497064}"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8E2E5AB2-AD30-4274-ADEE-77A916493B5C}" type="datetime2">
              <a:rPr lang="en-US" smtClean="0"/>
              <a:pPr/>
              <a:t>Thursday, August 19, 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76396-5064-41C5-A285-015EE0047001}" type="datetime2">
              <a:rPr lang="en-US" smtClean="0"/>
              <a:pPr/>
              <a:t>Thursday, August 19, 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lang="en-US" smtClean="0"/>
              <a:t>Click to edit Master title style</a:t>
            </a:r>
            <a:endParaRPr lang="en-US" dirty="0"/>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Date Placeholder 24"/>
          <p:cNvSpPr>
            <a:spLocks noGrp="1"/>
          </p:cNvSpPr>
          <p:nvPr>
            <p:ph type="dt" sz="half" idx="10"/>
          </p:nvPr>
        </p:nvSpPr>
        <p:spPr/>
        <p:txBody>
          <a:bodyPr/>
          <a:lstStyle/>
          <a:p>
            <a:fld id="{5E39F948-767F-407F-A020-A5EC9CBC2988}" type="datetime2">
              <a:rPr lang="en-US" smtClean="0"/>
              <a:pPr/>
              <a:t>Thursday, August 19, 2010</a:t>
            </a:fld>
            <a:endParaRPr lang="en-US"/>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lang="en-US" smtClean="0"/>
              <a:t>Click icon to add picture</a:t>
            </a:r>
            <a:endParaRPr lang="en-US" dirty="0"/>
          </a:p>
        </p:txBody>
      </p:sp>
      <p:sp>
        <p:nvSpPr>
          <p:cNvPr id="7" name="Date Placeholder 6"/>
          <p:cNvSpPr>
            <a:spLocks noGrp="1"/>
          </p:cNvSpPr>
          <p:nvPr>
            <p:ph type="dt" sz="half" idx="10"/>
          </p:nvPr>
        </p:nvSpPr>
        <p:spPr/>
        <p:txBody>
          <a:bodyPr/>
          <a:lstStyle/>
          <a:p>
            <a:fld id="{13251B7D-C0F1-466D-856C-C3614969F05D}" type="datetime2">
              <a:rPr lang="en-US" smtClean="0"/>
              <a:pPr/>
              <a:t>Thursday, August 19, 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F7A2BDD-D331-44F0-96AA-4FB4ED49706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lang="en-US" smtClean="0"/>
              <a:t>Click to edit Master title style</a:t>
            </a:r>
            <a:endParaRPr lang="en-US" dirty="0"/>
          </a:p>
        </p:txBody>
      </p:sp>
      <p:sp>
        <p:nvSpPr>
          <p:cNvPr id="26" name="Text Placeholder 25"/>
          <p:cNvSpPr>
            <a:spLocks noGrp="1"/>
          </p:cNvSpPr>
          <p:nvPr>
            <p:ph type="body" sz="half" idx="2"/>
          </p:nvPr>
        </p:nvSpPr>
        <p:spPr>
          <a:xfrm>
            <a:off x="381000" y="5533218"/>
            <a:ext cx="5867400" cy="768350"/>
          </a:xfrm>
        </p:spPr>
        <p:txBody>
          <a:bodyPr lIns="109728" tIns="0"/>
          <a:lstStyle>
            <a:lvl1pPr>
              <a:buNone/>
              <a:defRPr sz="1400"/>
            </a:lvl1pPr>
            <a:lvl2pPr>
              <a:defRPr sz="1200"/>
            </a:lvl2pPr>
            <a:lvl3pPr>
              <a:defRPr sz="1000"/>
            </a:lvl3pPr>
            <a:lvl4pPr>
              <a:defRPr sz="900"/>
            </a:lvl4pPr>
            <a:lvl5pPr>
              <a:defRPr sz="900"/>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a:defRPr sz="1200">
                <a:solidFill>
                  <a:schemeClr val="accent1">
                    <a:shade val="75000"/>
                  </a:schemeClr>
                </a:solidFill>
              </a:defRPr>
            </a:lvl1pPr>
          </a:lstStyle>
          <a:p>
            <a:pPr algn="l"/>
            <a:fld id="{4C8A7A92-D244-4C94-97DC-00C50A8E32A7}" type="datetime2">
              <a:rPr lang="en-US" smtClean="0"/>
              <a:pPr algn="l"/>
              <a:t>Thursday, August 19, 2010</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a:defRPr sz="1200">
                <a:solidFill>
                  <a:schemeClr val="accent1">
                    <a:shade val="75000"/>
                  </a:schemeClr>
                </a:solidFill>
              </a:defRPr>
            </a:lvl1pPr>
          </a:lstStyle>
          <a:p>
            <a:pPr algn="r"/>
            <a:endParaRPr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nla.gov/au/ilds/abstracts/convergencebetweeninterlibrary.ht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pdfserve.informaworld.com/642489__923174819.pdf"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nla.gov/au/ilds/abstracts/convergencebetweeninterlibrary.ht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collaborations.denison.edu/ohio5/libres/lwrtf/alcts_presentatio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acqweb.org/acqnet.html" TargetMode="External"/><Relationship Id="rId3" Type="http://schemas.openxmlformats.org/officeDocument/2006/relationships/image" Target="../media/image7.wmf"/><Relationship Id="rId7" Type="http://schemas.openxmlformats.org/officeDocument/2006/relationships/hyperlink" Target="http://www.katina.info/conference/" TargetMode="External"/><Relationship Id="rId12" Type="http://schemas.openxmlformats.org/officeDocument/2006/relationships/hyperlink" Target="http://www.libraryjournal.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ala.org/ala/alcts/aboutalcts/default.cfm" TargetMode="External"/><Relationship Id="rId11" Type="http://schemas.openxmlformats.org/officeDocument/2006/relationships/hyperlink" Target="http://www.infotoday.com/cilmag/" TargetMode="External"/><Relationship Id="rId5" Type="http://schemas.openxmlformats.org/officeDocument/2006/relationships/hyperlink" Target="http://www.nlbconference.com/ilds/articlelist.asp" TargetMode="External"/><Relationship Id="rId10" Type="http://schemas.openxmlformats.org/officeDocument/2006/relationships/hyperlink" Target="http://www.lita.org/ala/lita/litahome.cfm" TargetMode="External"/><Relationship Id="rId4" Type="http://schemas.openxmlformats.org/officeDocument/2006/relationships/hyperlink" Target="http://www.ala.org/ala/rusa/rusaourassoc/rusasections/stars/rusastars.cfm" TargetMode="External"/><Relationship Id="rId9" Type="http://schemas.openxmlformats.org/officeDocument/2006/relationships/hyperlink" Target="http://www.against-the-grain.com/d/"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prometheus.atlas-sys.com/display/ILLiadAddons/Addons+Directory"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 y="2435225"/>
            <a:ext cx="8686800" cy="1222375"/>
          </a:xfrm>
        </p:spPr>
        <p:txBody>
          <a:bodyPr>
            <a:normAutofit fontScale="90000"/>
          </a:bodyPr>
          <a:lstStyle/>
          <a:p>
            <a:r>
              <a:rPr lang="en-US" sz="4000" b="1" dirty="0" smtClean="0">
                <a:latin typeface="Garamond" pitchFamily="18" charset="0"/>
              </a:rPr>
              <a:t>Getting It System Toolkit </a:t>
            </a:r>
            <a:r>
              <a:rPr lang="en-US" sz="4000" dirty="0" smtClean="0">
                <a:latin typeface="Garamond" pitchFamily="18" charset="0"/>
              </a:rPr>
              <a:t>(GIST)</a:t>
            </a:r>
            <a:endParaRPr lang="en-US" sz="4000" dirty="0">
              <a:latin typeface="Garamond" pitchFamily="18" charset="0"/>
            </a:endParaRPr>
          </a:p>
        </p:txBody>
      </p:sp>
      <p:sp>
        <p:nvSpPr>
          <p:cNvPr id="3" name="Rectangle 2"/>
          <p:cNvSpPr>
            <a:spLocks noGrp="1"/>
          </p:cNvSpPr>
          <p:nvPr>
            <p:ph type="subTitle" idx="1"/>
          </p:nvPr>
        </p:nvSpPr>
        <p:spPr>
          <a:xfrm>
            <a:off x="457200" y="1066800"/>
            <a:ext cx="8458200" cy="914400"/>
          </a:xfrm>
        </p:spPr>
        <p:txBody>
          <a:bodyPr>
            <a:normAutofit fontScale="92500" lnSpcReduction="10000"/>
          </a:bodyPr>
          <a:lstStyle/>
          <a:p>
            <a:r>
              <a:rPr lang="en-US" sz="3600" b="1" dirty="0" smtClean="0">
                <a:latin typeface="Garamond" pitchFamily="18" charset="0"/>
              </a:rPr>
              <a:t>GIST Service &amp; Workforce Impact</a:t>
            </a:r>
          </a:p>
          <a:p>
            <a:r>
              <a:rPr lang="en-US" dirty="0" smtClean="0">
                <a:latin typeface="Garamond" pitchFamily="18" charset="0"/>
              </a:rPr>
              <a:t>Tim Bowersox, Cyril Oberlander, Kate Pitcher, Mark Sullivan</a:t>
            </a:r>
            <a:endParaRPr lang="en-US" dirty="0">
              <a:latin typeface="Garamond" pitchFamily="18" charset="0"/>
            </a:endParaRPr>
          </a:p>
        </p:txBody>
      </p:sp>
      <p:sp>
        <p:nvSpPr>
          <p:cNvPr id="4" name="TextBox 3"/>
          <p:cNvSpPr txBox="1"/>
          <p:nvPr/>
        </p:nvSpPr>
        <p:spPr>
          <a:xfrm>
            <a:off x="5943600" y="6248400"/>
            <a:ext cx="45719" cy="369332"/>
          </a:xfrm>
          <a:prstGeom prst="rect">
            <a:avLst/>
          </a:prstGeom>
          <a:noFill/>
        </p:spPr>
        <p:txBody>
          <a:bodyPr wrap="square" rtlCol="0">
            <a:spAutoFit/>
          </a:bodyPr>
          <a:lstStyle/>
          <a:p>
            <a:endParaRPr lang="en-US" dirty="0"/>
          </a:p>
        </p:txBody>
      </p:sp>
      <p:sp>
        <p:nvSpPr>
          <p:cNvPr id="5" name="TextBox 4"/>
          <p:cNvSpPr txBox="1"/>
          <p:nvPr/>
        </p:nvSpPr>
        <p:spPr>
          <a:xfrm>
            <a:off x="4724400" y="6248400"/>
            <a:ext cx="4267200" cy="369332"/>
          </a:xfrm>
          <a:prstGeom prst="rect">
            <a:avLst/>
          </a:prstGeom>
          <a:noFill/>
        </p:spPr>
        <p:txBody>
          <a:bodyPr wrap="square" rtlCol="0">
            <a:spAutoFit/>
          </a:bodyPr>
          <a:lstStyle/>
          <a:p>
            <a:pPr algn="r"/>
            <a:r>
              <a:rPr lang="en-US" dirty="0" smtClean="0">
                <a:solidFill>
                  <a:schemeClr val="tx2">
                    <a:shade val="75000"/>
                  </a:schemeClr>
                </a:solidFill>
              </a:rPr>
              <a:t>IDS Conference, August 3,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533400"/>
          </a:xfrm>
        </p:spPr>
        <p:txBody>
          <a:bodyPr lIns="87435" tIns="43717" rIns="87435" bIns="43717">
            <a:normAutofit/>
          </a:bodyPr>
          <a:lstStyle/>
          <a:p>
            <a:r>
              <a:rPr lang="en-US" sz="2300" dirty="0" smtClean="0">
                <a:solidFill>
                  <a:schemeClr val="tx1"/>
                </a:solidFill>
              </a:rPr>
              <a:t>Achieving Collection Diversity</a:t>
            </a:r>
            <a:endParaRPr lang="en-US" sz="23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0" y="1324917"/>
            <a:ext cx="9144000" cy="469488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934857" y="1304288"/>
            <a:ext cx="1016000" cy="468902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defTabSz="913935"/>
            <a:endParaRPr lang="en-US" dirty="0">
              <a:solidFill>
                <a:prstClr val="white"/>
              </a:solidFill>
            </a:endParaRPr>
          </a:p>
        </p:txBody>
      </p:sp>
      <p:sp>
        <p:nvSpPr>
          <p:cNvPr id="7" name="Rectangle 6"/>
          <p:cNvSpPr/>
          <p:nvPr/>
        </p:nvSpPr>
        <p:spPr>
          <a:xfrm>
            <a:off x="152400" y="609600"/>
            <a:ext cx="8763000" cy="369332"/>
          </a:xfrm>
          <a:prstGeom prst="rect">
            <a:avLst/>
          </a:prstGeom>
        </p:spPr>
        <p:txBody>
          <a:bodyPr wrap="square">
            <a:spAutoFit/>
          </a:bodyPr>
          <a:lstStyle/>
          <a:p>
            <a:r>
              <a:rPr lang="en-US" dirty="0" smtClean="0"/>
              <a:t>Recommended titles </a:t>
            </a:r>
            <a:r>
              <a:rPr lang="en-US" b="1" u="sng" dirty="0" smtClean="0"/>
              <a:t>not purchased</a:t>
            </a:r>
            <a:r>
              <a:rPr lang="en-US" dirty="0" smtClean="0"/>
              <a:t> by SUNY Geneseo because too widely held</a:t>
            </a:r>
            <a:endParaRPr lang="en-US" dirty="0"/>
          </a:p>
        </p:txBody>
      </p:sp>
      <p:sp>
        <p:nvSpPr>
          <p:cNvPr id="6" name="Rounded Rectangle 5"/>
          <p:cNvSpPr/>
          <p:nvPr/>
        </p:nvSpPr>
        <p:spPr>
          <a:xfrm>
            <a:off x="228600" y="2819400"/>
            <a:ext cx="8686800" cy="3733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100" b="1" dirty="0" smtClean="0"/>
              <a:t>Strategies to discuss…</a:t>
            </a:r>
          </a:p>
          <a:p>
            <a:pPr marL="342900" indent="-342900">
              <a:spcAft>
                <a:spcPts val="600"/>
              </a:spcAft>
              <a:buFont typeface="Arial" pitchFamily="34" charset="0"/>
              <a:buChar char="•"/>
            </a:pPr>
            <a:r>
              <a:rPr lang="en-US" sz="2100" dirty="0" smtClean="0"/>
              <a:t>Automatically route ILL book requests for titles not currently held by your group 2 &amp;/or 3 (e.g. NY3Rs &amp;/or IDS Project or state)?</a:t>
            </a:r>
          </a:p>
          <a:p>
            <a:pPr marL="342900" indent="-342900">
              <a:spcAft>
                <a:spcPts val="600"/>
              </a:spcAft>
              <a:buFont typeface="Arial" pitchFamily="34" charset="0"/>
              <a:buChar char="•"/>
            </a:pPr>
            <a:r>
              <a:rPr lang="en-US" sz="2100" dirty="0" smtClean="0"/>
              <a:t>Automatically process ILL book requests through Direct Request using a path for free &amp;/or inexpensive lenders, but evaluate purchase for any request with lender fees exceeding $10?</a:t>
            </a:r>
          </a:p>
          <a:p>
            <a:pPr marL="342900" indent="-342900">
              <a:spcAft>
                <a:spcPts val="600"/>
              </a:spcAft>
              <a:buFont typeface="Arial" pitchFamily="34" charset="0"/>
              <a:buChar char="•"/>
            </a:pPr>
            <a:r>
              <a:rPr lang="en-US" sz="2100" dirty="0" smtClean="0"/>
              <a:t>Evaluate purchasing from certain high-growth areas or new departments?</a:t>
            </a:r>
          </a:p>
          <a:p>
            <a:pPr marL="342900" indent="-342900">
              <a:spcAft>
                <a:spcPts val="600"/>
              </a:spcAft>
              <a:buFont typeface="Arial" pitchFamily="34" charset="0"/>
              <a:buChar char="•"/>
            </a:pPr>
            <a:r>
              <a:rPr lang="en-US" sz="2200" b="1" dirty="0" smtClean="0"/>
              <a:t>What conditions for review make sense, now that we can streamline and automate many of the steps?</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41248"/>
          </a:xfrm>
        </p:spPr>
        <p:txBody>
          <a:bodyPr>
            <a:normAutofit/>
          </a:bodyPr>
          <a:lstStyle/>
          <a:p>
            <a:r>
              <a:rPr lang="en-US" sz="2200" dirty="0" smtClean="0"/>
              <a:t>Cooperative Collection development</a:t>
            </a:r>
            <a:r>
              <a:rPr lang="en-US" sz="1500" dirty="0" smtClean="0"/>
              <a:t>… 50 years in the making…</a:t>
            </a:r>
            <a:endParaRPr lang="en-US" sz="1500" dirty="0"/>
          </a:p>
        </p:txBody>
      </p:sp>
      <p:sp>
        <p:nvSpPr>
          <p:cNvPr id="3" name="Rectangle 2"/>
          <p:cNvSpPr/>
          <p:nvPr/>
        </p:nvSpPr>
        <p:spPr>
          <a:xfrm>
            <a:off x="304800" y="1160383"/>
            <a:ext cx="8839200" cy="5324535"/>
          </a:xfrm>
          <a:prstGeom prst="rect">
            <a:avLst/>
          </a:prstGeom>
        </p:spPr>
        <p:txBody>
          <a:bodyPr wrap="square">
            <a:spAutoFit/>
          </a:bodyPr>
          <a:lstStyle/>
          <a:p>
            <a:r>
              <a:rPr lang="en-US" sz="1600" dirty="0" smtClean="0"/>
              <a:t>Hazen, Dan, “Cooperative Collection Development: Compelling Theory, Inconsequential Results?,” in </a:t>
            </a:r>
            <a:r>
              <a:rPr lang="en-US" sz="1600" u="sng" dirty="0" smtClean="0"/>
              <a:t>Collection Management for the 21</a:t>
            </a:r>
            <a:r>
              <a:rPr lang="en-US" sz="1600" u="sng" baseline="30000" dirty="0" smtClean="0"/>
              <a:t>st</a:t>
            </a:r>
            <a:r>
              <a:rPr lang="en-US" sz="1600" u="sng" dirty="0" smtClean="0"/>
              <a:t> Century: A handbook for librarians</a:t>
            </a:r>
            <a:r>
              <a:rPr lang="en-US" sz="1600" dirty="0" smtClean="0"/>
              <a:t> by G.E. Gorman &amp; Ruth Miller, 1997.</a:t>
            </a:r>
          </a:p>
          <a:p>
            <a:endParaRPr lang="en-US" sz="1600" b="1" dirty="0" smtClean="0"/>
          </a:p>
          <a:p>
            <a:r>
              <a:rPr lang="en-US" sz="2000" b="1" dirty="0" smtClean="0"/>
              <a:t>Goals for Cooperative Collection Development</a:t>
            </a:r>
          </a:p>
          <a:p>
            <a:pPr marL="342900" indent="-342900">
              <a:buFont typeface="Arial" pitchFamily="34" charset="0"/>
              <a:buChar char="•"/>
            </a:pPr>
            <a:r>
              <a:rPr lang="en-US" sz="2000" dirty="0" smtClean="0"/>
              <a:t>Broaden access</a:t>
            </a:r>
          </a:p>
          <a:p>
            <a:pPr marL="342900" indent="-342900">
              <a:buFont typeface="Arial" pitchFamily="34" charset="0"/>
              <a:buChar char="•"/>
            </a:pPr>
            <a:r>
              <a:rPr lang="en-US" sz="2000" dirty="0" smtClean="0"/>
              <a:t>Contain cost</a:t>
            </a:r>
          </a:p>
          <a:p>
            <a:pPr marL="342900" indent="-342900">
              <a:buFont typeface="Arial" pitchFamily="34" charset="0"/>
              <a:buChar char="•"/>
            </a:pPr>
            <a:r>
              <a:rPr lang="en-US" sz="2000" dirty="0" smtClean="0"/>
              <a:t>Improve coverage</a:t>
            </a:r>
          </a:p>
          <a:p>
            <a:pPr marL="342900" indent="-342900">
              <a:buFont typeface="Arial" pitchFamily="34" charset="0"/>
              <a:buChar char="•"/>
            </a:pPr>
            <a:r>
              <a:rPr lang="en-US" sz="2000" dirty="0" smtClean="0"/>
              <a:t>Ensure the exotic</a:t>
            </a:r>
          </a:p>
          <a:p>
            <a:pPr marL="342900" indent="-342900"/>
            <a:endParaRPr lang="en-US" sz="2000" dirty="0" smtClean="0"/>
          </a:p>
          <a:p>
            <a:pPr marL="342900" indent="-342900"/>
            <a:r>
              <a:rPr lang="en-US" sz="2000" b="1" dirty="0" smtClean="0"/>
              <a:t>Conditions for success</a:t>
            </a:r>
          </a:p>
          <a:p>
            <a:pPr marL="342900" indent="-342900">
              <a:buFont typeface="Arial" pitchFamily="34" charset="0"/>
              <a:buChar char="•"/>
            </a:pPr>
            <a:r>
              <a:rPr lang="en-US" sz="2000" dirty="0" smtClean="0"/>
              <a:t>Auspicious circumstances</a:t>
            </a:r>
          </a:p>
          <a:p>
            <a:pPr marL="342900" indent="-342900">
              <a:buFont typeface="Arial" pitchFamily="34" charset="0"/>
              <a:buChar char="•"/>
            </a:pPr>
            <a:r>
              <a:rPr lang="en-US" sz="2000" dirty="0" smtClean="0"/>
              <a:t>Visionary and committed individuals</a:t>
            </a:r>
          </a:p>
          <a:p>
            <a:pPr marL="342900" indent="-342900">
              <a:buFont typeface="Arial" pitchFamily="34" charset="0"/>
              <a:buChar char="•"/>
            </a:pPr>
            <a:r>
              <a:rPr lang="en-US" sz="2000" dirty="0" smtClean="0"/>
              <a:t>Supportive organizational structures</a:t>
            </a:r>
          </a:p>
          <a:p>
            <a:pPr marL="342900" indent="-342900">
              <a:buFont typeface="Arial" pitchFamily="34" charset="0"/>
              <a:buChar char="•"/>
            </a:pPr>
            <a:r>
              <a:rPr lang="en-US" sz="2000" dirty="0" smtClean="0"/>
              <a:t>Appropriate staff participation</a:t>
            </a:r>
          </a:p>
          <a:p>
            <a:pPr marL="342900" indent="-342900">
              <a:buFont typeface="Arial" pitchFamily="34" charset="0"/>
              <a:buChar char="•"/>
            </a:pPr>
            <a:r>
              <a:rPr lang="en-US" sz="2000" dirty="0" smtClean="0"/>
              <a:t>Bibliographic and physical accessibility to collections.</a:t>
            </a:r>
          </a:p>
          <a:p>
            <a:pPr marL="342900" indent="-342900"/>
            <a:endParaRPr lang="en-US" dirty="0" smtClean="0"/>
          </a:p>
          <a:p>
            <a:pPr marL="342900" indent="-342900"/>
            <a:endParaRPr lang="en-US" dirty="0" smtClean="0"/>
          </a:p>
        </p:txBody>
      </p:sp>
      <p:sp>
        <p:nvSpPr>
          <p:cNvPr id="4" name="Left Arrow 3"/>
          <p:cNvSpPr/>
          <p:nvPr/>
        </p:nvSpPr>
        <p:spPr>
          <a:xfrm rot="21312271">
            <a:off x="4648200" y="2514600"/>
            <a:ext cx="3733800" cy="11430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Others?</a:t>
            </a:r>
            <a:endParaRPr lang="en-US" dirty="0"/>
          </a:p>
        </p:txBody>
      </p:sp>
      <p:sp>
        <p:nvSpPr>
          <p:cNvPr id="5" name="Left Arrow 4"/>
          <p:cNvSpPr/>
          <p:nvPr/>
        </p:nvSpPr>
        <p:spPr>
          <a:xfrm rot="21385882">
            <a:off x="5105400" y="3962400"/>
            <a:ext cx="3733800" cy="144780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Add Simple Tools/Workflow,</a:t>
            </a:r>
          </a:p>
          <a:p>
            <a:pPr algn="ctr"/>
            <a:r>
              <a:rPr lang="en-US" dirty="0" smtClean="0"/>
              <a:t>Others?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841248"/>
          </a:xfrm>
        </p:spPr>
        <p:txBody>
          <a:bodyPr>
            <a:normAutofit/>
          </a:bodyPr>
          <a:lstStyle/>
          <a:p>
            <a:r>
              <a:rPr lang="en-US" sz="2800" dirty="0" smtClean="0"/>
              <a:t>Local decision-making for</a:t>
            </a:r>
            <a:endParaRPr lang="en-US" sz="2800" dirty="0"/>
          </a:p>
        </p:txBody>
      </p:sp>
      <p:pic>
        <p:nvPicPr>
          <p:cNvPr id="3" name="Picture 2"/>
          <p:cNvPicPr>
            <a:picLocks noChangeAspect="1" noChangeArrowheads="1"/>
          </p:cNvPicPr>
          <p:nvPr/>
        </p:nvPicPr>
        <p:blipFill>
          <a:blip r:embed="rId3" cstate="screen"/>
          <a:srcRect/>
          <a:stretch>
            <a:fillRect/>
          </a:stretch>
        </p:blipFill>
        <p:spPr bwMode="auto">
          <a:xfrm>
            <a:off x="180976" y="1905001"/>
            <a:ext cx="1196316" cy="19812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3962400"/>
            <a:ext cx="2209800" cy="1200329"/>
          </a:xfrm>
          <a:prstGeom prst="rect">
            <a:avLst/>
          </a:prstGeom>
        </p:spPr>
        <p:txBody>
          <a:bodyPr wrap="square">
            <a:spAutoFit/>
          </a:bodyPr>
          <a:lstStyle/>
          <a:p>
            <a:r>
              <a:rPr lang="en-US" dirty="0" smtClean="0"/>
              <a:t>Wagner, Ralph D., </a:t>
            </a:r>
            <a:r>
              <a:rPr lang="en-US" u="sng" dirty="0" smtClean="0"/>
              <a:t>History of the Farmington Plan</a:t>
            </a:r>
            <a:r>
              <a:rPr lang="en-US" dirty="0" smtClean="0"/>
              <a:t>, 2002.</a:t>
            </a:r>
            <a:endParaRPr lang="en-US" u="sng" dirty="0"/>
          </a:p>
        </p:txBody>
      </p:sp>
      <p:pic>
        <p:nvPicPr>
          <p:cNvPr id="2050" name="Picture 2"/>
          <p:cNvPicPr>
            <a:picLocks noChangeAspect="1" noChangeArrowheads="1"/>
          </p:cNvPicPr>
          <p:nvPr/>
        </p:nvPicPr>
        <p:blipFill>
          <a:blip r:embed="rId4" cstate="screen"/>
          <a:srcRect/>
          <a:stretch>
            <a:fillRect/>
          </a:stretch>
        </p:blipFill>
        <p:spPr bwMode="auto">
          <a:xfrm>
            <a:off x="3505200" y="1752600"/>
            <a:ext cx="5562600" cy="35805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1143000"/>
            <a:ext cx="2890535" cy="646331"/>
          </a:xfrm>
          <a:prstGeom prst="rect">
            <a:avLst/>
          </a:prstGeom>
        </p:spPr>
        <p:txBody>
          <a:bodyPr wrap="none">
            <a:spAutoFit/>
          </a:bodyPr>
          <a:lstStyle/>
          <a:p>
            <a:r>
              <a:rPr lang="en-US" b="1" dirty="0" smtClean="0">
                <a:latin typeface="Arial" pitchFamily="34" charset="0"/>
                <a:cs typeface="Arial" pitchFamily="34" charset="0"/>
              </a:rPr>
              <a:t>Cooperative Collections </a:t>
            </a:r>
          </a:p>
          <a:p>
            <a:r>
              <a:rPr lang="en-US" b="1" dirty="0" smtClean="0">
                <a:latin typeface="Arial" pitchFamily="34" charset="0"/>
                <a:cs typeface="Arial" pitchFamily="34" charset="0"/>
              </a:rPr>
              <a:t>or Collective Diversity</a:t>
            </a:r>
            <a:endParaRPr lang="en-US" b="1" dirty="0">
              <a:latin typeface="Arial" pitchFamily="34" charset="0"/>
              <a:cs typeface="Arial" pitchFamily="34" charset="0"/>
            </a:endParaRPr>
          </a:p>
        </p:txBody>
      </p:sp>
      <p:sp>
        <p:nvSpPr>
          <p:cNvPr id="7" name="Rectangle 6"/>
          <p:cNvSpPr/>
          <p:nvPr/>
        </p:nvSpPr>
        <p:spPr>
          <a:xfrm>
            <a:off x="7391400" y="1143000"/>
            <a:ext cx="1752600" cy="646331"/>
          </a:xfrm>
          <a:prstGeom prst="rect">
            <a:avLst/>
          </a:prstGeom>
        </p:spPr>
        <p:txBody>
          <a:bodyPr wrap="square">
            <a:spAutoFit/>
          </a:bodyPr>
          <a:lstStyle/>
          <a:p>
            <a:pPr algn="r"/>
            <a:r>
              <a:rPr lang="en-US" b="1" dirty="0" smtClean="0">
                <a:latin typeface="Arial" pitchFamily="34" charset="0"/>
                <a:cs typeface="Arial" pitchFamily="34" charset="0"/>
              </a:rPr>
              <a:t>Collection Building</a:t>
            </a:r>
            <a:endParaRPr lang="en-US" b="1" dirty="0">
              <a:latin typeface="Arial" pitchFamily="34" charset="0"/>
              <a:cs typeface="Arial" pitchFamily="34" charset="0"/>
            </a:endParaRPr>
          </a:p>
        </p:txBody>
      </p:sp>
      <p:sp>
        <p:nvSpPr>
          <p:cNvPr id="9" name="Rounded Rectangle 8"/>
          <p:cNvSpPr/>
          <p:nvPr/>
        </p:nvSpPr>
        <p:spPr>
          <a:xfrm>
            <a:off x="0" y="2133600"/>
            <a:ext cx="8077200" cy="419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smtClean="0"/>
              <a:t>Ross Atkinson, “Six Key Challenges for the Future of Collection Development,” writes primarily of research libraries…</a:t>
            </a:r>
          </a:p>
          <a:p>
            <a:endParaRPr lang="en-US" sz="800" b="1" dirty="0" smtClean="0"/>
          </a:p>
          <a:p>
            <a:r>
              <a:rPr lang="en-US" sz="2000" b="1" dirty="0" smtClean="0"/>
              <a:t>“Cooperation does not, for the most part, put a collection or library on the map</a:t>
            </a:r>
            <a:r>
              <a:rPr lang="en-US" sz="2000" dirty="0" smtClean="0"/>
              <a:t>… cooperation… will not happen by someone standing up and presenting a lot of PowerPoint slides that contain graphs and charts and dazzlingly innovative cooperative models…”  it will entail…</a:t>
            </a:r>
          </a:p>
          <a:p>
            <a:pPr marL="342900" indent="-342900">
              <a:buFont typeface="Arial" pitchFamily="34" charset="0"/>
              <a:buChar char="•"/>
            </a:pPr>
            <a:r>
              <a:rPr lang="en-US" sz="2000" b="1" dirty="0" smtClean="0"/>
              <a:t>Libraries “coalescing and operating as a group”</a:t>
            </a:r>
          </a:p>
          <a:p>
            <a:pPr marL="342900" indent="-342900">
              <a:buFont typeface="Arial" pitchFamily="34" charset="0"/>
              <a:buChar char="•"/>
            </a:pPr>
            <a:r>
              <a:rPr lang="en-US" sz="2000" b="1" dirty="0" smtClean="0"/>
              <a:t>“to relinquish some leadership, to relinquish some distinctiveness”</a:t>
            </a:r>
          </a:p>
          <a:p>
            <a:pPr marL="342900" indent="-342900">
              <a:buFont typeface="Arial" pitchFamily="34" charset="0"/>
              <a:buChar char="•"/>
            </a:pPr>
            <a:r>
              <a:rPr lang="en-US" sz="2000" dirty="0" smtClean="0"/>
              <a:t>“collective leadership to displace… the individual or institutional leadership”</a:t>
            </a:r>
            <a:endParaRPr lang="en-US" sz="2000" dirty="0"/>
          </a:p>
        </p:txBody>
      </p:sp>
      <p:sp>
        <p:nvSpPr>
          <p:cNvPr id="8" name="Rounded Rectangle 7"/>
          <p:cNvSpPr/>
          <p:nvPr/>
        </p:nvSpPr>
        <p:spPr>
          <a:xfrm>
            <a:off x="990600" y="2438400"/>
            <a:ext cx="8153400" cy="441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smtClean="0">
                <a:cs typeface="Arial" pitchFamily="34" charset="0"/>
              </a:rPr>
              <a:t>Rick Anderson in “Is the Library Collection Too Risky”</a:t>
            </a:r>
          </a:p>
          <a:p>
            <a:endParaRPr lang="en-US" sz="800" dirty="0" smtClean="0">
              <a:cs typeface="Arial" pitchFamily="34" charset="0"/>
            </a:endParaRPr>
          </a:p>
          <a:p>
            <a:r>
              <a:rPr lang="en-US" sz="2000" b="1" dirty="0" smtClean="0">
                <a:cs typeface="Arial" pitchFamily="34" charset="0"/>
              </a:rPr>
              <a:t>“the risk inherent in buying the wrong book has increased </a:t>
            </a:r>
            <a:r>
              <a:rPr lang="en-US" sz="2000" dirty="0" smtClean="0">
                <a:cs typeface="Arial" pitchFamily="34" charset="0"/>
              </a:rPr>
              <a:t>(because each budget is now scarcer than it once was), while the </a:t>
            </a:r>
            <a:r>
              <a:rPr lang="en-US" sz="2000" b="1" dirty="0" smtClean="0">
                <a:cs typeface="Arial" pitchFamily="34" charset="0"/>
              </a:rPr>
              <a:t>risk inherent in failing to buy the right book has decreased </a:t>
            </a:r>
            <a:r>
              <a:rPr lang="en-US" sz="2000" dirty="0" smtClean="0">
                <a:cs typeface="Arial" pitchFamily="34" charset="0"/>
              </a:rPr>
              <a:t>(because </a:t>
            </a:r>
            <a:r>
              <a:rPr lang="en-US" sz="2000" b="1" i="1" dirty="0" smtClean="0">
                <a:cs typeface="Arial" pitchFamily="34" charset="0"/>
              </a:rPr>
              <a:t>it’s increasingly possible to buy only what is needed when it’s needed</a:t>
            </a:r>
            <a:r>
              <a:rPr lang="en-US" sz="2000" dirty="0" smtClean="0">
                <a:cs typeface="Arial" pitchFamily="34" charset="0"/>
              </a:rPr>
              <a:t>, </a:t>
            </a:r>
            <a:r>
              <a:rPr lang="en-US" sz="2000" b="1" i="1" dirty="0" smtClean="0">
                <a:cs typeface="Arial" pitchFamily="34" charset="0"/>
              </a:rPr>
              <a:t>and it is much easier to quickly and cheaply correct any failure to buy the right book</a:t>
            </a:r>
            <a:r>
              <a:rPr lang="en-US" sz="2000" dirty="0" smtClean="0">
                <a:cs typeface="Arial" pitchFamily="34" charset="0"/>
              </a:rPr>
              <a:t>).  </a:t>
            </a:r>
          </a:p>
          <a:p>
            <a:endParaRPr lang="en-US" sz="800" dirty="0" smtClean="0">
              <a:cs typeface="Arial" pitchFamily="34" charset="0"/>
            </a:endParaRPr>
          </a:p>
          <a:p>
            <a:r>
              <a:rPr lang="en-US" sz="2000" dirty="0" smtClean="0">
                <a:cs typeface="Arial" pitchFamily="34" charset="0"/>
              </a:rPr>
              <a:t>Both of these developments support the </a:t>
            </a:r>
            <a:r>
              <a:rPr lang="en-US" sz="2000" b="1" dirty="0" smtClean="0">
                <a:cs typeface="Arial" pitchFamily="34" charset="0"/>
              </a:rPr>
              <a:t>same conclusion: that most research libraries should seriously reconsider their traditional strategy of meeting patrons’ needs by building large, inclusive, speculative collections that attempt to anticipate them.”</a:t>
            </a:r>
            <a:endParaRPr lang="en-US" sz="2000" b="1"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41248"/>
          </a:xfrm>
        </p:spPr>
        <p:txBody>
          <a:bodyPr/>
          <a:lstStyle/>
          <a:p>
            <a:r>
              <a:rPr lang="en-US" dirty="0" smtClean="0"/>
              <a:t>GIST Gift &amp; Deselection manager</a:t>
            </a:r>
            <a:endParaRPr lang="en-US" dirty="0"/>
          </a:p>
        </p:txBody>
      </p:sp>
      <p:pic>
        <p:nvPicPr>
          <p:cNvPr id="1026" name="Picture 2"/>
          <p:cNvPicPr>
            <a:picLocks noChangeAspect="1" noChangeArrowheads="1"/>
          </p:cNvPicPr>
          <p:nvPr/>
        </p:nvPicPr>
        <p:blipFill>
          <a:blip r:embed="rId2" cstate="screen"/>
          <a:srcRect t="-1003"/>
          <a:stretch>
            <a:fillRect/>
          </a:stretch>
        </p:blipFill>
        <p:spPr bwMode="auto">
          <a:xfrm>
            <a:off x="55638" y="1066800"/>
            <a:ext cx="7428896" cy="5638800"/>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76200" y="1143000"/>
            <a:ext cx="8499645" cy="5715000"/>
          </a:xfrm>
          <a:prstGeom prst="rect">
            <a:avLst/>
          </a:prstGeom>
          <a:noFill/>
          <a:ln w="9525">
            <a:noFill/>
            <a:miter lim="800000"/>
            <a:headEnd/>
            <a:tailEnd/>
          </a:ln>
        </p:spPr>
      </p:pic>
      <p:sp>
        <p:nvSpPr>
          <p:cNvPr id="5" name="Rounded Rectangle 4"/>
          <p:cNvSpPr/>
          <p:nvPr/>
        </p:nvSpPr>
        <p:spPr>
          <a:xfrm>
            <a:off x="3505200" y="1524000"/>
            <a:ext cx="5486400" cy="2971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smtClean="0">
                <a:solidFill>
                  <a:schemeClr val="tx1"/>
                </a:solidFill>
              </a:rPr>
              <a:t>Evaluating weeding data is made easier – title by title or as a batch -  GDM automatically creates a spreadsheet for evaluating tens of thousands of titles.</a:t>
            </a:r>
          </a:p>
          <a:p>
            <a:endParaRPr lang="en-US" sz="1400" dirty="0" smtClean="0">
              <a:solidFill>
                <a:schemeClr val="tx1"/>
              </a:solidFill>
            </a:endParaRPr>
          </a:p>
          <a:p>
            <a:r>
              <a:rPr lang="en-US" sz="2000" dirty="0" smtClean="0">
                <a:solidFill>
                  <a:schemeClr val="tx1"/>
                </a:solidFill>
              </a:rPr>
              <a:t>We found that over </a:t>
            </a:r>
            <a:r>
              <a:rPr lang="en-US" sz="2000" b="1" dirty="0" smtClean="0">
                <a:solidFill>
                  <a:schemeClr val="tx1"/>
                </a:solidFill>
              </a:rPr>
              <a:t>13% of our 31K items we evaluated were available full-text in the </a:t>
            </a:r>
            <a:r>
              <a:rPr lang="en-US" sz="2000" b="1" dirty="0" err="1" smtClean="0">
                <a:solidFill>
                  <a:schemeClr val="tx1"/>
                </a:solidFill>
              </a:rPr>
              <a:t>Hathi</a:t>
            </a:r>
            <a:r>
              <a:rPr lang="en-US" sz="2000" b="1" dirty="0" smtClean="0">
                <a:solidFill>
                  <a:schemeClr val="tx1"/>
                </a:solidFill>
              </a:rPr>
              <a:t> Trust</a:t>
            </a:r>
            <a:r>
              <a:rPr lang="en-US" sz="2000" dirty="0" smtClean="0">
                <a:solidFill>
                  <a:schemeClr val="tx1"/>
                </a:solidFill>
              </a:rPr>
              <a:t>); GDM also works for evaluating journal titles across consortia.</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Conspectus</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76200" y="1371600"/>
            <a:ext cx="5415932" cy="5410200"/>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3505200" y="-1"/>
            <a:ext cx="4724400" cy="6789953"/>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screen"/>
          <a:srcRect/>
          <a:stretch>
            <a:fillRect/>
          </a:stretch>
        </p:blipFill>
        <p:spPr bwMode="auto">
          <a:xfrm>
            <a:off x="2638073" y="1338269"/>
            <a:ext cx="6429727" cy="55197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841248"/>
          </a:xfrm>
        </p:spPr>
        <p:txBody>
          <a:bodyPr>
            <a:normAutofit/>
          </a:bodyPr>
          <a:lstStyle/>
          <a:p>
            <a:r>
              <a:rPr lang="en-US" dirty="0" smtClean="0"/>
              <a:t>Migrating Print to Electronic? </a:t>
            </a:r>
            <a:endParaRPr lang="en-US"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z="1300" kern="1200" smtClean="0">
                <a:solidFill>
                  <a:srgbClr val="000000"/>
                </a:solidFill>
                <a:latin typeface="Arial"/>
                <a:ea typeface="+mn-ea"/>
                <a:cs typeface="Arial"/>
              </a:rPr>
              <a:pPr>
                <a:defRPr/>
              </a:pPr>
              <a:t>15</a:t>
            </a:fld>
            <a:endParaRPr lang="en-US" sz="1300" kern="1200" dirty="0">
              <a:solidFill>
                <a:srgbClr val="000000"/>
              </a:solidFill>
              <a:latin typeface="Arial"/>
              <a:ea typeface="+mn-ea"/>
              <a:cs typeface="Arial"/>
            </a:endParaRPr>
          </a:p>
        </p:txBody>
      </p:sp>
      <p:graphicFrame>
        <p:nvGraphicFramePr>
          <p:cNvPr id="5" name="Chart 4"/>
          <p:cNvGraphicFramePr/>
          <p:nvPr/>
        </p:nvGraphicFramePr>
        <p:xfrm>
          <a:off x="0" y="1828800"/>
          <a:ext cx="38100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3886200" y="2362200"/>
            <a:ext cx="5181600" cy="4343400"/>
          </a:xfrm>
          <a:prstGeom prst="roundRect">
            <a:avLst/>
          </a:prstGeom>
          <a:solidFill>
            <a:schemeClr val="lt1">
              <a:alpha val="65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t>Questions</a:t>
            </a:r>
          </a:p>
          <a:p>
            <a:r>
              <a:rPr lang="en-US" sz="2400" dirty="0" smtClean="0">
                <a:solidFill>
                  <a:schemeClr val="tx1"/>
                </a:solidFill>
              </a:rPr>
              <a:t>Do we deselect and convert our print record to an electronic holdings record?</a:t>
            </a:r>
          </a:p>
          <a:p>
            <a:endParaRPr lang="en-US" sz="800" dirty="0" smtClean="0">
              <a:solidFill>
                <a:schemeClr val="tx1"/>
              </a:solidFill>
            </a:endParaRPr>
          </a:p>
          <a:p>
            <a:r>
              <a:rPr lang="en-US" sz="2400" dirty="0" smtClean="0">
                <a:solidFill>
                  <a:schemeClr val="tx1"/>
                </a:solidFill>
              </a:rPr>
              <a:t>Do we not catalog because GIST for web detects </a:t>
            </a:r>
            <a:r>
              <a:rPr lang="en-US" sz="2400" dirty="0" err="1" smtClean="0">
                <a:solidFill>
                  <a:schemeClr val="tx1"/>
                </a:solidFill>
              </a:rPr>
              <a:t>Hathi</a:t>
            </a:r>
            <a:r>
              <a:rPr lang="en-US" sz="2400" dirty="0" smtClean="0">
                <a:solidFill>
                  <a:schemeClr val="tx1"/>
                </a:solidFill>
              </a:rPr>
              <a:t> Trust &amp; Google Books full-text holdings?</a:t>
            </a:r>
          </a:p>
          <a:p>
            <a:endParaRPr lang="en-US" sz="800" dirty="0" smtClean="0">
              <a:solidFill>
                <a:schemeClr val="tx1"/>
              </a:solidFill>
            </a:endParaRPr>
          </a:p>
          <a:p>
            <a:r>
              <a:rPr lang="en-US" sz="2400" dirty="0" smtClean="0">
                <a:solidFill>
                  <a:schemeClr val="tx1"/>
                </a:solidFill>
              </a:rPr>
              <a:t>Do we catalog materials we don’t hold if GIST for web detects full-text holdings?</a:t>
            </a:r>
            <a:endParaRPr lang="en-US" sz="2400" i="1" dirty="0"/>
          </a:p>
        </p:txBody>
      </p:sp>
      <p:sp>
        <p:nvSpPr>
          <p:cNvPr id="7" name="Rectangle 6"/>
          <p:cNvSpPr/>
          <p:nvPr/>
        </p:nvSpPr>
        <p:spPr>
          <a:xfrm>
            <a:off x="304800" y="1143000"/>
            <a:ext cx="8610600" cy="923330"/>
          </a:xfrm>
          <a:prstGeom prst="rect">
            <a:avLst/>
          </a:prstGeom>
        </p:spPr>
        <p:txBody>
          <a:bodyPr wrap="square">
            <a:spAutoFit/>
          </a:bodyPr>
          <a:lstStyle/>
          <a:p>
            <a:pPr algn="just"/>
            <a:r>
              <a:rPr lang="en-US" dirty="0" smtClean="0"/>
              <a:t>With 13 % of titles in storage available FULL-TEXT through </a:t>
            </a:r>
            <a:r>
              <a:rPr lang="en-US" dirty="0" err="1" smtClean="0"/>
              <a:t>Hathi</a:t>
            </a:r>
            <a:r>
              <a:rPr lang="en-US" dirty="0" smtClean="0"/>
              <a:t> Trust digital repository, similarly as the number of full-text increases with Google Books and other projects… </a:t>
            </a:r>
          </a:p>
          <a:p>
            <a:pPr algn="just"/>
            <a:r>
              <a:rPr lang="en-US" b="1" dirty="0" smtClean="0"/>
              <a:t>What is the impact on our print holdings and records for print holdings?</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41248"/>
          </a:xfrm>
        </p:spPr>
        <p:txBody>
          <a:bodyPr/>
          <a:lstStyle/>
          <a:p>
            <a:r>
              <a:rPr lang="en-US" dirty="0" smtClean="0"/>
              <a:t>GIST Gift &amp; Deselection manager</a:t>
            </a:r>
            <a:endParaRPr lang="en-US" dirty="0"/>
          </a:p>
        </p:txBody>
      </p:sp>
      <p:sp>
        <p:nvSpPr>
          <p:cNvPr id="3" name="TextBox 2"/>
          <p:cNvSpPr txBox="1"/>
          <p:nvPr/>
        </p:nvSpPr>
        <p:spPr>
          <a:xfrm>
            <a:off x="152400" y="1219200"/>
            <a:ext cx="5562600" cy="5092958"/>
          </a:xfrm>
          <a:prstGeom prst="rect">
            <a:avLst/>
          </a:prstGeom>
          <a:noFill/>
        </p:spPr>
        <p:txBody>
          <a:bodyPr wrap="square" rtlCol="0">
            <a:spAutoFit/>
          </a:bodyPr>
          <a:lstStyle/>
          <a:p>
            <a:r>
              <a:rPr lang="en-US" sz="2000" dirty="0" smtClean="0"/>
              <a:t>With…</a:t>
            </a:r>
          </a:p>
          <a:p>
            <a:pPr marL="342900" indent="-342900">
              <a:buFont typeface="Arial" pitchFamily="34" charset="0"/>
              <a:buChar char="•"/>
            </a:pPr>
            <a:endParaRPr lang="en-US" sz="500" dirty="0" smtClean="0"/>
          </a:p>
          <a:p>
            <a:pPr marL="342900" indent="-342900">
              <a:buFont typeface="Arial" pitchFamily="34" charset="0"/>
              <a:buChar char="•"/>
            </a:pPr>
            <a:r>
              <a:rPr lang="en-US" sz="2000" dirty="0" smtClean="0"/>
              <a:t>Reduced monograph budgets (expected/guaranteed)</a:t>
            </a:r>
          </a:p>
          <a:p>
            <a:pPr marL="342900" indent="-342900">
              <a:buFont typeface="Arial" pitchFamily="34" charset="0"/>
              <a:buChar char="•"/>
            </a:pPr>
            <a:endParaRPr lang="en-US" sz="500" dirty="0" smtClean="0"/>
          </a:p>
          <a:p>
            <a:pPr marL="342900" indent="-342900">
              <a:buFont typeface="Arial" pitchFamily="34" charset="0"/>
              <a:buChar char="•"/>
            </a:pPr>
            <a:r>
              <a:rPr lang="en-US" sz="2000" dirty="0" smtClean="0"/>
              <a:t>New tool to streamline gift and </a:t>
            </a:r>
            <a:r>
              <a:rPr lang="en-US" sz="2000" dirty="0" err="1" smtClean="0"/>
              <a:t>deselection</a:t>
            </a:r>
            <a:r>
              <a:rPr lang="en-US" sz="2000" dirty="0" smtClean="0"/>
              <a:t> processing </a:t>
            </a:r>
          </a:p>
          <a:p>
            <a:pPr marL="342900" indent="-342900"/>
            <a:endParaRPr lang="en-US" sz="1200" dirty="0" smtClean="0"/>
          </a:p>
          <a:p>
            <a:pPr marL="342900" indent="-342900"/>
            <a:r>
              <a:rPr lang="en-US" sz="2400" b="1" dirty="0" smtClean="0"/>
              <a:t>Does it make sense for libraries to focus Technical Services on…</a:t>
            </a:r>
          </a:p>
          <a:p>
            <a:pPr marL="342900" indent="-342900">
              <a:buFont typeface="Arial" pitchFamily="34" charset="0"/>
              <a:buChar char="•"/>
            </a:pPr>
            <a:endParaRPr lang="en-US" sz="500" dirty="0" smtClean="0"/>
          </a:p>
          <a:p>
            <a:pPr marL="342900" indent="-342900">
              <a:buFont typeface="Arial" pitchFamily="34" charset="0"/>
              <a:buChar char="•"/>
            </a:pPr>
            <a:r>
              <a:rPr lang="en-US" sz="2000" dirty="0" smtClean="0"/>
              <a:t>Increasing gifts – through marketing &amp; promotion, etc.</a:t>
            </a:r>
          </a:p>
          <a:p>
            <a:pPr marL="342900" indent="-342900">
              <a:buFont typeface="Arial" pitchFamily="34" charset="0"/>
              <a:buChar char="•"/>
            </a:pPr>
            <a:endParaRPr lang="en-US" sz="500" dirty="0" smtClean="0"/>
          </a:p>
          <a:p>
            <a:pPr marL="342900" indent="-342900">
              <a:buFont typeface="Arial" pitchFamily="34" charset="0"/>
              <a:buChar char="•"/>
            </a:pPr>
            <a:r>
              <a:rPr lang="en-US" sz="2000" dirty="0" smtClean="0"/>
              <a:t>Increasing </a:t>
            </a:r>
            <a:r>
              <a:rPr lang="en-US" sz="2000" dirty="0" err="1" smtClean="0"/>
              <a:t>deselection</a:t>
            </a:r>
            <a:r>
              <a:rPr lang="en-US" sz="2000" dirty="0" smtClean="0"/>
              <a:t> – which using services like Better World Books library discards or others (</a:t>
            </a:r>
            <a:r>
              <a:rPr lang="en-US" sz="2000" dirty="0" err="1" smtClean="0"/>
              <a:t>Alibris</a:t>
            </a:r>
            <a:r>
              <a:rPr lang="en-US" sz="2000" dirty="0" smtClean="0"/>
              <a:t>, B-Logistics, etc.) creates some revenue for new books and can promote literacy campaigns.</a:t>
            </a:r>
            <a:endParaRPr lang="en-US" sz="2000" dirty="0"/>
          </a:p>
        </p:txBody>
      </p:sp>
      <p:pic>
        <p:nvPicPr>
          <p:cNvPr id="2051" name="Picture 3"/>
          <p:cNvPicPr>
            <a:picLocks noChangeAspect="1" noChangeArrowheads="1"/>
          </p:cNvPicPr>
          <p:nvPr/>
        </p:nvPicPr>
        <p:blipFill>
          <a:blip r:embed="rId3" cstate="screen"/>
          <a:srcRect/>
          <a:stretch>
            <a:fillRect/>
          </a:stretch>
        </p:blipFill>
        <p:spPr bwMode="auto">
          <a:xfrm>
            <a:off x="5715000" y="1295400"/>
            <a:ext cx="3359825" cy="3076219"/>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srcRect/>
          <a:stretch>
            <a:fillRect/>
          </a:stretch>
        </p:blipFill>
        <p:spPr bwMode="auto">
          <a:xfrm>
            <a:off x="5843124" y="3962400"/>
            <a:ext cx="3300876" cy="15240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screen"/>
          <a:srcRect/>
          <a:stretch>
            <a:fillRect/>
          </a:stretch>
        </p:blipFill>
        <p:spPr bwMode="auto">
          <a:xfrm>
            <a:off x="6400800" y="5334000"/>
            <a:ext cx="2672650"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Acquisitions manager</a:t>
            </a:r>
            <a:endParaRPr lang="en-US" dirty="0"/>
          </a:p>
        </p:txBody>
      </p:sp>
      <p:sp>
        <p:nvSpPr>
          <p:cNvPr id="3" name="Rounded Rectangle 2"/>
          <p:cNvSpPr/>
          <p:nvPr/>
        </p:nvSpPr>
        <p:spPr>
          <a:xfrm>
            <a:off x="228600" y="1524000"/>
            <a:ext cx="8686800" cy="4267200"/>
          </a:xfrm>
          <a:prstGeom prst="roundRect">
            <a:avLst/>
          </a:prstGeom>
          <a:solidFill>
            <a:schemeClr val="lt1">
              <a:alpha val="6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smtClean="0">
                <a:solidFill>
                  <a:schemeClr val="tx1"/>
                </a:solidFill>
              </a:rPr>
              <a:t>In Development – to be released August 2011</a:t>
            </a:r>
          </a:p>
          <a:p>
            <a:pPr algn="ctr"/>
            <a:endParaRPr lang="en-US" sz="1600" dirty="0" smtClean="0">
              <a:solidFill>
                <a:schemeClr val="tx1"/>
              </a:solidFill>
            </a:endParaRPr>
          </a:p>
          <a:p>
            <a:r>
              <a:rPr lang="en-US" sz="2400" b="1" dirty="0" smtClean="0">
                <a:solidFill>
                  <a:schemeClr val="tx1"/>
                </a:solidFill>
              </a:rPr>
              <a:t>GIST Goals: </a:t>
            </a:r>
          </a:p>
          <a:p>
            <a:r>
              <a:rPr lang="en-US" sz="2400" dirty="0" smtClean="0">
                <a:solidFill>
                  <a:schemeClr val="tx1"/>
                </a:solidFill>
              </a:rPr>
              <a:t>Optimize workflow by leveraging systems to do more work while reducing the time staff spends to make informed decisions and process materials.  </a:t>
            </a:r>
          </a:p>
          <a:p>
            <a:endParaRPr lang="en-US" sz="2400" dirty="0" smtClean="0">
              <a:solidFill>
                <a:schemeClr val="tx1"/>
              </a:solidFill>
            </a:endParaRPr>
          </a:p>
          <a:p>
            <a:r>
              <a:rPr lang="en-US" sz="2400" dirty="0" smtClean="0">
                <a:solidFill>
                  <a:schemeClr val="tx1"/>
                </a:solidFill>
              </a:rPr>
              <a:t>GIST Acquisitions Manager</a:t>
            </a:r>
          </a:p>
          <a:p>
            <a:pPr marL="342900" indent="-342900">
              <a:buFont typeface="Arial" pitchFamily="34" charset="0"/>
              <a:buChar char="•"/>
            </a:pPr>
            <a:r>
              <a:rPr lang="en-US" sz="2000" dirty="0" smtClean="0">
                <a:solidFill>
                  <a:schemeClr val="tx1"/>
                </a:solidFill>
              </a:rPr>
              <a:t>Further develop GIST for Web to incorporate budget information.</a:t>
            </a:r>
          </a:p>
          <a:p>
            <a:pPr marL="342900" indent="-342900">
              <a:buFont typeface="Arial" pitchFamily="34" charset="0"/>
              <a:buChar char="•"/>
            </a:pPr>
            <a:r>
              <a:rPr lang="en-US" sz="2000" dirty="0" smtClean="0">
                <a:solidFill>
                  <a:schemeClr val="tx1"/>
                </a:solidFill>
              </a:rPr>
              <a:t>Develop acquisitions features, such as budget, fund, and invoice management features in an Acquisitions Manager component.</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0"/>
            <a:ext cx="7772400" cy="381001"/>
          </a:xfrm>
        </p:spPr>
        <p:txBody>
          <a:bodyPr>
            <a:noAutofit/>
          </a:bodyPr>
          <a:lstStyle/>
          <a:p>
            <a:pPr algn="ctr"/>
            <a:r>
              <a:rPr lang="en-US" sz="2800" b="1" dirty="0" smtClean="0">
                <a:effectLst/>
              </a:rPr>
              <a:t>GIST Acquisitions Manager</a:t>
            </a:r>
            <a:endParaRPr lang="en-US" sz="2800" b="1" dirty="0">
              <a:effectLst/>
            </a:endParaRPr>
          </a:p>
        </p:txBody>
      </p:sp>
      <p:sp>
        <p:nvSpPr>
          <p:cNvPr id="16" name="Slide Number Placeholder 15"/>
          <p:cNvSpPr>
            <a:spLocks noGrp="1"/>
          </p:cNvSpPr>
          <p:nvPr>
            <p:ph type="sldNum" sz="quarter" idx="12"/>
          </p:nvPr>
        </p:nvSpPr>
        <p:spPr/>
        <p:txBody>
          <a:bodyPr/>
          <a:lstStyle/>
          <a:p>
            <a:fld id="{3023AC8E-AD32-4E7E-87DC-3C962FF37107}" type="slidenum">
              <a:rPr lang="en-US" smtClean="0"/>
              <a:pPr/>
              <a:t>18</a:t>
            </a:fld>
            <a:endParaRPr lang="en-US"/>
          </a:p>
        </p:txBody>
      </p:sp>
      <p:pic>
        <p:nvPicPr>
          <p:cNvPr id="4" name="Picture 2"/>
          <p:cNvPicPr>
            <a:picLocks noChangeAspect="1" noChangeArrowheads="1"/>
          </p:cNvPicPr>
          <p:nvPr/>
        </p:nvPicPr>
        <p:blipFill>
          <a:blip r:embed="rId3" cstate="screen"/>
          <a:srcRect/>
          <a:stretch>
            <a:fillRect/>
          </a:stretch>
        </p:blipFill>
        <p:spPr bwMode="auto">
          <a:xfrm>
            <a:off x="0" y="762001"/>
            <a:ext cx="1687287" cy="1893511"/>
          </a:xfrm>
          <a:prstGeom prst="rect">
            <a:avLst/>
          </a:prstGeom>
          <a:ln>
            <a:noFill/>
          </a:ln>
          <a:effectLst>
            <a:outerShdw blurRad="292100" dist="139700" dir="2700000" algn="tl" rotWithShape="0">
              <a:srgbClr val="333333">
                <a:alpha val="65000"/>
              </a:srgbClr>
            </a:outerShdw>
          </a:effectLst>
        </p:spPr>
      </p:pic>
      <p:sp>
        <p:nvSpPr>
          <p:cNvPr id="6" name="Up Arrow Callout 5"/>
          <p:cNvSpPr/>
          <p:nvPr/>
        </p:nvSpPr>
        <p:spPr>
          <a:xfrm>
            <a:off x="76200" y="2667000"/>
            <a:ext cx="1404257" cy="1828800"/>
          </a:xfrm>
          <a:prstGeom prst="upArrowCallout">
            <a:avLst>
              <a:gd name="adj1" fmla="val 25000"/>
              <a:gd name="adj2" fmla="val 25000"/>
              <a:gd name="adj3" fmla="val 25000"/>
              <a:gd name="adj4" fmla="val 734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Funds</a:t>
            </a:r>
          </a:p>
          <a:p>
            <a:r>
              <a:rPr lang="en-US" sz="1000" dirty="0" smtClean="0"/>
              <a:t>Configure visibility as appropriate: On/Off,</a:t>
            </a:r>
          </a:p>
          <a:p>
            <a:r>
              <a:rPr lang="en-US" sz="1000" dirty="0" smtClean="0"/>
              <a:t>Username  &amp; Funds,</a:t>
            </a:r>
          </a:p>
          <a:p>
            <a:r>
              <a:rPr lang="en-US" sz="1000" dirty="0" smtClean="0"/>
              <a:t>Dept – General Fund,</a:t>
            </a:r>
          </a:p>
          <a:p>
            <a:r>
              <a:rPr lang="en-US" sz="1000" dirty="0" smtClean="0"/>
              <a:t>Description: Radio button w/name &amp; totals</a:t>
            </a:r>
            <a:endParaRPr lang="en-US" sz="1000" dirty="0"/>
          </a:p>
        </p:txBody>
      </p:sp>
      <p:pic>
        <p:nvPicPr>
          <p:cNvPr id="8" name="Picture 6"/>
          <p:cNvPicPr>
            <a:picLocks noChangeAspect="1" noChangeArrowheads="1"/>
          </p:cNvPicPr>
          <p:nvPr/>
        </p:nvPicPr>
        <p:blipFill>
          <a:blip r:embed="rId4" cstate="screen"/>
          <a:srcRect/>
          <a:stretch>
            <a:fillRect/>
          </a:stretch>
        </p:blipFill>
        <p:spPr bwMode="auto">
          <a:xfrm>
            <a:off x="2177142" y="762000"/>
            <a:ext cx="3461657" cy="2244840"/>
          </a:xfrm>
          <a:prstGeom prst="rect">
            <a:avLst/>
          </a:prstGeom>
          <a:ln>
            <a:noFill/>
          </a:ln>
          <a:effectLst>
            <a:outerShdw blurRad="292100" dist="139700" dir="2700000" algn="tl" rotWithShape="0">
              <a:srgbClr val="333333">
                <a:alpha val="65000"/>
              </a:srgbClr>
            </a:outerShdw>
          </a:effectLst>
        </p:spPr>
      </p:pic>
      <p:sp>
        <p:nvSpPr>
          <p:cNvPr id="9" name="Up Arrow Callout 8"/>
          <p:cNvSpPr/>
          <p:nvPr/>
        </p:nvSpPr>
        <p:spPr>
          <a:xfrm>
            <a:off x="2993572" y="2362200"/>
            <a:ext cx="3559628" cy="4114800"/>
          </a:xfrm>
          <a:prstGeom prst="upArrowCallout">
            <a:avLst>
              <a:gd name="adj1" fmla="val 24006"/>
              <a:gd name="adj2" fmla="val 25994"/>
              <a:gd name="adj3" fmla="val 14064"/>
              <a:gd name="adj4" fmla="val 81110"/>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smtClean="0"/>
              <a:t>Purchasing</a:t>
            </a:r>
          </a:p>
          <a:p>
            <a:r>
              <a:rPr lang="en-US" sz="1000" b="1" dirty="0" smtClean="0"/>
              <a:t>Price Check</a:t>
            </a:r>
          </a:p>
          <a:p>
            <a:pPr marL="228600" indent="-228600">
              <a:buFont typeface="Arial" pitchFamily="34" charset="0"/>
              <a:buChar char="•"/>
            </a:pPr>
            <a:r>
              <a:rPr lang="en-US" sz="1000" dirty="0" smtClean="0"/>
              <a:t>GIST </a:t>
            </a:r>
            <a:r>
              <a:rPr lang="en-US" sz="1000" dirty="0" err="1" smtClean="0"/>
              <a:t>Addon</a:t>
            </a:r>
            <a:r>
              <a:rPr lang="en-US" sz="1000" dirty="0" smtClean="0"/>
              <a:t>: Amazon, </a:t>
            </a:r>
            <a:r>
              <a:rPr lang="en-US" sz="1000" dirty="0" err="1" smtClean="0"/>
              <a:t>Alibris</a:t>
            </a:r>
            <a:r>
              <a:rPr lang="en-US" sz="1000" smtClean="0"/>
              <a:t>, BWB</a:t>
            </a:r>
            <a:r>
              <a:rPr lang="en-US" sz="1000" dirty="0" smtClean="0"/>
              <a:t>, GOBI, You select your vendor</a:t>
            </a:r>
          </a:p>
          <a:p>
            <a:endParaRPr lang="en-US" sz="500" dirty="0"/>
          </a:p>
          <a:p>
            <a:r>
              <a:rPr lang="en-US" sz="1000" b="1" dirty="0" smtClean="0"/>
              <a:t>Ordering Process</a:t>
            </a:r>
          </a:p>
          <a:p>
            <a:r>
              <a:rPr lang="en-US" sz="1000" dirty="0" smtClean="0"/>
              <a:t>GIST </a:t>
            </a:r>
            <a:r>
              <a:rPr lang="en-US" sz="1000" dirty="0" err="1" smtClean="0"/>
              <a:t>Addon</a:t>
            </a:r>
            <a:r>
              <a:rPr lang="en-US" sz="1000" dirty="0" smtClean="0"/>
              <a:t>:  Fund Manager Interface</a:t>
            </a:r>
          </a:p>
          <a:p>
            <a:pPr marL="228600" indent="-228600">
              <a:buFont typeface="Arial" pitchFamily="34" charset="0"/>
              <a:buChar char="•"/>
            </a:pPr>
            <a:r>
              <a:rPr lang="en-US" sz="1000" dirty="0" smtClean="0"/>
              <a:t>Check current FUNDS (associated with username, department, and general purpose), import current FUNDS.</a:t>
            </a:r>
          </a:p>
          <a:p>
            <a:pPr marL="228600" indent="-228600">
              <a:buFont typeface="Arial" pitchFamily="34" charset="0"/>
              <a:buChar char="•"/>
            </a:pPr>
            <a:r>
              <a:rPr lang="en-US" sz="1000" dirty="0" smtClean="0"/>
              <a:t>Apply FUNDS in real time.</a:t>
            </a:r>
            <a:endParaRPr lang="en-US" sz="1000" dirty="0"/>
          </a:p>
          <a:p>
            <a:pPr marL="228600" indent="-228600"/>
            <a:endParaRPr lang="en-US" sz="500" dirty="0" smtClean="0"/>
          </a:p>
          <a:p>
            <a:pPr marL="228600" indent="-228600"/>
            <a:r>
              <a:rPr lang="en-US" sz="1000" b="1" dirty="0" smtClean="0"/>
              <a:t>Purchasing Process</a:t>
            </a:r>
          </a:p>
          <a:p>
            <a:pPr marL="228600" indent="-228600"/>
            <a:r>
              <a:rPr lang="en-US" sz="1000" dirty="0" smtClean="0"/>
              <a:t>Amazon </a:t>
            </a:r>
            <a:r>
              <a:rPr lang="en-US" sz="1000" dirty="0" err="1" smtClean="0"/>
              <a:t>Addon</a:t>
            </a:r>
            <a:r>
              <a:rPr lang="en-US" sz="1000" dirty="0" smtClean="0"/>
              <a:t>: (one example)</a:t>
            </a:r>
          </a:p>
          <a:p>
            <a:pPr marL="228600" indent="-228600">
              <a:buFont typeface="Arial" pitchFamily="34" charset="0"/>
              <a:buChar char="•"/>
            </a:pPr>
            <a:r>
              <a:rPr lang="en-US" sz="1000" dirty="0" smtClean="0"/>
              <a:t>Import Order Total, Order Number, Estimated shipping date,  Delivery URL</a:t>
            </a:r>
            <a:endParaRPr lang="en-US" sz="1000" strike="sngStrike" dirty="0" smtClean="0"/>
          </a:p>
          <a:p>
            <a:pPr marL="228600" indent="-228600">
              <a:buFont typeface="Arial" pitchFamily="34" charset="0"/>
              <a:buChar char="•"/>
            </a:pPr>
            <a:r>
              <a:rPr lang="en-US" sz="1000" dirty="0" smtClean="0"/>
              <a:t>Print Procurement Form – institution specific (</a:t>
            </a:r>
            <a:r>
              <a:rPr lang="en-US" sz="1000" dirty="0" err="1" smtClean="0"/>
              <a:t>addon</a:t>
            </a:r>
            <a:r>
              <a:rPr lang="en-US" sz="1000" dirty="0" smtClean="0"/>
              <a:t> &amp;/or report)</a:t>
            </a:r>
          </a:p>
          <a:p>
            <a:pPr marL="228600" indent="-228600"/>
            <a:endParaRPr lang="en-US" sz="500" dirty="0" smtClean="0"/>
          </a:p>
          <a:p>
            <a:pPr marL="228600" indent="-228600"/>
            <a:r>
              <a:rPr lang="en-US" sz="1000" b="1" dirty="0" smtClean="0"/>
              <a:t>Holdings Process</a:t>
            </a:r>
          </a:p>
          <a:p>
            <a:pPr marL="228600" indent="-228600"/>
            <a:r>
              <a:rPr lang="en-US" sz="1000" dirty="0" smtClean="0"/>
              <a:t>OCLC </a:t>
            </a:r>
            <a:r>
              <a:rPr lang="en-US" sz="1000" dirty="0" err="1" smtClean="0"/>
              <a:t>Addon</a:t>
            </a:r>
            <a:r>
              <a:rPr lang="en-US" sz="1000" dirty="0" smtClean="0"/>
              <a:t>: Open OCLC </a:t>
            </a:r>
            <a:r>
              <a:rPr lang="en-US" sz="1000" dirty="0" err="1" smtClean="0"/>
              <a:t>Connexion</a:t>
            </a:r>
            <a:r>
              <a:rPr lang="en-US" sz="1000" dirty="0"/>
              <a:t> </a:t>
            </a:r>
            <a:r>
              <a:rPr lang="en-US" sz="1000" dirty="0" smtClean="0"/>
              <a:t>– search, import LC#. </a:t>
            </a:r>
          </a:p>
          <a:p>
            <a:pPr marL="228600" indent="-228600"/>
            <a:r>
              <a:rPr lang="en-US" sz="1000" dirty="0" smtClean="0"/>
              <a:t>ILS </a:t>
            </a:r>
            <a:r>
              <a:rPr lang="en-US" sz="1000" dirty="0" err="1" smtClean="0"/>
              <a:t>Addon</a:t>
            </a:r>
            <a:r>
              <a:rPr lang="en-US" sz="1000" dirty="0" smtClean="0"/>
              <a:t>: Create Hold? (long-term TAG project)</a:t>
            </a:r>
          </a:p>
        </p:txBody>
      </p:sp>
      <p:sp>
        <p:nvSpPr>
          <p:cNvPr id="10" name="Up Arrow Callout 9"/>
          <p:cNvSpPr/>
          <p:nvPr/>
        </p:nvSpPr>
        <p:spPr>
          <a:xfrm>
            <a:off x="1600200" y="2819400"/>
            <a:ext cx="1295400" cy="3581400"/>
          </a:xfrm>
          <a:prstGeom prst="upArrowCallout">
            <a:avLst>
              <a:gd name="adj1" fmla="val 24006"/>
              <a:gd name="adj2" fmla="val 25994"/>
              <a:gd name="adj3" fmla="val 14064"/>
              <a:gd name="adj4" fmla="val 90371"/>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t>Review Process</a:t>
            </a:r>
          </a:p>
          <a:p>
            <a:r>
              <a:rPr lang="en-US" sz="1000" dirty="0" smtClean="0"/>
              <a:t>Email Routing</a:t>
            </a:r>
          </a:p>
          <a:p>
            <a:endParaRPr lang="en-US" sz="500" dirty="0" smtClean="0"/>
          </a:p>
          <a:p>
            <a:r>
              <a:rPr lang="en-US" sz="1000" dirty="0" smtClean="0"/>
              <a:t>Send to Reviewer:</a:t>
            </a:r>
            <a:endParaRPr lang="en-US" sz="1000" dirty="0"/>
          </a:p>
          <a:p>
            <a:pPr marL="228600" indent="-228600">
              <a:buAutoNum type="arabicPeriod"/>
            </a:pPr>
            <a:r>
              <a:rPr lang="en-US" sz="1000" dirty="0" smtClean="0"/>
              <a:t>Link </a:t>
            </a:r>
            <a:r>
              <a:rPr lang="en-US" sz="1000" dirty="0"/>
              <a:t>to GIST-Like Form to see CURRENT Budgets (FUNDS) and trigger Approve / Do Not Approve </a:t>
            </a:r>
            <a:endParaRPr lang="en-US" sz="1000" dirty="0" smtClean="0"/>
          </a:p>
          <a:p>
            <a:pPr marL="228600" indent="-228600">
              <a:buAutoNum type="arabicPeriod"/>
            </a:pPr>
            <a:endParaRPr lang="en-US" sz="1000" dirty="0" smtClean="0"/>
          </a:p>
          <a:p>
            <a:pPr marL="228600" indent="-228600">
              <a:buAutoNum type="arabicPeriod"/>
            </a:pPr>
            <a:r>
              <a:rPr lang="en-US" sz="1000" dirty="0" smtClean="0"/>
              <a:t>Email reply triggers action via </a:t>
            </a:r>
            <a:r>
              <a:rPr lang="en-US" sz="1000" dirty="0" err="1" smtClean="0"/>
              <a:t>EmailImport</a:t>
            </a:r>
            <a:endParaRPr lang="en-US" sz="1000" dirty="0"/>
          </a:p>
        </p:txBody>
      </p:sp>
      <p:pic>
        <p:nvPicPr>
          <p:cNvPr id="11" name="Picture 6"/>
          <p:cNvPicPr>
            <a:picLocks noChangeAspect="1" noChangeArrowheads="1"/>
          </p:cNvPicPr>
          <p:nvPr/>
        </p:nvPicPr>
        <p:blipFill>
          <a:blip r:embed="rId5" cstate="screen"/>
          <a:srcRect/>
          <a:stretch>
            <a:fillRect/>
          </a:stretch>
        </p:blipFill>
        <p:spPr bwMode="auto">
          <a:xfrm>
            <a:off x="6281337" y="762000"/>
            <a:ext cx="1556377" cy="1981200"/>
          </a:xfrm>
          <a:prstGeom prst="rect">
            <a:avLst/>
          </a:prstGeom>
          <a:ln>
            <a:noFill/>
          </a:ln>
          <a:effectLst>
            <a:outerShdw blurRad="292100" dist="139700" dir="2700000" algn="tl" rotWithShape="0">
              <a:srgbClr val="333333">
                <a:alpha val="65000"/>
              </a:srgbClr>
            </a:outerShdw>
          </a:effectLst>
        </p:spPr>
      </p:pic>
      <p:sp>
        <p:nvSpPr>
          <p:cNvPr id="12" name="Up Arrow Callout 11"/>
          <p:cNvSpPr/>
          <p:nvPr/>
        </p:nvSpPr>
        <p:spPr>
          <a:xfrm>
            <a:off x="6683828" y="2743200"/>
            <a:ext cx="1774372" cy="2514600"/>
          </a:xfrm>
          <a:prstGeom prst="upArrowCallout">
            <a:avLst>
              <a:gd name="adj1" fmla="val 24006"/>
              <a:gd name="adj2" fmla="val 25994"/>
              <a:gd name="adj3" fmla="val 14064"/>
              <a:gd name="adj4" fmla="val 82999"/>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600" b="1" dirty="0" smtClean="0"/>
              <a:t>Receiving Process</a:t>
            </a:r>
          </a:p>
          <a:p>
            <a:endParaRPr lang="en-US" sz="1000" i="1" dirty="0" smtClean="0"/>
          </a:p>
          <a:p>
            <a:pPr marL="228600" indent="-228600"/>
            <a:r>
              <a:rPr lang="en-US" sz="1000" i="1" dirty="0" smtClean="0"/>
              <a:t>Depending on if library adds holdings at point of order…</a:t>
            </a:r>
          </a:p>
          <a:p>
            <a:pPr marL="228600" indent="-228600"/>
            <a:endParaRPr lang="en-US" sz="1000" i="1" dirty="0" smtClean="0"/>
          </a:p>
          <a:p>
            <a:pPr marL="228600" indent="-228600"/>
            <a:r>
              <a:rPr lang="en-US" sz="1000" b="1" dirty="0" smtClean="0"/>
              <a:t>Holdings Process</a:t>
            </a:r>
          </a:p>
          <a:p>
            <a:pPr marL="228600" indent="-228600"/>
            <a:r>
              <a:rPr lang="en-US" sz="1000" dirty="0" smtClean="0"/>
              <a:t>OCLC </a:t>
            </a:r>
            <a:r>
              <a:rPr lang="en-US" sz="1000" dirty="0" err="1" smtClean="0"/>
              <a:t>Addon</a:t>
            </a:r>
            <a:r>
              <a:rPr lang="en-US" sz="1000" dirty="0" smtClean="0"/>
              <a:t>: Open OCLC </a:t>
            </a:r>
            <a:r>
              <a:rPr lang="en-US" sz="1000" dirty="0" err="1" smtClean="0"/>
              <a:t>Connexion</a:t>
            </a:r>
            <a:r>
              <a:rPr lang="en-US" sz="1000" dirty="0" smtClean="0"/>
              <a:t> – search, import LC#.</a:t>
            </a:r>
          </a:p>
          <a:p>
            <a:pPr marL="228600" indent="-228600"/>
            <a:r>
              <a:rPr lang="en-US" sz="1000" dirty="0" smtClean="0"/>
              <a:t>ILS </a:t>
            </a:r>
            <a:r>
              <a:rPr lang="en-US" sz="1000" dirty="0" err="1" smtClean="0"/>
              <a:t>Addon</a:t>
            </a:r>
            <a:r>
              <a:rPr lang="en-US" sz="1000" dirty="0" smtClean="0"/>
              <a:t>: Create Hold?</a:t>
            </a:r>
          </a:p>
        </p:txBody>
      </p:sp>
      <p:sp>
        <p:nvSpPr>
          <p:cNvPr id="13" name="Right Arrow 12"/>
          <p:cNvSpPr/>
          <p:nvPr/>
        </p:nvSpPr>
        <p:spPr>
          <a:xfrm>
            <a:off x="1687286" y="1524000"/>
            <a:ext cx="544286"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04114" y="1447800"/>
            <a:ext cx="544286"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848600" y="476220"/>
            <a:ext cx="1186543" cy="2628960"/>
          </a:xfrm>
          <a:prstGeom prst="rightArrow">
            <a:avLst>
              <a:gd name="adj1" fmla="val 50000"/>
              <a:gd name="adj2" fmla="val 314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buFont typeface="Arial" charset="0"/>
              <a:buChar char="•"/>
            </a:pPr>
            <a:r>
              <a:rPr lang="en-US" sz="1000" dirty="0" smtClean="0">
                <a:solidFill>
                  <a:schemeClr val="tx1"/>
                </a:solidFill>
              </a:rPr>
              <a:t>Hold for Pickup</a:t>
            </a:r>
          </a:p>
          <a:p>
            <a:pPr>
              <a:buFont typeface="Arial" charset="0"/>
              <a:buChar char="•"/>
            </a:pPr>
            <a:r>
              <a:rPr lang="en-US" sz="1000" dirty="0" smtClean="0">
                <a:solidFill>
                  <a:schemeClr val="tx1"/>
                </a:solidFill>
              </a:rPr>
              <a:t>Mail to Address</a:t>
            </a:r>
          </a:p>
          <a:p>
            <a:pPr>
              <a:buFont typeface="Arial" charset="0"/>
              <a:buChar char="•"/>
            </a:pPr>
            <a:r>
              <a:rPr lang="en-US" sz="1000" dirty="0" smtClean="0">
                <a:solidFill>
                  <a:schemeClr val="tx1"/>
                </a:solidFill>
              </a:rPr>
              <a:t>Place on Reserve</a:t>
            </a:r>
          </a:p>
          <a:p>
            <a:pPr>
              <a:buFont typeface="Arial" charset="0"/>
              <a:buChar char="•"/>
            </a:pPr>
            <a:r>
              <a:rPr lang="en-US" sz="1000" dirty="0" smtClean="0">
                <a:solidFill>
                  <a:schemeClr val="tx1"/>
                </a:solidFill>
              </a:rPr>
              <a:t>Shelve it</a:t>
            </a:r>
          </a:p>
          <a:p>
            <a:pPr>
              <a:buFont typeface="Arial" charset="0"/>
              <a:buChar char="•"/>
            </a:pPr>
            <a:r>
              <a:rPr lang="en-US" sz="1000" dirty="0" smtClean="0">
                <a:solidFill>
                  <a:schemeClr val="tx1"/>
                </a:solidFill>
              </a:rPr>
              <a:t>Other?</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0"/>
            <a:ext cx="8229600" cy="563562"/>
          </a:xfrm>
        </p:spPr>
        <p:txBody>
          <a:bodyPr>
            <a:normAutofit fontScale="90000"/>
          </a:bodyPr>
          <a:lstStyle/>
          <a:p>
            <a:pPr algn="ctr"/>
            <a:r>
              <a:rPr lang="en-US" sz="2400" b="1" dirty="0" smtClean="0">
                <a:effectLst/>
              </a:rPr>
              <a:t>GIST User Interface Scenario: </a:t>
            </a:r>
            <a:br>
              <a:rPr lang="en-US" sz="2400" b="1" dirty="0" smtClean="0">
                <a:effectLst/>
              </a:rPr>
            </a:br>
            <a:r>
              <a:rPr lang="en-US" sz="1800" dirty="0" smtClean="0">
                <a:effectLst/>
              </a:rPr>
              <a:t>Fund selection &amp; insufficient funds</a:t>
            </a:r>
            <a:endParaRPr lang="en-US" sz="1800" dirty="0">
              <a:effectLst/>
            </a:endParaRPr>
          </a:p>
        </p:txBody>
      </p:sp>
      <p:sp>
        <p:nvSpPr>
          <p:cNvPr id="5" name="Slide Number Placeholder 4"/>
          <p:cNvSpPr>
            <a:spLocks noGrp="1"/>
          </p:cNvSpPr>
          <p:nvPr>
            <p:ph type="sldNum" sz="quarter" idx="12"/>
          </p:nvPr>
        </p:nvSpPr>
        <p:spPr/>
        <p:txBody>
          <a:bodyPr/>
          <a:lstStyle/>
          <a:p>
            <a:fld id="{3023AC8E-AD32-4E7E-87DC-3C962FF37107}" type="slidenum">
              <a:rPr lang="en-US" smtClean="0"/>
              <a:pPr/>
              <a:t>19</a:t>
            </a:fld>
            <a:endParaRPr lang="en-US"/>
          </a:p>
        </p:txBody>
      </p:sp>
      <p:pic>
        <p:nvPicPr>
          <p:cNvPr id="3" name="Picture 2"/>
          <p:cNvPicPr>
            <a:picLocks noChangeAspect="1" noChangeArrowheads="1"/>
          </p:cNvPicPr>
          <p:nvPr/>
        </p:nvPicPr>
        <p:blipFill>
          <a:blip r:embed="rId2" cstate="screen"/>
          <a:srcRect/>
          <a:stretch>
            <a:fillRect/>
          </a:stretch>
        </p:blipFill>
        <p:spPr bwMode="auto">
          <a:xfrm>
            <a:off x="108858" y="533400"/>
            <a:ext cx="5072742" cy="6248400"/>
          </a:xfrm>
          <a:prstGeom prst="rect">
            <a:avLst/>
          </a:prstGeom>
          <a:ln>
            <a:noFill/>
          </a:ln>
          <a:effectLst>
            <a:outerShdw blurRad="292100" dist="139700" dir="2700000" algn="tl" rotWithShape="0">
              <a:srgbClr val="333333">
                <a:alpha val="65000"/>
              </a:srgbClr>
            </a:outerShdw>
          </a:effectLst>
        </p:spPr>
      </p:pic>
      <p:sp>
        <p:nvSpPr>
          <p:cNvPr id="4" name="Left Arrow Callout 3"/>
          <p:cNvSpPr/>
          <p:nvPr/>
        </p:nvSpPr>
        <p:spPr>
          <a:xfrm>
            <a:off x="4299857" y="533400"/>
            <a:ext cx="4680857" cy="6096000"/>
          </a:xfrm>
          <a:prstGeom prst="leftArrowCallout">
            <a:avLst>
              <a:gd name="adj1" fmla="val 25000"/>
              <a:gd name="adj2" fmla="val 25000"/>
              <a:gd name="adj3" fmla="val 18151"/>
              <a:gd name="adj4" fmla="val 790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latin typeface="Garamond" pitchFamily="18" charset="0"/>
              </a:rPr>
              <a:t>Purchasing transparency</a:t>
            </a:r>
            <a:r>
              <a:rPr lang="en-US" sz="2000" dirty="0" smtClean="0">
                <a:latin typeface="Garamond" pitchFamily="18" charset="0"/>
              </a:rPr>
              <a:t> </a:t>
            </a:r>
            <a:r>
              <a:rPr lang="en-US" sz="2400" b="1" dirty="0" smtClean="0">
                <a:solidFill>
                  <a:srgbClr val="FF0000"/>
                </a:solidFill>
                <a:latin typeface="Garamond" pitchFamily="18" charset="0"/>
              </a:rPr>
              <a:t>(on/off?)</a:t>
            </a:r>
          </a:p>
          <a:p>
            <a:endParaRPr lang="en-US" sz="800" b="1" dirty="0" smtClean="0"/>
          </a:p>
          <a:p>
            <a:r>
              <a:rPr lang="en-US" sz="1400" b="1" dirty="0" smtClean="0"/>
              <a:t>Purchasing Options </a:t>
            </a:r>
            <a:r>
              <a:rPr lang="en-US" sz="1400" dirty="0" smtClean="0"/>
              <a:t>(Status &amp; username specific) with Acquisitions Manager data: only faculty may see their department and if applicable username specific budgets; </a:t>
            </a:r>
            <a:r>
              <a:rPr lang="en-US" sz="1400" i="1" dirty="0" smtClean="0"/>
              <a:t>library staff in GIST </a:t>
            </a:r>
            <a:r>
              <a:rPr lang="en-US" sz="1400" i="1" dirty="0" err="1" smtClean="0"/>
              <a:t>addon</a:t>
            </a:r>
            <a:r>
              <a:rPr lang="en-US" sz="1400" i="1" dirty="0" smtClean="0"/>
              <a:t> see all budgets and can apply changes for import – see next slide.  </a:t>
            </a:r>
          </a:p>
          <a:p>
            <a:endParaRPr lang="en-US" sz="500" dirty="0" smtClean="0"/>
          </a:p>
          <a:p>
            <a:r>
              <a:rPr lang="en-US" sz="1400" b="1" dirty="0" smtClean="0"/>
              <a:t>Cost: </a:t>
            </a:r>
          </a:p>
          <a:p>
            <a:r>
              <a:rPr lang="en-US" sz="1400" dirty="0" smtClean="0"/>
              <a:t>Amazon $4.95 (Lowest Vendor: $0.09)</a:t>
            </a:r>
          </a:p>
          <a:p>
            <a:r>
              <a:rPr lang="en-US" sz="1400" dirty="0" smtClean="0"/>
              <a:t>Better World Books $6.49 (shipping included)</a:t>
            </a:r>
          </a:p>
          <a:p>
            <a:endParaRPr lang="en-US" sz="500" dirty="0" smtClean="0"/>
          </a:p>
          <a:p>
            <a:r>
              <a:rPr lang="en-US" sz="1400" b="1" dirty="0" smtClean="0"/>
              <a:t>Budget</a:t>
            </a:r>
            <a:r>
              <a:rPr lang="en-US" sz="1400" dirty="0" smtClean="0"/>
              <a:t>: Select budget applied to this recommendation:</a:t>
            </a:r>
            <a:endParaRPr lang="en-US" sz="1200" dirty="0" smtClean="0"/>
          </a:p>
          <a:p>
            <a:pPr>
              <a:buFont typeface="Wingdings" pitchFamily="2" charset="2"/>
              <a:buChar char="q"/>
            </a:pPr>
            <a:r>
              <a:rPr lang="en-US" sz="1200" dirty="0" smtClean="0"/>
              <a:t>  History General                   </a:t>
            </a:r>
            <a:r>
              <a:rPr lang="en-US" sz="1200" b="1" dirty="0" smtClean="0"/>
              <a:t>$553 </a:t>
            </a:r>
            <a:r>
              <a:rPr lang="en-US" sz="1200" dirty="0" smtClean="0"/>
              <a:t>remaining</a:t>
            </a:r>
          </a:p>
          <a:p>
            <a:pPr>
              <a:buFont typeface="Wingdings" pitchFamily="2" charset="2"/>
              <a:buChar char="q"/>
            </a:pPr>
            <a:r>
              <a:rPr lang="en-US" sz="1200" dirty="0" smtClean="0"/>
              <a:t>  Urban History Project Grant   </a:t>
            </a:r>
            <a:r>
              <a:rPr lang="en-US" sz="1200" b="1" dirty="0" smtClean="0"/>
              <a:t>$58 </a:t>
            </a:r>
            <a:r>
              <a:rPr lang="en-US" sz="1200" dirty="0" smtClean="0"/>
              <a:t>remaining</a:t>
            </a:r>
          </a:p>
          <a:p>
            <a:endParaRPr lang="en-US" sz="500" dirty="0" smtClean="0"/>
          </a:p>
          <a:p>
            <a:r>
              <a:rPr lang="en-US" sz="1400" dirty="0" smtClean="0"/>
              <a:t>Conditional business rule; if assigned budgets are depleted (or end of year) – system routing applies or librarian review web interface.</a:t>
            </a:r>
          </a:p>
          <a:p>
            <a:pPr>
              <a:buFont typeface="Wingdings" pitchFamily="2" charset="2"/>
              <a:buChar char="q"/>
            </a:pPr>
            <a:r>
              <a:rPr lang="en-US" sz="1200" dirty="0" smtClean="0"/>
              <a:t>Insufficient funds - Recommend for next year or if additional funding is available.</a:t>
            </a:r>
          </a:p>
          <a:p>
            <a:pPr>
              <a:buFont typeface="Wingdings" pitchFamily="2" charset="2"/>
              <a:buChar char="q"/>
            </a:pPr>
            <a:r>
              <a:rPr lang="en-US" sz="1200" dirty="0" smtClean="0"/>
              <a:t>Fiscal year ended - Recommend for next year’s budget.</a:t>
            </a:r>
          </a:p>
          <a:p>
            <a:pPr>
              <a:buFont typeface="Wingdings" pitchFamily="2" charset="2"/>
              <a:buChar char="q"/>
            </a:pPr>
            <a:r>
              <a:rPr lang="en-US" sz="1200" dirty="0" smtClean="0"/>
              <a:t>Donate funds?</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Agenda</a:t>
            </a:r>
            <a:endParaRPr lang="en-US" dirty="0"/>
          </a:p>
        </p:txBody>
      </p:sp>
      <p:sp>
        <p:nvSpPr>
          <p:cNvPr id="3" name="Rectangle 2"/>
          <p:cNvSpPr>
            <a:spLocks noGrp="1"/>
          </p:cNvSpPr>
          <p:nvPr>
            <p:ph sz="half" idx="1"/>
          </p:nvPr>
        </p:nvSpPr>
        <p:spPr>
          <a:xfrm>
            <a:off x="304800" y="1600200"/>
            <a:ext cx="8458200" cy="4724400"/>
          </a:xfrm>
        </p:spPr>
        <p:txBody>
          <a:bodyPr>
            <a:normAutofit/>
          </a:bodyPr>
          <a:lstStyle/>
          <a:p>
            <a:r>
              <a:rPr lang="en-US" dirty="0" smtClean="0"/>
              <a:t>Acquisitions, Collection Development &amp; ILL </a:t>
            </a:r>
          </a:p>
          <a:p>
            <a:pPr>
              <a:buNone/>
            </a:pPr>
            <a:r>
              <a:rPr lang="en-US" dirty="0" smtClean="0"/>
              <a:t>	</a:t>
            </a:r>
            <a:r>
              <a:rPr lang="en-US" i="1" dirty="0" smtClean="0"/>
              <a:t>Setting the stage</a:t>
            </a:r>
          </a:p>
          <a:p>
            <a:endParaRPr lang="en-US" dirty="0" smtClean="0"/>
          </a:p>
          <a:p>
            <a:r>
              <a:rPr lang="en-US" dirty="0" smtClean="0"/>
              <a:t>GIST – Request Interface, Services and Workflow</a:t>
            </a:r>
          </a:p>
          <a:p>
            <a:endParaRPr lang="en-US" dirty="0" smtClean="0"/>
          </a:p>
          <a:p>
            <a:r>
              <a:rPr lang="en-US" dirty="0" smtClean="0"/>
              <a:t>Convergent workflow &amp;/or units</a:t>
            </a:r>
          </a:p>
          <a:p>
            <a:pPr>
              <a:buNone/>
            </a:pPr>
            <a:endParaRPr lang="en-US" dirty="0" smtClean="0"/>
          </a:p>
          <a:p>
            <a:r>
              <a:rPr lang="en-US" dirty="0" smtClean="0"/>
              <a:t>Migration paths</a:t>
            </a:r>
            <a:r>
              <a:rPr lang="en-US" sz="2400" dirty="0" smtClean="0"/>
              <a:t>: where does the Library need to go next?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pPr algn="ctr"/>
            <a:r>
              <a:rPr lang="en-US" sz="2800" b="1" dirty="0" smtClean="0">
                <a:effectLst/>
              </a:rPr>
              <a:t>Basic Scenario of Purchasing Amazon order</a:t>
            </a:r>
            <a:endParaRPr lang="en-US" sz="2800" b="1" dirty="0">
              <a:effectLst/>
            </a:endParaRPr>
          </a:p>
        </p:txBody>
      </p:sp>
      <p:sp>
        <p:nvSpPr>
          <p:cNvPr id="22" name="Slide Number Placeholder 21"/>
          <p:cNvSpPr>
            <a:spLocks noGrp="1"/>
          </p:cNvSpPr>
          <p:nvPr>
            <p:ph type="sldNum" sz="quarter" idx="12"/>
          </p:nvPr>
        </p:nvSpPr>
        <p:spPr/>
        <p:txBody>
          <a:bodyPr/>
          <a:lstStyle/>
          <a:p>
            <a:fld id="{3023AC8E-AD32-4E7E-87DC-3C962FF37107}" type="slidenum">
              <a:rPr lang="en-US" smtClean="0"/>
              <a:pPr/>
              <a:t>20</a:t>
            </a:fld>
            <a:endParaRPr lang="en-US"/>
          </a:p>
        </p:txBody>
      </p:sp>
      <p:pic>
        <p:nvPicPr>
          <p:cNvPr id="7" name="Picture 6"/>
          <p:cNvPicPr/>
          <p:nvPr/>
        </p:nvPicPr>
        <p:blipFill>
          <a:blip r:embed="rId2" cstate="screen"/>
          <a:srcRect/>
          <a:stretch>
            <a:fillRect/>
          </a:stretch>
        </p:blipFill>
        <p:spPr bwMode="auto">
          <a:xfrm>
            <a:off x="108857" y="609600"/>
            <a:ext cx="2136321" cy="2162570"/>
          </a:xfrm>
          <a:prstGeom prst="rect">
            <a:avLst/>
          </a:prstGeom>
          <a:noFill/>
          <a:ln w="9525">
            <a:noFill/>
            <a:miter lim="800000"/>
            <a:headEnd/>
            <a:tailEnd/>
          </a:ln>
        </p:spPr>
      </p:pic>
      <p:pic>
        <p:nvPicPr>
          <p:cNvPr id="4" name="Picture 3"/>
          <p:cNvPicPr/>
          <p:nvPr/>
        </p:nvPicPr>
        <p:blipFill>
          <a:blip r:embed="rId3" cstate="screen"/>
          <a:srcRect/>
          <a:stretch>
            <a:fillRect/>
          </a:stretch>
        </p:blipFill>
        <p:spPr bwMode="auto">
          <a:xfrm>
            <a:off x="2449286" y="609600"/>
            <a:ext cx="1632857" cy="1600200"/>
          </a:xfrm>
          <a:prstGeom prst="rect">
            <a:avLst/>
          </a:prstGeom>
          <a:noFill/>
          <a:ln w="9525">
            <a:noFill/>
            <a:miter lim="800000"/>
            <a:headEnd/>
            <a:tailEnd/>
          </a:ln>
        </p:spPr>
      </p:pic>
      <p:sp>
        <p:nvSpPr>
          <p:cNvPr id="6" name="TextBox 5"/>
          <p:cNvSpPr txBox="1"/>
          <p:nvPr/>
        </p:nvSpPr>
        <p:spPr>
          <a:xfrm>
            <a:off x="76200" y="2819400"/>
            <a:ext cx="2133600" cy="1323439"/>
          </a:xfrm>
          <a:prstGeom prst="rect">
            <a:avLst/>
          </a:prstGeom>
          <a:noFill/>
        </p:spPr>
        <p:txBody>
          <a:bodyPr wrap="square" rtlCol="0">
            <a:spAutoFit/>
          </a:bodyPr>
          <a:lstStyle/>
          <a:p>
            <a:r>
              <a:rPr lang="en-US" sz="1600" dirty="0" smtClean="0"/>
              <a:t>Use GIST </a:t>
            </a:r>
            <a:r>
              <a:rPr lang="en-US" sz="1600" dirty="0" err="1" smtClean="0"/>
              <a:t>Addon</a:t>
            </a:r>
            <a:r>
              <a:rPr lang="en-US" sz="1600" dirty="0" smtClean="0"/>
              <a:t> to check funding; user designated and related funding options and budgets</a:t>
            </a:r>
            <a:endParaRPr lang="en-US" sz="1600" dirty="0"/>
          </a:p>
        </p:txBody>
      </p:sp>
      <p:pic>
        <p:nvPicPr>
          <p:cNvPr id="8" name="Picture 7"/>
          <p:cNvPicPr/>
          <p:nvPr/>
        </p:nvPicPr>
        <p:blipFill>
          <a:blip r:embed="rId4" cstate="screen"/>
          <a:srcRect/>
          <a:stretch>
            <a:fillRect/>
          </a:stretch>
        </p:blipFill>
        <p:spPr bwMode="auto">
          <a:xfrm>
            <a:off x="4898572" y="609600"/>
            <a:ext cx="1850571" cy="1419225"/>
          </a:xfrm>
          <a:prstGeom prst="rect">
            <a:avLst/>
          </a:prstGeom>
          <a:noFill/>
          <a:ln w="9525">
            <a:noFill/>
            <a:miter lim="800000"/>
            <a:headEnd/>
            <a:tailEnd/>
          </a:ln>
        </p:spPr>
      </p:pic>
      <p:sp>
        <p:nvSpPr>
          <p:cNvPr id="9" name="TextBox 8"/>
          <p:cNvSpPr txBox="1"/>
          <p:nvPr/>
        </p:nvSpPr>
        <p:spPr>
          <a:xfrm>
            <a:off x="4953000" y="2209800"/>
            <a:ext cx="2133600" cy="1569660"/>
          </a:xfrm>
          <a:prstGeom prst="rect">
            <a:avLst/>
          </a:prstGeom>
          <a:noFill/>
        </p:spPr>
        <p:txBody>
          <a:bodyPr wrap="square" rtlCol="0">
            <a:spAutoFit/>
          </a:bodyPr>
          <a:lstStyle/>
          <a:p>
            <a:r>
              <a:rPr lang="en-US" sz="1600" dirty="0" smtClean="0"/>
              <a:t>OCLC </a:t>
            </a:r>
            <a:r>
              <a:rPr lang="en-US" sz="1600" dirty="0" err="1" smtClean="0"/>
              <a:t>Addon</a:t>
            </a:r>
            <a:r>
              <a:rPr lang="en-US" sz="1600" dirty="0" smtClean="0"/>
              <a:t>: import record, attach symbol, and add call number after cataloging in OCLC. Import record in ILS?</a:t>
            </a:r>
            <a:endParaRPr lang="en-US" sz="1600" dirty="0"/>
          </a:p>
        </p:txBody>
      </p:sp>
      <p:pic>
        <p:nvPicPr>
          <p:cNvPr id="10" name="Picture 9"/>
          <p:cNvPicPr/>
          <p:nvPr/>
        </p:nvPicPr>
        <p:blipFill>
          <a:blip r:embed="rId5" cstate="screen"/>
          <a:srcRect/>
          <a:stretch>
            <a:fillRect/>
          </a:stretch>
        </p:blipFill>
        <p:spPr bwMode="auto">
          <a:xfrm>
            <a:off x="6453966" y="4114800"/>
            <a:ext cx="1699434" cy="2114550"/>
          </a:xfrm>
          <a:prstGeom prst="rect">
            <a:avLst/>
          </a:prstGeom>
          <a:noFill/>
          <a:ln w="9525">
            <a:noFill/>
            <a:miter lim="800000"/>
            <a:headEnd/>
            <a:tailEnd/>
          </a:ln>
        </p:spPr>
      </p:pic>
      <p:sp>
        <p:nvSpPr>
          <p:cNvPr id="11" name="Right Arrow Callout 10"/>
          <p:cNvSpPr/>
          <p:nvPr/>
        </p:nvSpPr>
        <p:spPr>
          <a:xfrm>
            <a:off x="4626429" y="4114800"/>
            <a:ext cx="2079171" cy="1600200"/>
          </a:xfrm>
          <a:prstGeom prst="rightArrowCallout">
            <a:avLst>
              <a:gd name="adj1" fmla="val 25000"/>
              <a:gd name="adj2" fmla="val 25000"/>
              <a:gd name="adj3" fmla="val 25000"/>
              <a:gd name="adj4" fmla="val 73055"/>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b="1" dirty="0" smtClean="0"/>
              <a:t>Customizable Print Forms</a:t>
            </a:r>
          </a:p>
          <a:p>
            <a:r>
              <a:rPr lang="en-US" sz="1200" dirty="0" smtClean="0"/>
              <a:t>Print procurement or other forms using MS Access or </a:t>
            </a:r>
            <a:r>
              <a:rPr lang="en-US" sz="1200" dirty="0" err="1" smtClean="0"/>
              <a:t>Addon</a:t>
            </a:r>
            <a:r>
              <a:rPr lang="en-US" sz="1200" dirty="0" smtClean="0"/>
              <a:t>.</a:t>
            </a:r>
          </a:p>
          <a:p>
            <a:endParaRPr lang="en-US" sz="1200" dirty="0"/>
          </a:p>
        </p:txBody>
      </p:sp>
      <p:pic>
        <p:nvPicPr>
          <p:cNvPr id="13" name="Picture 12"/>
          <p:cNvPicPr/>
          <p:nvPr/>
        </p:nvPicPr>
        <p:blipFill>
          <a:blip r:embed="rId6" cstate="screen"/>
          <a:srcRect/>
          <a:stretch>
            <a:fillRect/>
          </a:stretch>
        </p:blipFill>
        <p:spPr bwMode="auto">
          <a:xfrm>
            <a:off x="2612571" y="1600200"/>
            <a:ext cx="1905000" cy="1419225"/>
          </a:xfrm>
          <a:prstGeom prst="rect">
            <a:avLst/>
          </a:prstGeom>
          <a:noFill/>
          <a:ln w="9525">
            <a:noFill/>
            <a:miter lim="800000"/>
            <a:headEnd/>
            <a:tailEnd/>
          </a:ln>
        </p:spPr>
      </p:pic>
      <p:pic>
        <p:nvPicPr>
          <p:cNvPr id="14" name="Picture 13"/>
          <p:cNvPicPr/>
          <p:nvPr/>
        </p:nvPicPr>
        <p:blipFill>
          <a:blip r:embed="rId7" cstate="screen"/>
          <a:srcRect/>
          <a:stretch>
            <a:fillRect/>
          </a:stretch>
        </p:blipFill>
        <p:spPr bwMode="auto">
          <a:xfrm>
            <a:off x="7130143" y="609600"/>
            <a:ext cx="1786785" cy="1295400"/>
          </a:xfrm>
          <a:prstGeom prst="rect">
            <a:avLst/>
          </a:prstGeom>
          <a:noFill/>
          <a:ln w="9525">
            <a:noFill/>
            <a:miter lim="800000"/>
            <a:headEnd/>
            <a:tailEnd/>
          </a:ln>
        </p:spPr>
      </p:pic>
      <p:sp>
        <p:nvSpPr>
          <p:cNvPr id="15" name="Right Arrow 14"/>
          <p:cNvSpPr/>
          <p:nvPr/>
        </p:nvSpPr>
        <p:spPr>
          <a:xfrm>
            <a:off x="1959429" y="1143000"/>
            <a:ext cx="598714" cy="762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354286" y="1143000"/>
            <a:ext cx="598714" cy="7620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flipV="1">
            <a:off x="6640286" y="1295400"/>
            <a:ext cx="598714" cy="4572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hape 18"/>
          <p:cNvCxnSpPr>
            <a:stCxn id="13" idx="3"/>
          </p:cNvCxnSpPr>
          <p:nvPr/>
        </p:nvCxnSpPr>
        <p:spPr>
          <a:xfrm>
            <a:off x="4517572" y="2309812"/>
            <a:ext cx="217714" cy="1776412"/>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7217229" y="1981200"/>
            <a:ext cx="1850571" cy="646331"/>
          </a:xfrm>
          <a:prstGeom prst="rect">
            <a:avLst/>
          </a:prstGeom>
          <a:noFill/>
        </p:spPr>
        <p:txBody>
          <a:bodyPr wrap="square" rtlCol="0">
            <a:spAutoFit/>
          </a:bodyPr>
          <a:lstStyle/>
          <a:p>
            <a:r>
              <a:rPr lang="en-US" dirty="0" smtClean="0"/>
              <a:t>User updated on purchasing</a:t>
            </a:r>
            <a:endParaRPr lang="en-US" dirty="0"/>
          </a:p>
        </p:txBody>
      </p:sp>
      <p:sp>
        <p:nvSpPr>
          <p:cNvPr id="21" name="Up Arrow Callout 20"/>
          <p:cNvSpPr/>
          <p:nvPr/>
        </p:nvSpPr>
        <p:spPr>
          <a:xfrm>
            <a:off x="41016" y="4186976"/>
            <a:ext cx="1940184" cy="2366224"/>
          </a:xfrm>
          <a:prstGeom prst="upArrowCallout">
            <a:avLst>
              <a:gd name="adj1" fmla="val 24006"/>
              <a:gd name="adj2" fmla="val 25994"/>
              <a:gd name="adj3" fmla="val 14064"/>
              <a:gd name="adj4" fmla="val 83417"/>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smtClean="0"/>
              <a:t>Review Process</a:t>
            </a:r>
          </a:p>
          <a:p>
            <a:r>
              <a:rPr lang="en-US" sz="1000" dirty="0" smtClean="0"/>
              <a:t>Email Routing or Web Interface</a:t>
            </a:r>
          </a:p>
          <a:p>
            <a:endParaRPr lang="en-US" sz="500" dirty="0" smtClean="0"/>
          </a:p>
          <a:p>
            <a:r>
              <a:rPr lang="en-US" sz="1000" dirty="0" smtClean="0"/>
              <a:t>Send to Reviewer:</a:t>
            </a:r>
            <a:endParaRPr lang="en-US" sz="1000" dirty="0"/>
          </a:p>
          <a:p>
            <a:pPr marL="228600" indent="-228600">
              <a:buAutoNum type="arabicPeriod"/>
            </a:pPr>
            <a:r>
              <a:rPr lang="en-US" sz="1000" dirty="0" smtClean="0"/>
              <a:t>Link </a:t>
            </a:r>
            <a:r>
              <a:rPr lang="en-US" sz="1000" dirty="0"/>
              <a:t>to GIST-Like Form to see CURRENT Budgets (FUNDS) and trigger Approve / Do Not Approve </a:t>
            </a:r>
            <a:endParaRPr lang="en-US" sz="1000" dirty="0" smtClean="0"/>
          </a:p>
          <a:p>
            <a:pPr marL="228600" indent="-228600">
              <a:buAutoNum type="arabicPeriod"/>
            </a:pPr>
            <a:endParaRPr lang="en-US" sz="500" dirty="0" smtClean="0"/>
          </a:p>
          <a:p>
            <a:pPr marL="228600" indent="-228600">
              <a:buAutoNum type="arabicPeriod"/>
            </a:pPr>
            <a:r>
              <a:rPr lang="en-US" sz="1000" dirty="0" smtClean="0"/>
              <a:t>Email reply triggers action via </a:t>
            </a:r>
            <a:r>
              <a:rPr lang="en-US" sz="1000" dirty="0" err="1" smtClean="0"/>
              <a:t>EmailImport</a:t>
            </a:r>
            <a:endParaRPr lang="en-US" sz="1000" dirty="0"/>
          </a:p>
        </p:txBody>
      </p:sp>
      <p:sp>
        <p:nvSpPr>
          <p:cNvPr id="5" name="TextBox 4"/>
          <p:cNvSpPr txBox="1"/>
          <p:nvPr/>
        </p:nvSpPr>
        <p:spPr>
          <a:xfrm>
            <a:off x="2286000" y="3124200"/>
            <a:ext cx="2231571" cy="2308324"/>
          </a:xfrm>
          <a:prstGeom prst="rect">
            <a:avLst/>
          </a:prstGeom>
          <a:noFill/>
        </p:spPr>
        <p:txBody>
          <a:bodyPr wrap="square" rtlCol="0">
            <a:spAutoFit/>
          </a:bodyPr>
          <a:lstStyle/>
          <a:p>
            <a:r>
              <a:rPr lang="en-US" sz="1600" dirty="0" smtClean="0"/>
              <a:t>Purchase from Amazon, import shipping fee (3</a:t>
            </a:r>
            <a:r>
              <a:rPr lang="en-US" sz="1600" baseline="30000" dirty="0" smtClean="0"/>
              <a:t>rd</a:t>
            </a:r>
            <a:r>
              <a:rPr lang="en-US" sz="1600" dirty="0" smtClean="0"/>
              <a:t> party), Price, order #, </a:t>
            </a:r>
            <a:r>
              <a:rPr lang="en-US" sz="1600" i="1" dirty="0" smtClean="0"/>
              <a:t>YBP if purchased from GOBI, </a:t>
            </a:r>
            <a:r>
              <a:rPr lang="en-US" sz="1600" dirty="0" smtClean="0"/>
              <a:t>(shipping URL/Tracking  &amp; expected date nice to have).</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pPr algn="ctr"/>
            <a:r>
              <a:rPr lang="en-US" sz="2000" b="1" dirty="0" smtClean="0">
                <a:effectLst/>
              </a:rPr>
              <a:t>GIST Reviewer Web Interface Scenario:  </a:t>
            </a:r>
            <a:br>
              <a:rPr lang="en-US" sz="2000" b="1" dirty="0" smtClean="0">
                <a:effectLst/>
              </a:rPr>
            </a:br>
            <a:r>
              <a:rPr lang="en-US" sz="1400" dirty="0" smtClean="0"/>
              <a:t>(alternative to current use of email routing)</a:t>
            </a:r>
            <a:endParaRPr lang="en-US" sz="1400" dirty="0"/>
          </a:p>
        </p:txBody>
      </p:sp>
      <p:sp>
        <p:nvSpPr>
          <p:cNvPr id="10" name="Slide Number Placeholder 9"/>
          <p:cNvSpPr>
            <a:spLocks noGrp="1"/>
          </p:cNvSpPr>
          <p:nvPr>
            <p:ph type="sldNum" sz="quarter" idx="12"/>
          </p:nvPr>
        </p:nvSpPr>
        <p:spPr/>
        <p:txBody>
          <a:bodyPr/>
          <a:lstStyle/>
          <a:p>
            <a:fld id="{3023AC8E-AD32-4E7E-87DC-3C962FF37107}" type="slidenum">
              <a:rPr lang="en-US" sz="1400" smtClean="0"/>
              <a:pPr/>
              <a:t>21</a:t>
            </a:fld>
            <a:endParaRPr lang="en-US" sz="1400"/>
          </a:p>
        </p:txBody>
      </p:sp>
      <p:pic>
        <p:nvPicPr>
          <p:cNvPr id="3" name="Picture 2"/>
          <p:cNvPicPr>
            <a:picLocks noChangeAspect="1" noChangeArrowheads="1"/>
          </p:cNvPicPr>
          <p:nvPr/>
        </p:nvPicPr>
        <p:blipFill>
          <a:blip r:embed="rId2" cstate="screen"/>
          <a:srcRect/>
          <a:stretch>
            <a:fillRect/>
          </a:stretch>
        </p:blipFill>
        <p:spPr bwMode="auto">
          <a:xfrm>
            <a:off x="108858" y="533400"/>
            <a:ext cx="4533196" cy="6248400"/>
          </a:xfrm>
          <a:prstGeom prst="rect">
            <a:avLst/>
          </a:prstGeom>
          <a:ln>
            <a:noFill/>
          </a:ln>
          <a:effectLst>
            <a:outerShdw blurRad="292100" dist="139700" dir="2700000" algn="tl" rotWithShape="0">
              <a:srgbClr val="333333">
                <a:alpha val="65000"/>
              </a:srgbClr>
            </a:outerShdw>
          </a:effectLst>
        </p:spPr>
      </p:pic>
      <p:sp>
        <p:nvSpPr>
          <p:cNvPr id="4" name="Left Arrow Callout 3"/>
          <p:cNvSpPr/>
          <p:nvPr/>
        </p:nvSpPr>
        <p:spPr>
          <a:xfrm>
            <a:off x="4299857" y="533400"/>
            <a:ext cx="4680857" cy="6096000"/>
          </a:xfrm>
          <a:prstGeom prst="leftArrowCallout">
            <a:avLst>
              <a:gd name="adj1" fmla="val 25000"/>
              <a:gd name="adj2" fmla="val 25000"/>
              <a:gd name="adj3" fmla="val 18151"/>
              <a:gd name="adj4" fmla="val 79093"/>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b="1" dirty="0" smtClean="0"/>
              <a:t>Purchasing Options </a:t>
            </a:r>
            <a:r>
              <a:rPr lang="en-US" sz="1400" dirty="0" smtClean="0"/>
              <a:t>(Status &amp; username specific) with Acquisitions Manager data: only faculty may see their department and if applicable username specific budgets; </a:t>
            </a:r>
            <a:r>
              <a:rPr lang="en-US" sz="1400" i="1" dirty="0" smtClean="0"/>
              <a:t>library staff in GIST </a:t>
            </a:r>
            <a:r>
              <a:rPr lang="en-US" sz="1400" i="1" dirty="0" err="1" smtClean="0"/>
              <a:t>addon</a:t>
            </a:r>
            <a:r>
              <a:rPr lang="en-US" sz="1400" i="1" dirty="0" smtClean="0"/>
              <a:t> see all budgets and can apply changes for import – see next slide.  </a:t>
            </a:r>
          </a:p>
          <a:p>
            <a:endParaRPr lang="en-US" sz="800" dirty="0" smtClean="0"/>
          </a:p>
          <a:p>
            <a:r>
              <a:rPr lang="en-US" sz="1400" b="1" dirty="0" smtClean="0"/>
              <a:t>Cost: </a:t>
            </a:r>
          </a:p>
          <a:p>
            <a:r>
              <a:rPr lang="en-US" sz="1400" dirty="0" smtClean="0"/>
              <a:t>Amazon $4.95 (Lowest Vendor: $0.09)</a:t>
            </a:r>
          </a:p>
          <a:p>
            <a:r>
              <a:rPr lang="en-US" sz="1400" dirty="0" smtClean="0"/>
              <a:t>Better World Books $6.49 (shipping included)</a:t>
            </a:r>
          </a:p>
          <a:p>
            <a:endParaRPr lang="en-US" sz="800" dirty="0" smtClean="0"/>
          </a:p>
          <a:p>
            <a:r>
              <a:rPr lang="en-US" sz="1400" b="1" dirty="0" smtClean="0"/>
              <a:t>Budget</a:t>
            </a:r>
            <a:r>
              <a:rPr lang="en-US" sz="1400" dirty="0" smtClean="0"/>
              <a:t>: User selected budget applied to this recommendation:</a:t>
            </a:r>
          </a:p>
          <a:p>
            <a:r>
              <a:rPr lang="en-US" sz="1400" dirty="0" smtClean="0"/>
              <a:t>User selected budget </a:t>
            </a:r>
          </a:p>
          <a:p>
            <a:pPr>
              <a:buFont typeface="Wingdings" pitchFamily="2" charset="2"/>
              <a:buChar char="v"/>
            </a:pPr>
            <a:r>
              <a:rPr lang="en-US" sz="1400" dirty="0" smtClean="0"/>
              <a:t>History General                   </a:t>
            </a:r>
            <a:r>
              <a:rPr lang="en-US" sz="1400" b="1" dirty="0" smtClean="0"/>
              <a:t>$553 </a:t>
            </a:r>
            <a:r>
              <a:rPr lang="en-US" sz="1400" dirty="0" smtClean="0"/>
              <a:t>remaining</a:t>
            </a:r>
          </a:p>
          <a:p>
            <a:r>
              <a:rPr lang="en-US" sz="1400" dirty="0" smtClean="0"/>
              <a:t>User associated budgets</a:t>
            </a:r>
          </a:p>
          <a:p>
            <a:pPr>
              <a:buFont typeface="Wingdings" pitchFamily="2" charset="2"/>
              <a:buChar char="q"/>
            </a:pPr>
            <a:r>
              <a:rPr lang="en-US" sz="1400" dirty="0" smtClean="0"/>
              <a:t>Urban History Project Grant   </a:t>
            </a:r>
            <a:r>
              <a:rPr lang="en-US" sz="1400" b="1" dirty="0" smtClean="0"/>
              <a:t>$58 </a:t>
            </a:r>
            <a:r>
              <a:rPr lang="en-US" sz="1400" dirty="0" smtClean="0"/>
              <a:t>remaining</a:t>
            </a:r>
          </a:p>
          <a:p>
            <a:pPr>
              <a:buFont typeface="Wingdings" pitchFamily="2" charset="2"/>
              <a:buChar char="Ø"/>
            </a:pPr>
            <a:r>
              <a:rPr lang="en-US" sz="1400" dirty="0" smtClean="0"/>
              <a:t>Drop down list of other budgets appropriate to reviewer.</a:t>
            </a:r>
          </a:p>
          <a:p>
            <a:endParaRPr lang="en-US" sz="800" dirty="0" smtClean="0"/>
          </a:p>
          <a:p>
            <a:r>
              <a:rPr lang="en-US" sz="1400" dirty="0" smtClean="0"/>
              <a:t>Conditional business rule; if assigned budgets are depleted (or end of year)</a:t>
            </a:r>
          </a:p>
          <a:p>
            <a:pPr>
              <a:buFont typeface="Wingdings" pitchFamily="2" charset="2"/>
              <a:buChar char="q"/>
            </a:pPr>
            <a:r>
              <a:rPr lang="en-US" sz="1400" dirty="0" smtClean="0"/>
              <a:t>Insufficient funds - Recommend for next year or if additional funding is available.</a:t>
            </a:r>
          </a:p>
          <a:p>
            <a:pPr>
              <a:buFont typeface="Wingdings" pitchFamily="2" charset="2"/>
              <a:buChar char="q"/>
            </a:pPr>
            <a:r>
              <a:rPr lang="en-US" sz="1400" dirty="0" smtClean="0"/>
              <a:t>Fiscal year ended - Recommend for next year’s budget</a:t>
            </a:r>
          </a:p>
        </p:txBody>
      </p:sp>
      <p:sp>
        <p:nvSpPr>
          <p:cNvPr id="5" name="Rounded Rectangle 4"/>
          <p:cNvSpPr/>
          <p:nvPr/>
        </p:nvSpPr>
        <p:spPr>
          <a:xfrm>
            <a:off x="1371600" y="609600"/>
            <a:ext cx="3962400" cy="457200"/>
          </a:xfrm>
          <a:prstGeom prst="roundRect">
            <a:avLst/>
          </a:prstGeom>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t>Email link to open </a:t>
            </a:r>
            <a:r>
              <a:rPr lang="en-US" sz="1400" b="1" dirty="0" err="1" smtClean="0"/>
              <a:t>OpenURL</a:t>
            </a:r>
            <a:r>
              <a:rPr lang="en-US" sz="1400" b="1" dirty="0" smtClean="0"/>
              <a:t> like  reviewer form to Approve or Disapprove</a:t>
            </a:r>
            <a:endParaRPr lang="en-US" sz="1400" b="1" dirty="0"/>
          </a:p>
        </p:txBody>
      </p:sp>
      <p:sp>
        <p:nvSpPr>
          <p:cNvPr id="6" name="Rounded Rectangle 5"/>
          <p:cNvSpPr/>
          <p:nvPr/>
        </p:nvSpPr>
        <p:spPr>
          <a:xfrm>
            <a:off x="2830286" y="1524000"/>
            <a:ext cx="1741714" cy="609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Recommended by:</a:t>
            </a:r>
          </a:p>
          <a:p>
            <a:pPr algn="ctr"/>
            <a:r>
              <a:rPr lang="en-US" sz="1400" dirty="0" smtClean="0"/>
              <a:t>First Last name</a:t>
            </a:r>
            <a:endParaRPr lang="en-US" sz="1400" dirty="0"/>
          </a:p>
        </p:txBody>
      </p:sp>
      <p:sp>
        <p:nvSpPr>
          <p:cNvPr id="7" name="Rounded Rectangle 6"/>
          <p:cNvSpPr/>
          <p:nvPr/>
        </p:nvSpPr>
        <p:spPr>
          <a:xfrm>
            <a:off x="2830286" y="4343400"/>
            <a:ext cx="174171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Approve</a:t>
            </a:r>
            <a:endParaRPr lang="en-US" sz="1200" dirty="0"/>
          </a:p>
        </p:txBody>
      </p:sp>
      <p:sp>
        <p:nvSpPr>
          <p:cNvPr id="8" name="Rounded Rectangle 7"/>
          <p:cNvSpPr/>
          <p:nvPr/>
        </p:nvSpPr>
        <p:spPr>
          <a:xfrm>
            <a:off x="2830286" y="4724400"/>
            <a:ext cx="174171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Approve &amp; Select Fund</a:t>
            </a:r>
            <a:endParaRPr lang="en-US" sz="1200" dirty="0"/>
          </a:p>
        </p:txBody>
      </p:sp>
      <p:sp>
        <p:nvSpPr>
          <p:cNvPr id="9" name="Rounded Rectangle 8"/>
          <p:cNvSpPr/>
          <p:nvPr/>
        </p:nvSpPr>
        <p:spPr>
          <a:xfrm>
            <a:off x="2830286" y="5181600"/>
            <a:ext cx="1741714"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Deny &amp; Convert to ILL</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Project Roadmap</a:t>
            </a:r>
            <a:endParaRPr lang="en-US" dirty="0"/>
          </a:p>
        </p:txBody>
      </p:sp>
      <p:sp>
        <p:nvSpPr>
          <p:cNvPr id="3" name="TextBox 2"/>
          <p:cNvSpPr txBox="1"/>
          <p:nvPr/>
        </p:nvSpPr>
        <p:spPr>
          <a:xfrm>
            <a:off x="76200" y="1219200"/>
            <a:ext cx="8991600" cy="5723156"/>
          </a:xfrm>
          <a:prstGeom prst="rect">
            <a:avLst/>
          </a:prstGeom>
          <a:noFill/>
        </p:spPr>
        <p:txBody>
          <a:bodyPr wrap="square" rtlCol="0">
            <a:spAutoFit/>
          </a:bodyPr>
          <a:lstStyle/>
          <a:p>
            <a:r>
              <a:rPr lang="en-US" sz="2200" b="1" dirty="0" smtClean="0"/>
              <a:t>GIST 2010-2011</a:t>
            </a:r>
          </a:p>
          <a:p>
            <a:endParaRPr lang="en-US" sz="800" b="1" dirty="0" smtClean="0"/>
          </a:p>
          <a:p>
            <a:pPr marL="342900" indent="-342900"/>
            <a:r>
              <a:rPr lang="en-US" sz="2200" b="1" dirty="0" smtClean="0"/>
              <a:t>GIST Acquisitions Manager</a:t>
            </a:r>
          </a:p>
          <a:p>
            <a:pPr marL="342900" indent="-342900">
              <a:buFont typeface="Arial" pitchFamily="34" charset="0"/>
              <a:buChar char="•"/>
            </a:pPr>
            <a:r>
              <a:rPr lang="en-US" sz="2200" dirty="0" smtClean="0"/>
              <a:t>Develop efficient budget, fund, and expenditure system that is streamlined and integrates into ILLiad and GIST.</a:t>
            </a:r>
          </a:p>
          <a:p>
            <a:pPr marL="342900" indent="-342900">
              <a:buFont typeface="Arial" pitchFamily="34" charset="0"/>
              <a:buChar char="•"/>
            </a:pPr>
            <a:r>
              <a:rPr lang="en-US" sz="2200" dirty="0" smtClean="0"/>
              <a:t>Continue to innovate staff and end-user interfaces to budgets, purchasing, and review workflow that incorporates web and complex </a:t>
            </a:r>
            <a:r>
              <a:rPr lang="en-US" sz="2200" dirty="0" err="1" smtClean="0"/>
              <a:t>addon</a:t>
            </a:r>
            <a:r>
              <a:rPr lang="en-US" sz="2200" dirty="0" smtClean="0"/>
              <a:t> developments.</a:t>
            </a:r>
          </a:p>
          <a:p>
            <a:pPr marL="342900" indent="-342900">
              <a:buFont typeface="Arial" pitchFamily="34" charset="0"/>
              <a:buChar char="•"/>
            </a:pPr>
            <a:endParaRPr lang="en-US" sz="500" dirty="0" smtClean="0"/>
          </a:p>
          <a:p>
            <a:pPr marL="342900" indent="-342900"/>
            <a:r>
              <a:rPr lang="en-US" sz="2200" b="1" dirty="0" smtClean="0"/>
              <a:t>GIST for Web</a:t>
            </a:r>
          </a:p>
          <a:p>
            <a:pPr marL="342900" indent="-342900">
              <a:buFont typeface="Arial" pitchFamily="34" charset="0"/>
              <a:buChar char="•"/>
            </a:pPr>
            <a:r>
              <a:rPr lang="en-US" sz="2200" dirty="0" smtClean="0"/>
              <a:t>Document diverse strategies and workflow using GIST</a:t>
            </a:r>
          </a:p>
          <a:p>
            <a:pPr marL="342900" indent="-342900">
              <a:buFont typeface="Arial" pitchFamily="34" charset="0"/>
              <a:buChar char="•"/>
            </a:pPr>
            <a:r>
              <a:rPr lang="en-US" sz="2200" dirty="0" smtClean="0"/>
              <a:t>Enhance GIST use of ILLiad fields and tables, and enhance use of ILLiad web pages.</a:t>
            </a:r>
          </a:p>
          <a:p>
            <a:pPr marL="342900" indent="-342900">
              <a:buFont typeface="Arial" pitchFamily="34" charset="0"/>
              <a:buChar char="•"/>
            </a:pPr>
            <a:endParaRPr lang="en-US" sz="500" dirty="0" smtClean="0"/>
          </a:p>
          <a:p>
            <a:pPr marL="342900" indent="-342900"/>
            <a:r>
              <a:rPr lang="en-US" sz="2200" b="1" dirty="0" smtClean="0"/>
              <a:t>GIST GIFT and Deselection Manager (GDM</a:t>
            </a:r>
            <a:r>
              <a:rPr lang="en-US" sz="2200" dirty="0" smtClean="0"/>
              <a:t>)</a:t>
            </a:r>
          </a:p>
          <a:p>
            <a:pPr marL="342900" indent="-342900">
              <a:buFont typeface="Arial" pitchFamily="34" charset="0"/>
              <a:buChar char="•"/>
            </a:pPr>
            <a:r>
              <a:rPr lang="en-US" sz="2200" dirty="0" smtClean="0"/>
              <a:t>Post-release modifications as libraries begin using GDM.</a:t>
            </a:r>
          </a:p>
          <a:p>
            <a:pPr marL="342900" indent="-342900">
              <a:buFont typeface="Arial" pitchFamily="34" charset="0"/>
              <a:buChar char="•"/>
            </a:pPr>
            <a:r>
              <a:rPr lang="en-US" sz="2200" dirty="0" smtClean="0"/>
              <a:t>Add statistics component and enhance batch processing.</a:t>
            </a:r>
            <a:endParaRPr lang="en-US" sz="2200" b="1" dirty="0" smtClean="0"/>
          </a:p>
          <a:p>
            <a:pPr marL="342900" indent="-342900"/>
            <a:endParaRPr lang="en-US" sz="800" dirty="0" smtClean="0"/>
          </a:p>
          <a:p>
            <a:pPr marL="342900" indent="-342900"/>
            <a:r>
              <a:rPr lang="en-US" sz="2200" dirty="0" smtClean="0"/>
              <a:t>Other?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Project Roadmap</a:t>
            </a:r>
            <a:endParaRPr lang="en-US" dirty="0"/>
          </a:p>
        </p:txBody>
      </p:sp>
      <p:sp>
        <p:nvSpPr>
          <p:cNvPr id="3" name="TextBox 2"/>
          <p:cNvSpPr txBox="1"/>
          <p:nvPr/>
        </p:nvSpPr>
        <p:spPr>
          <a:xfrm>
            <a:off x="533400" y="1565970"/>
            <a:ext cx="8077200" cy="3539430"/>
          </a:xfrm>
          <a:prstGeom prst="rect">
            <a:avLst/>
          </a:prstGeom>
          <a:noFill/>
        </p:spPr>
        <p:txBody>
          <a:bodyPr wrap="square" rtlCol="0">
            <a:spAutoFit/>
          </a:bodyPr>
          <a:lstStyle/>
          <a:p>
            <a:pPr marL="342900" indent="-342900"/>
            <a:r>
              <a:rPr lang="en-US" sz="2400" b="1" dirty="0" smtClean="0"/>
              <a:t>GIST 2011-2012</a:t>
            </a:r>
          </a:p>
          <a:p>
            <a:pPr marL="342900" indent="-342900"/>
            <a:endParaRPr lang="en-US" sz="800" b="1" dirty="0" smtClean="0"/>
          </a:p>
          <a:p>
            <a:pPr marL="342900" indent="-342900">
              <a:buFont typeface="Arial" pitchFamily="34" charset="0"/>
              <a:buChar char="•"/>
            </a:pPr>
            <a:r>
              <a:rPr lang="en-US" sz="2400" dirty="0" smtClean="0"/>
              <a:t>GIST Acquisitions Manager enhanced for pay-per-view for articles registry.</a:t>
            </a:r>
          </a:p>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t>GIST for Web incorporate free and pay-per-view article resources, add format and edition FRBR recommender services, and enhance user experience with non-print resources.</a:t>
            </a:r>
          </a:p>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t>GIST GDM add Circulation and TPAM2 data.</a:t>
            </a:r>
          </a:p>
          <a:p>
            <a:pPr marL="342900" indent="-342900">
              <a:buFont typeface="Arial" pitchFamily="34" charset="0"/>
              <a:buChar char="•"/>
            </a:pPr>
            <a:endParaRPr lang="en-US" sz="800" dirty="0" smtClean="0"/>
          </a:p>
          <a:p>
            <a:pPr marL="342900" indent="-342900">
              <a:buFont typeface="Arial" pitchFamily="34" charset="0"/>
              <a:buChar char="•"/>
            </a:pPr>
            <a:r>
              <a:rPr lang="en-US" sz="2400" dirty="0" smtClean="0"/>
              <a:t>Other?</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41248"/>
          </a:xfrm>
        </p:spPr>
        <p:txBody>
          <a:bodyPr>
            <a:normAutofit fontScale="90000"/>
          </a:bodyPr>
          <a:lstStyle/>
          <a:p>
            <a:r>
              <a:rPr lang="en-US" b="1" dirty="0" smtClean="0"/>
              <a:t>Acquisitions + Interlibrary Loan</a:t>
            </a:r>
            <a:endParaRPr lang="en-US" b="1" dirty="0"/>
          </a:p>
        </p:txBody>
      </p:sp>
      <p:sp>
        <p:nvSpPr>
          <p:cNvPr id="3" name="Rectangle 2"/>
          <p:cNvSpPr/>
          <p:nvPr/>
        </p:nvSpPr>
        <p:spPr>
          <a:xfrm>
            <a:off x="152400" y="1143000"/>
            <a:ext cx="8839200" cy="5278368"/>
          </a:xfrm>
          <a:prstGeom prst="rect">
            <a:avLst/>
          </a:prstGeom>
        </p:spPr>
        <p:txBody>
          <a:bodyPr wrap="square">
            <a:spAutoFit/>
          </a:bodyPr>
          <a:lstStyle/>
          <a:p>
            <a:r>
              <a:rPr lang="en-US" sz="1500" dirty="0" err="1" smtClean="0"/>
              <a:t>Houle</a:t>
            </a:r>
            <a:r>
              <a:rPr lang="en-US" sz="1500" dirty="0" smtClean="0"/>
              <a:t>, Louis, “Convergence between interlibrary loan and acquisitions: can it be done?,” </a:t>
            </a:r>
            <a:r>
              <a:rPr lang="en-US" sz="1500" i="1" dirty="0" smtClean="0"/>
              <a:t>8</a:t>
            </a:r>
            <a:r>
              <a:rPr lang="en-US" sz="1500" i="1" baseline="30000" dirty="0" smtClean="0"/>
              <a:t>th</a:t>
            </a:r>
            <a:r>
              <a:rPr lang="en-US" sz="1500" i="1" dirty="0" smtClean="0"/>
              <a:t> </a:t>
            </a:r>
            <a:r>
              <a:rPr lang="en-US" sz="1500" i="1" dirty="0" err="1" smtClean="0"/>
              <a:t>Interlending</a:t>
            </a:r>
            <a:r>
              <a:rPr lang="en-US" sz="1500" i="1" dirty="0" smtClean="0"/>
              <a:t> &amp; Document Supply International Conference</a:t>
            </a:r>
            <a:r>
              <a:rPr lang="en-US" sz="1500" dirty="0" smtClean="0"/>
              <a:t>, October 28-31, 2003. </a:t>
            </a:r>
            <a:r>
              <a:rPr lang="en-US" sz="1100" dirty="0" smtClean="0">
                <a:hlinkClick r:id="rId2"/>
              </a:rPr>
              <a:t>http://www.nla.gov/au/ilds/abstracts/convergencebetweeninterlibrary.htm</a:t>
            </a:r>
            <a:r>
              <a:rPr lang="en-US" sz="1100" dirty="0" smtClean="0"/>
              <a:t> </a:t>
            </a:r>
          </a:p>
          <a:p>
            <a:endParaRPr lang="en-US" sz="500" dirty="0" smtClean="0"/>
          </a:p>
          <a:p>
            <a:r>
              <a:rPr lang="en-US" sz="2000" dirty="0" smtClean="0"/>
              <a:t>Selective criteria was used to convert ILL requests into purchase-on-demand, ILL librarian was essentially purchasing books and created a parallel acquisitions department.</a:t>
            </a:r>
          </a:p>
          <a:p>
            <a:endParaRPr lang="en-US" dirty="0" smtClean="0"/>
          </a:p>
          <a:p>
            <a:r>
              <a:rPr lang="en-US" sz="1600" dirty="0" smtClean="0"/>
              <a:t>Fisher, William, “Impact of organizational structure on acquisitions and collection development,” </a:t>
            </a:r>
            <a:r>
              <a:rPr lang="en-US" sz="1600" i="1" dirty="0" smtClean="0"/>
              <a:t>Library Collections, Acquisitions, &amp; Technical Services,</a:t>
            </a:r>
            <a:r>
              <a:rPr lang="en-US" sz="1600" dirty="0" smtClean="0"/>
              <a:t> vol. 25, 2001, p. 409-419.</a:t>
            </a:r>
          </a:p>
          <a:p>
            <a:endParaRPr lang="en-US" sz="500" dirty="0" smtClean="0"/>
          </a:p>
          <a:p>
            <a:r>
              <a:rPr lang="en-US" sz="2000" b="1" dirty="0" smtClean="0"/>
              <a:t>“Are organizational structures of libraries enhancing their ability to build and maintain collection (either through access or ownership) that respond to community needs, hindering this process, or neither helping or impeding this function?”</a:t>
            </a:r>
          </a:p>
          <a:p>
            <a:pPr lvl="1"/>
            <a:r>
              <a:rPr lang="en-US" sz="2000" dirty="0" smtClean="0"/>
              <a:t>39% library responses indicating need for organizational change;</a:t>
            </a:r>
          </a:p>
          <a:p>
            <a:pPr lvl="1"/>
            <a:r>
              <a:rPr lang="en-US" sz="2000" dirty="0" smtClean="0"/>
              <a:t>     First reason, change reporting structure or upgrade position</a:t>
            </a:r>
          </a:p>
          <a:p>
            <a:pPr marL="800100" lvl="1" indent="-342900"/>
            <a:r>
              <a:rPr lang="en-US" sz="2000" dirty="0" smtClean="0"/>
              <a:t>	Secondly, change current reporting relationships to increase and/or improve communication and cooperation among various units.</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86800" cy="841248"/>
          </a:xfrm>
        </p:spPr>
        <p:txBody>
          <a:bodyPr>
            <a:normAutofit fontScale="90000"/>
          </a:bodyPr>
          <a:lstStyle/>
          <a:p>
            <a:r>
              <a:rPr lang="en-US" dirty="0" smtClean="0"/>
              <a:t>Acquisitions + Interlibrary Loan</a:t>
            </a:r>
            <a:endParaRPr lang="en-US" dirty="0"/>
          </a:p>
        </p:txBody>
      </p:sp>
      <p:sp>
        <p:nvSpPr>
          <p:cNvPr id="3" name="Rectangle 2"/>
          <p:cNvSpPr/>
          <p:nvPr/>
        </p:nvSpPr>
        <p:spPr>
          <a:xfrm>
            <a:off x="0" y="1143000"/>
            <a:ext cx="4953000" cy="5724644"/>
          </a:xfrm>
          <a:prstGeom prst="rect">
            <a:avLst/>
          </a:prstGeom>
        </p:spPr>
        <p:txBody>
          <a:bodyPr wrap="square">
            <a:spAutoFit/>
          </a:bodyPr>
          <a:lstStyle/>
          <a:p>
            <a:pPr>
              <a:lnSpc>
                <a:spcPct val="150000"/>
              </a:lnSpc>
            </a:pPr>
            <a:r>
              <a:rPr lang="en-US" sz="2800" b="1" i="1" dirty="0" smtClean="0"/>
              <a:t>What makes sense? </a:t>
            </a:r>
            <a:r>
              <a:rPr lang="en-US" sz="2800" b="1" dirty="0" smtClean="0"/>
              <a:t> </a:t>
            </a:r>
          </a:p>
          <a:p>
            <a:pPr marL="457200" indent="-457200">
              <a:lnSpc>
                <a:spcPct val="150000"/>
              </a:lnSpc>
              <a:buFont typeface="Arial" pitchFamily="34" charset="0"/>
              <a:buChar char="•"/>
            </a:pPr>
            <a:r>
              <a:rPr lang="en-US" sz="2400" b="1" dirty="0" smtClean="0"/>
              <a:t>Buy and borrow strategy convergence </a:t>
            </a:r>
            <a:r>
              <a:rPr lang="en-US" sz="2400" dirty="0" smtClean="0"/>
              <a:t>– yes / no</a:t>
            </a:r>
          </a:p>
          <a:p>
            <a:pPr marL="457200" indent="-457200">
              <a:lnSpc>
                <a:spcPct val="150000"/>
              </a:lnSpc>
              <a:buFont typeface="Arial" pitchFamily="34" charset="0"/>
              <a:buChar char="•"/>
            </a:pPr>
            <a:r>
              <a:rPr lang="en-US" sz="2400" b="1" dirty="0" smtClean="0"/>
              <a:t>Workflow co-exist in ILLiad </a:t>
            </a:r>
            <a:r>
              <a:rPr lang="en-US" sz="2400" dirty="0" smtClean="0"/>
              <a:t>– yes / no</a:t>
            </a:r>
          </a:p>
          <a:p>
            <a:pPr marL="457200" indent="-457200">
              <a:lnSpc>
                <a:spcPct val="150000"/>
              </a:lnSpc>
              <a:buFont typeface="Arial" pitchFamily="34" charset="0"/>
              <a:buChar char="•"/>
            </a:pPr>
            <a:r>
              <a:rPr lang="en-US" sz="2400" b="1" dirty="0" smtClean="0"/>
              <a:t>ILL and Acquisitions units merge </a:t>
            </a:r>
            <a:r>
              <a:rPr lang="en-US" sz="2400" dirty="0" smtClean="0"/>
              <a:t>– yes / no</a:t>
            </a:r>
          </a:p>
          <a:p>
            <a:pPr marL="457200" indent="-457200">
              <a:lnSpc>
                <a:spcPct val="150000"/>
              </a:lnSpc>
              <a:buFont typeface="Arial" pitchFamily="34" charset="0"/>
              <a:buChar char="•"/>
            </a:pPr>
            <a:r>
              <a:rPr lang="en-US" sz="2400" b="1" dirty="0" smtClean="0"/>
              <a:t>Just what you need collections? </a:t>
            </a:r>
            <a:r>
              <a:rPr lang="en-US" sz="2400" dirty="0" smtClean="0"/>
              <a:t>– yes / no</a:t>
            </a:r>
          </a:p>
          <a:p>
            <a:pPr marL="457200" indent="-457200">
              <a:lnSpc>
                <a:spcPct val="150000"/>
              </a:lnSpc>
              <a:buFont typeface="Arial" pitchFamily="34" charset="0"/>
              <a:buChar char="•"/>
            </a:pPr>
            <a:r>
              <a:rPr lang="en-US" sz="2400" dirty="0" smtClean="0"/>
              <a:t>Other ideas?</a:t>
            </a:r>
            <a:endParaRPr lang="en-US" dirty="0" smtClean="0"/>
          </a:p>
        </p:txBody>
      </p:sp>
      <p:graphicFrame>
        <p:nvGraphicFramePr>
          <p:cNvPr id="4" name="Diagram 3"/>
          <p:cNvGraphicFramePr/>
          <p:nvPr/>
        </p:nvGraphicFramePr>
        <p:xfrm>
          <a:off x="4800600" y="1219200"/>
          <a:ext cx="4191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dirty="0" smtClean="0"/>
              <a:t>Change</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1524000" y="1752600"/>
            <a:ext cx="6485153" cy="5079412"/>
          </a:xfrm>
          <a:prstGeom prst="rect">
            <a:avLst/>
          </a:prstGeom>
          <a:noFill/>
          <a:ln w="9525">
            <a:noFill/>
            <a:miter lim="800000"/>
            <a:headEnd/>
            <a:tailEnd/>
          </a:ln>
        </p:spPr>
      </p:pic>
      <p:pic>
        <p:nvPicPr>
          <p:cNvPr id="4" name="Picture 2" descr="C:\Documents and Settings\oberland\My Documents\My Pictures\2-06-09\PIC-0445.jpg"/>
          <p:cNvPicPr>
            <a:picLocks noChangeAspect="1" noChangeArrowheads="1"/>
          </p:cNvPicPr>
          <p:nvPr/>
        </p:nvPicPr>
        <p:blipFill>
          <a:blip r:embed="rId4" cstate="screen"/>
          <a:srcRect/>
          <a:stretch>
            <a:fillRect/>
          </a:stretch>
        </p:blipFill>
        <p:spPr bwMode="auto">
          <a:xfrm>
            <a:off x="101600" y="762000"/>
            <a:ext cx="3556000" cy="2667000"/>
          </a:xfrm>
          <a:prstGeom prst="rect">
            <a:avLst/>
          </a:prstGeom>
          <a:ln>
            <a:noFill/>
          </a:ln>
          <a:effectLst>
            <a:outerShdw blurRad="292100" dist="139700" dir="2700000" algn="tl" rotWithShape="0">
              <a:srgbClr val="333333">
                <a:alpha val="65000"/>
              </a:srgbClr>
            </a:outerShdw>
          </a:effectLst>
        </p:spPr>
      </p:pic>
      <p:pic>
        <p:nvPicPr>
          <p:cNvPr id="5" name="Picture 5" descr="C:\Documents and Settings\oberland\My Documents\My Pictures\2-06-09\PIC-0446.jpg"/>
          <p:cNvPicPr>
            <a:picLocks noChangeAspect="1" noChangeArrowheads="1"/>
          </p:cNvPicPr>
          <p:nvPr/>
        </p:nvPicPr>
        <p:blipFill>
          <a:blip r:embed="rId5" cstate="screen"/>
          <a:srcRect/>
          <a:stretch>
            <a:fillRect/>
          </a:stretch>
        </p:blipFill>
        <p:spPr bwMode="auto">
          <a:xfrm>
            <a:off x="5334000" y="685800"/>
            <a:ext cx="3733800" cy="28003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743200" y="0"/>
            <a:ext cx="6248400" cy="461665"/>
          </a:xfrm>
          <a:prstGeom prst="rect">
            <a:avLst/>
          </a:prstGeom>
        </p:spPr>
        <p:txBody>
          <a:bodyPr wrap="square">
            <a:spAutoFit/>
          </a:bodyPr>
          <a:lstStyle/>
          <a:p>
            <a:pPr algn="r"/>
            <a:r>
              <a:rPr lang="en-US" sz="2400" dirty="0" smtClean="0"/>
              <a:t>What happened to Print Reference?</a:t>
            </a:r>
            <a:endParaRPr lang="en-US" sz="2400" dirty="0"/>
          </a:p>
        </p:txBody>
      </p:sp>
      <p:sp>
        <p:nvSpPr>
          <p:cNvPr id="7" name="Rectangle 6"/>
          <p:cNvSpPr/>
          <p:nvPr/>
        </p:nvSpPr>
        <p:spPr>
          <a:xfrm>
            <a:off x="685800" y="61722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dirty="0" smtClean="0"/>
              <a:t>What does Print Reference </a:t>
            </a:r>
            <a:r>
              <a:rPr lang="en-US" sz="2800" b="1" dirty="0" smtClean="0"/>
              <a:t>mean</a:t>
            </a:r>
            <a:r>
              <a:rPr lang="en-US" sz="2800" dirty="0" smtClean="0"/>
              <a:t>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smtClean="0"/>
              <a:t>Classic Reading</a:t>
            </a:r>
            <a:endParaRPr lang="en-US" dirty="0"/>
          </a:p>
        </p:txBody>
      </p:sp>
      <p:sp>
        <p:nvSpPr>
          <p:cNvPr id="3" name="TextBox 2"/>
          <p:cNvSpPr txBox="1"/>
          <p:nvPr/>
        </p:nvSpPr>
        <p:spPr>
          <a:xfrm>
            <a:off x="381000" y="1222950"/>
            <a:ext cx="7848600" cy="3416320"/>
          </a:xfrm>
          <a:prstGeom prst="rect">
            <a:avLst/>
          </a:prstGeom>
          <a:noFill/>
        </p:spPr>
        <p:txBody>
          <a:bodyPr wrap="square" rtlCol="0">
            <a:spAutoFit/>
          </a:bodyPr>
          <a:lstStyle/>
          <a:p>
            <a:r>
              <a:rPr lang="en-US" sz="2800" u="sng" dirty="0" smtClean="0"/>
              <a:t>Harvard Classics</a:t>
            </a:r>
            <a:endParaRPr lang="en-US" sz="2800" dirty="0" smtClean="0"/>
          </a:p>
          <a:p>
            <a:pPr lvl="1"/>
            <a:r>
              <a:rPr lang="en-US" sz="2000" dirty="0" smtClean="0"/>
              <a:t>51 volume anthology of classics – compiled and edited by Harvard University president Charles William Eliot.  Started in 1909 as “Dr Eliot’s Five-Foot Shelf of Book” as key elements of liberal education.</a:t>
            </a:r>
          </a:p>
          <a:p>
            <a:pPr lvl="1"/>
            <a:r>
              <a:rPr lang="en-US" sz="2000" u="sng" dirty="0" smtClean="0"/>
              <a:t>Divine Comedy vol. 20</a:t>
            </a:r>
          </a:p>
          <a:p>
            <a:pPr lvl="1"/>
            <a:endParaRPr lang="en-US" sz="2000" dirty="0" smtClean="0"/>
          </a:p>
          <a:p>
            <a:r>
              <a:rPr lang="en-US" sz="2800" u="sng" dirty="0" smtClean="0"/>
              <a:t>Great Books of the Western World</a:t>
            </a:r>
          </a:p>
          <a:p>
            <a:pPr lvl="1"/>
            <a:r>
              <a:rPr lang="en-US" sz="2000" dirty="0" smtClean="0"/>
              <a:t>60 volumes of books on the Great Books list – essential primary sources of Western civilization as discussed by educators in 1920s-1930s. </a:t>
            </a:r>
            <a:r>
              <a:rPr lang="en-US" sz="2000" u="sng" dirty="0" smtClean="0"/>
              <a:t>Divine Comedy vol. 21</a:t>
            </a:r>
            <a:endParaRPr lang="en-US" sz="2000" dirty="0"/>
          </a:p>
        </p:txBody>
      </p:sp>
      <p:sp>
        <p:nvSpPr>
          <p:cNvPr id="4" name="TextBox 3"/>
          <p:cNvSpPr txBox="1"/>
          <p:nvPr/>
        </p:nvSpPr>
        <p:spPr>
          <a:xfrm>
            <a:off x="304800" y="5341203"/>
            <a:ext cx="8610600" cy="830997"/>
          </a:xfrm>
          <a:prstGeom prst="rect">
            <a:avLst/>
          </a:prstGeom>
          <a:noFill/>
        </p:spPr>
        <p:txBody>
          <a:bodyPr wrap="square" rtlCol="0">
            <a:spAutoFit/>
          </a:bodyPr>
          <a:lstStyle/>
          <a:p>
            <a:r>
              <a:rPr lang="en-US" sz="2400" i="1" dirty="0" smtClean="0"/>
              <a:t>Milne has about 16 printed versions of </a:t>
            </a:r>
            <a:r>
              <a:rPr lang="en-US" sz="2400" i="1" u="sng" dirty="0" smtClean="0"/>
              <a:t>Divine Comedy</a:t>
            </a:r>
            <a:r>
              <a:rPr lang="en-US" sz="2400" i="1" dirty="0" smtClean="0"/>
              <a:t>, with a cumulative checkout of 29 uses for the last 7 years…</a:t>
            </a:r>
            <a:endParaRPr lang="en-US" sz="2400" i="1" dirty="0"/>
          </a:p>
        </p:txBody>
      </p:sp>
      <p:sp>
        <p:nvSpPr>
          <p:cNvPr id="5" name="Rectangle 4"/>
          <p:cNvSpPr/>
          <p:nvPr/>
        </p:nvSpPr>
        <p:spPr>
          <a:xfrm>
            <a:off x="5105400" y="300335"/>
            <a:ext cx="3657600" cy="461665"/>
          </a:xfrm>
          <a:prstGeom prst="rect">
            <a:avLst/>
          </a:prstGeom>
        </p:spPr>
        <p:txBody>
          <a:bodyPr wrap="square">
            <a:spAutoFit/>
          </a:bodyPr>
          <a:lstStyle/>
          <a:p>
            <a:pPr algn="r"/>
            <a:r>
              <a:rPr lang="en-US" sz="2400" dirty="0" smtClean="0"/>
              <a:t>Concept &amp; example</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dirty="0" smtClean="0"/>
              <a:t>Re</a:t>
            </a:r>
            <a:r>
              <a:rPr lang="en-US" dirty="0" smtClean="0">
                <a:solidFill>
                  <a:srgbClr val="FF0000"/>
                </a:solidFill>
              </a:rPr>
              <a:t>print</a:t>
            </a:r>
            <a:r>
              <a:rPr lang="en-US" dirty="0" smtClean="0"/>
              <a:t> Galore</a:t>
            </a:r>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609600" y="791313"/>
            <a:ext cx="7696200" cy="6066687"/>
          </a:xfrm>
          <a:prstGeom prst="rect">
            <a:avLst/>
          </a:prstGeom>
          <a:noFill/>
          <a:ln w="9525">
            <a:noFill/>
            <a:miter lim="800000"/>
            <a:headEnd/>
            <a:tailEnd/>
          </a:ln>
        </p:spPr>
      </p:pic>
      <p:pic>
        <p:nvPicPr>
          <p:cNvPr id="4" name="Picture 2"/>
          <p:cNvPicPr>
            <a:picLocks noChangeAspect="1" noChangeArrowheads="1"/>
          </p:cNvPicPr>
          <p:nvPr/>
        </p:nvPicPr>
        <p:blipFill>
          <a:blip r:embed="rId4" cstate="screen"/>
          <a:srcRect/>
          <a:stretch>
            <a:fillRect/>
          </a:stretch>
        </p:blipFill>
        <p:spPr bwMode="auto">
          <a:xfrm>
            <a:off x="-76200" y="1378808"/>
            <a:ext cx="9220201" cy="3737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dirty="0" smtClean="0"/>
              <a:t>Divine Comedy</a:t>
            </a:r>
            <a:endParaRPr lang="en-US" dirty="0"/>
          </a:p>
        </p:txBody>
      </p:sp>
      <p:pic>
        <p:nvPicPr>
          <p:cNvPr id="4098" name="Picture 2"/>
          <p:cNvPicPr>
            <a:picLocks noChangeAspect="1" noChangeArrowheads="1"/>
          </p:cNvPicPr>
          <p:nvPr/>
        </p:nvPicPr>
        <p:blipFill>
          <a:blip r:embed="rId3" cstate="screen"/>
          <a:srcRect/>
          <a:stretch>
            <a:fillRect/>
          </a:stretch>
        </p:blipFill>
        <p:spPr bwMode="auto">
          <a:xfrm>
            <a:off x="6477000" y="533400"/>
            <a:ext cx="2366962" cy="1842185"/>
          </a:xfrm>
          <a:prstGeom prst="rect">
            <a:avLst/>
          </a:prstGeom>
          <a:noFill/>
          <a:ln w="9525">
            <a:noFill/>
            <a:miter lim="800000"/>
            <a:headEnd/>
            <a:tailEnd/>
          </a:ln>
        </p:spPr>
      </p:pic>
      <p:pic>
        <p:nvPicPr>
          <p:cNvPr id="4099" name="Picture 3"/>
          <p:cNvPicPr>
            <a:picLocks noChangeAspect="1" noChangeArrowheads="1"/>
          </p:cNvPicPr>
          <p:nvPr/>
        </p:nvPicPr>
        <p:blipFill>
          <a:blip r:embed="rId4" cstate="screen"/>
          <a:srcRect/>
          <a:stretch>
            <a:fillRect/>
          </a:stretch>
        </p:blipFill>
        <p:spPr bwMode="auto">
          <a:xfrm>
            <a:off x="-1" y="838200"/>
            <a:ext cx="4662345" cy="3124200"/>
          </a:xfrm>
          <a:prstGeom prst="rect">
            <a:avLst/>
          </a:prstGeom>
          <a:noFill/>
          <a:ln w="9525">
            <a:noFill/>
            <a:miter lim="800000"/>
            <a:headEnd/>
            <a:tailEnd/>
          </a:ln>
        </p:spPr>
      </p:pic>
      <p:pic>
        <p:nvPicPr>
          <p:cNvPr id="4100" name="Picture 4"/>
          <p:cNvPicPr>
            <a:picLocks noChangeAspect="1" noChangeArrowheads="1"/>
          </p:cNvPicPr>
          <p:nvPr/>
        </p:nvPicPr>
        <p:blipFill>
          <a:blip r:embed="rId5" cstate="screen"/>
          <a:srcRect/>
          <a:stretch>
            <a:fillRect/>
          </a:stretch>
        </p:blipFill>
        <p:spPr bwMode="auto">
          <a:xfrm>
            <a:off x="228600" y="2209800"/>
            <a:ext cx="5271195" cy="3448050"/>
          </a:xfrm>
          <a:prstGeom prst="rect">
            <a:avLst/>
          </a:prstGeom>
          <a:noFill/>
          <a:ln w="9525">
            <a:noFill/>
            <a:miter lim="800000"/>
            <a:headEnd/>
            <a:tailEnd/>
          </a:ln>
        </p:spPr>
      </p:pic>
      <p:pic>
        <p:nvPicPr>
          <p:cNvPr id="4101" name="Picture 5"/>
          <p:cNvPicPr>
            <a:picLocks noChangeAspect="1" noChangeArrowheads="1"/>
          </p:cNvPicPr>
          <p:nvPr/>
        </p:nvPicPr>
        <p:blipFill>
          <a:blip r:embed="rId6" cstate="screen"/>
          <a:srcRect/>
          <a:stretch>
            <a:fillRect/>
          </a:stretch>
        </p:blipFill>
        <p:spPr bwMode="auto">
          <a:xfrm>
            <a:off x="1295400" y="3200400"/>
            <a:ext cx="4152549" cy="3657600"/>
          </a:xfrm>
          <a:prstGeom prst="rect">
            <a:avLst/>
          </a:prstGeom>
          <a:noFill/>
          <a:ln w="9525">
            <a:noFill/>
            <a:miter lim="800000"/>
            <a:headEnd/>
            <a:tailEnd/>
          </a:ln>
        </p:spPr>
      </p:pic>
      <p:pic>
        <p:nvPicPr>
          <p:cNvPr id="4102" name="Picture 6"/>
          <p:cNvPicPr>
            <a:picLocks noChangeAspect="1" noChangeArrowheads="1"/>
          </p:cNvPicPr>
          <p:nvPr/>
        </p:nvPicPr>
        <p:blipFill>
          <a:blip r:embed="rId7" cstate="screen"/>
          <a:srcRect/>
          <a:stretch>
            <a:fillRect/>
          </a:stretch>
        </p:blipFill>
        <p:spPr bwMode="auto">
          <a:xfrm>
            <a:off x="2155569" y="2286000"/>
            <a:ext cx="6988431" cy="3733800"/>
          </a:xfrm>
          <a:prstGeom prst="rect">
            <a:avLst/>
          </a:prstGeom>
          <a:noFill/>
          <a:ln w="9525">
            <a:noFill/>
            <a:miter lim="800000"/>
            <a:headEnd/>
            <a:tailEnd/>
          </a:ln>
        </p:spPr>
      </p:pic>
      <p:pic>
        <p:nvPicPr>
          <p:cNvPr id="4103" name="Picture 7"/>
          <p:cNvPicPr>
            <a:picLocks noChangeAspect="1" noChangeArrowheads="1"/>
          </p:cNvPicPr>
          <p:nvPr/>
        </p:nvPicPr>
        <p:blipFill>
          <a:blip r:embed="rId8" cstate="screen"/>
          <a:srcRect/>
          <a:stretch>
            <a:fillRect/>
          </a:stretch>
        </p:blipFill>
        <p:spPr bwMode="auto">
          <a:xfrm>
            <a:off x="1819275" y="4334414"/>
            <a:ext cx="7324725" cy="25235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ssolv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dissolve">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dissolve">
                                      <p:cBhvr>
                                        <p:cTn id="2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books just in case</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5" name="Picture 1"/>
          <p:cNvPicPr>
            <a:picLocks noChangeAspect="1" noChangeArrowheads="1"/>
          </p:cNvPicPr>
          <p:nvPr/>
        </p:nvPicPr>
        <p:blipFill>
          <a:blip r:embed="rId3" cstate="screen"/>
          <a:srcRect/>
          <a:stretch>
            <a:fillRect/>
          </a:stretch>
        </p:blipFill>
        <p:spPr bwMode="auto">
          <a:xfrm>
            <a:off x="1" y="2057400"/>
            <a:ext cx="5197319" cy="2971800"/>
          </a:xfrm>
          <a:prstGeom prst="rect">
            <a:avLst/>
          </a:prstGeom>
          <a:ln>
            <a:noFill/>
          </a:ln>
          <a:effectLst>
            <a:outerShdw blurRad="292100" dist="139700" dir="2700000" algn="tl" rotWithShape="0">
              <a:srgbClr val="333333">
                <a:alpha val="65000"/>
              </a:srgbClr>
            </a:outerShdw>
          </a:effectLst>
        </p:spPr>
      </p:pic>
      <p:sp>
        <p:nvSpPr>
          <p:cNvPr id="1027" name="Rectangle 3"/>
          <p:cNvSpPr>
            <a:spLocks noChangeArrowheads="1"/>
          </p:cNvSpPr>
          <p:nvPr/>
        </p:nvSpPr>
        <p:spPr bwMode="auto">
          <a:xfrm>
            <a:off x="304800" y="5493603"/>
            <a:ext cx="4724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Most libraries</a:t>
            </a:r>
            <a:r>
              <a:rPr kumimoji="0" lang="en-US" sz="2400" b="0" i="0" u="none" strike="noStrike" cap="none" normalizeH="0" dirty="0" smtClean="0">
                <a:ln>
                  <a:noFill/>
                </a:ln>
                <a:solidFill>
                  <a:schemeClr val="tx1"/>
                </a:solidFill>
                <a:effectLst/>
              </a:rPr>
              <a:t> see less than 50% use of their new monographs</a:t>
            </a:r>
            <a:r>
              <a:rPr kumimoji="0" lang="en-US" sz="2400" b="0" i="0" u="none" strike="noStrike" cap="none" normalizeH="0" baseline="0" dirty="0" smtClean="0">
                <a:ln>
                  <a:noFill/>
                </a:ln>
                <a:solidFill>
                  <a:schemeClr val="tx1"/>
                </a:solidFill>
                <a:effectLst/>
              </a:rPr>
              <a:t> </a:t>
            </a:r>
          </a:p>
        </p:txBody>
      </p:sp>
      <p:pic>
        <p:nvPicPr>
          <p:cNvPr id="6" name="Picture 3"/>
          <p:cNvPicPr>
            <a:picLocks noChangeAspect="1" noChangeArrowheads="1"/>
          </p:cNvPicPr>
          <p:nvPr/>
        </p:nvPicPr>
        <p:blipFill>
          <a:blip r:embed="rId4" cstate="screen"/>
          <a:srcRect/>
          <a:stretch>
            <a:fillRect/>
          </a:stretch>
        </p:blipFill>
        <p:spPr bwMode="auto">
          <a:xfrm>
            <a:off x="5029200" y="1469973"/>
            <a:ext cx="4114800" cy="5388027"/>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8382000" y="5791200"/>
            <a:ext cx="762000" cy="39996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8382000" y="1886039"/>
            <a:ext cx="762000" cy="39996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76200" y="3810000"/>
            <a:ext cx="533400" cy="152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Main</a:t>
            </a:r>
            <a:endParaRPr lang="en-US" sz="1000" dirty="0"/>
          </a:p>
        </p:txBody>
      </p:sp>
      <p:sp>
        <p:nvSpPr>
          <p:cNvPr id="10" name="Rectangle 9"/>
          <p:cNvSpPr/>
          <p:nvPr/>
        </p:nvSpPr>
        <p:spPr>
          <a:xfrm>
            <a:off x="0" y="4724400"/>
            <a:ext cx="762000" cy="152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Branch</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dirty="0" smtClean="0"/>
              <a:t>Google books</a:t>
            </a:r>
            <a:endParaRPr lang="en-US" dirty="0"/>
          </a:p>
        </p:txBody>
      </p:sp>
      <p:pic>
        <p:nvPicPr>
          <p:cNvPr id="3074" name="Picture 2"/>
          <p:cNvPicPr>
            <a:picLocks noChangeAspect="1" noChangeArrowheads="1"/>
          </p:cNvPicPr>
          <p:nvPr/>
        </p:nvPicPr>
        <p:blipFill>
          <a:blip r:embed="rId3" cstate="screen"/>
          <a:srcRect/>
          <a:stretch>
            <a:fillRect/>
          </a:stretch>
        </p:blipFill>
        <p:spPr bwMode="auto">
          <a:xfrm>
            <a:off x="1" y="658738"/>
            <a:ext cx="9144000" cy="4218062"/>
          </a:xfrm>
          <a:prstGeom prst="rect">
            <a:avLst/>
          </a:prstGeom>
          <a:noFill/>
          <a:ln w="9525">
            <a:noFill/>
            <a:miter lim="800000"/>
            <a:headEnd/>
            <a:tailEnd/>
          </a:ln>
        </p:spPr>
      </p:pic>
      <p:pic>
        <p:nvPicPr>
          <p:cNvPr id="3075" name="Picture 3"/>
          <p:cNvPicPr>
            <a:picLocks noChangeAspect="1" noChangeArrowheads="1"/>
          </p:cNvPicPr>
          <p:nvPr/>
        </p:nvPicPr>
        <p:blipFill>
          <a:blip r:embed="rId4" cstate="screen"/>
          <a:srcRect/>
          <a:stretch>
            <a:fillRect/>
          </a:stretch>
        </p:blipFill>
        <p:spPr bwMode="auto">
          <a:xfrm>
            <a:off x="1371600" y="1887079"/>
            <a:ext cx="6248400" cy="4056521"/>
          </a:xfrm>
          <a:prstGeom prst="rect">
            <a:avLst/>
          </a:prstGeom>
          <a:ln>
            <a:noFill/>
          </a:ln>
          <a:effectLst>
            <a:outerShdw blurRad="292100" dist="139700" dir="2700000" algn="tl" rotWithShape="0">
              <a:srgbClr val="333333">
                <a:alpha val="65000"/>
              </a:srgbClr>
            </a:outerShdw>
          </a:effectLst>
        </p:spPr>
      </p:pic>
      <p:pic>
        <p:nvPicPr>
          <p:cNvPr id="3076" name="Picture 4"/>
          <p:cNvPicPr>
            <a:picLocks noChangeAspect="1" noChangeArrowheads="1"/>
          </p:cNvPicPr>
          <p:nvPr/>
        </p:nvPicPr>
        <p:blipFill>
          <a:blip r:embed="rId5" cstate="screen"/>
          <a:srcRect/>
          <a:stretch>
            <a:fillRect/>
          </a:stretch>
        </p:blipFill>
        <p:spPr bwMode="auto">
          <a:xfrm>
            <a:off x="3200400" y="2514600"/>
            <a:ext cx="5799138" cy="42954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Digital Humanities &amp; Dante</a:t>
            </a:r>
            <a:endParaRPr lang="en-US" dirty="0"/>
          </a:p>
        </p:txBody>
      </p:sp>
      <p:pic>
        <p:nvPicPr>
          <p:cNvPr id="6146" name="Picture 2"/>
          <p:cNvPicPr>
            <a:picLocks noChangeAspect="1" noChangeArrowheads="1"/>
          </p:cNvPicPr>
          <p:nvPr/>
        </p:nvPicPr>
        <p:blipFill>
          <a:blip r:embed="rId3" cstate="screen"/>
          <a:srcRect/>
          <a:stretch>
            <a:fillRect/>
          </a:stretch>
        </p:blipFill>
        <p:spPr bwMode="auto">
          <a:xfrm>
            <a:off x="163232" y="609600"/>
            <a:ext cx="8828368" cy="4191000"/>
          </a:xfrm>
          <a:prstGeom prst="rect">
            <a:avLst/>
          </a:prstGeom>
          <a:noFill/>
          <a:ln w="9525">
            <a:noFill/>
            <a:miter lim="800000"/>
            <a:headEnd/>
            <a:tailEnd/>
          </a:ln>
        </p:spPr>
      </p:pic>
      <p:pic>
        <p:nvPicPr>
          <p:cNvPr id="6147" name="Picture 3"/>
          <p:cNvPicPr>
            <a:picLocks noChangeAspect="1" noChangeArrowheads="1"/>
          </p:cNvPicPr>
          <p:nvPr/>
        </p:nvPicPr>
        <p:blipFill>
          <a:blip r:embed="rId4" cstate="screen"/>
          <a:srcRect/>
          <a:stretch>
            <a:fillRect/>
          </a:stretch>
        </p:blipFill>
        <p:spPr bwMode="auto">
          <a:xfrm>
            <a:off x="1" y="1813357"/>
            <a:ext cx="9144000" cy="5044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Digital Humanities &amp; Dante</a:t>
            </a:r>
            <a:endParaRPr lang="en-US" dirty="0"/>
          </a:p>
        </p:txBody>
      </p:sp>
      <p:pic>
        <p:nvPicPr>
          <p:cNvPr id="4098" name="Picture 2"/>
          <p:cNvPicPr>
            <a:picLocks noChangeAspect="1" noChangeArrowheads="1"/>
          </p:cNvPicPr>
          <p:nvPr/>
        </p:nvPicPr>
        <p:blipFill>
          <a:blip r:embed="rId3" cstate="screen"/>
          <a:srcRect/>
          <a:stretch>
            <a:fillRect/>
          </a:stretch>
        </p:blipFill>
        <p:spPr bwMode="auto">
          <a:xfrm>
            <a:off x="0" y="762000"/>
            <a:ext cx="6705600" cy="4309048"/>
          </a:xfrm>
          <a:prstGeom prst="rect">
            <a:avLst/>
          </a:prstGeom>
          <a:noFill/>
          <a:ln w="9525">
            <a:noFill/>
            <a:miter lim="800000"/>
            <a:headEnd/>
            <a:tailEnd/>
          </a:ln>
        </p:spPr>
      </p:pic>
      <p:pic>
        <p:nvPicPr>
          <p:cNvPr id="4099" name="Picture 3"/>
          <p:cNvPicPr>
            <a:picLocks noChangeAspect="1" noChangeArrowheads="1"/>
          </p:cNvPicPr>
          <p:nvPr/>
        </p:nvPicPr>
        <p:blipFill>
          <a:blip r:embed="rId4" cstate="screen"/>
          <a:srcRect/>
          <a:stretch>
            <a:fillRect/>
          </a:stretch>
        </p:blipFill>
        <p:spPr bwMode="auto">
          <a:xfrm>
            <a:off x="990600" y="1447800"/>
            <a:ext cx="3681784" cy="4437063"/>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5" cstate="screen"/>
          <a:srcRect/>
          <a:stretch>
            <a:fillRect/>
          </a:stretch>
        </p:blipFill>
        <p:spPr bwMode="auto">
          <a:xfrm>
            <a:off x="3352800" y="4486461"/>
            <a:ext cx="3581400" cy="2371539"/>
          </a:xfrm>
          <a:prstGeom prst="rect">
            <a:avLst/>
          </a:prstGeom>
          <a:noFill/>
          <a:ln w="9525">
            <a:noFill/>
            <a:miter lim="800000"/>
            <a:headEnd/>
            <a:tailEnd/>
          </a:ln>
        </p:spPr>
      </p:pic>
      <p:pic>
        <p:nvPicPr>
          <p:cNvPr id="4101" name="Picture 5"/>
          <p:cNvPicPr>
            <a:picLocks noChangeAspect="1" noChangeArrowheads="1"/>
          </p:cNvPicPr>
          <p:nvPr/>
        </p:nvPicPr>
        <p:blipFill>
          <a:blip r:embed="rId6" cstate="screen"/>
          <a:srcRect/>
          <a:stretch>
            <a:fillRect/>
          </a:stretch>
        </p:blipFill>
        <p:spPr bwMode="auto">
          <a:xfrm>
            <a:off x="5181600" y="914400"/>
            <a:ext cx="3767137" cy="35089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1+#ppt_w/2"/>
                                          </p:val>
                                        </p:tav>
                                        <p:tav tm="100000">
                                          <p:val>
                                            <p:strVal val="#ppt_x"/>
                                          </p:val>
                                        </p:tav>
                                      </p:tavLst>
                                    </p:anim>
                                    <p:anim calcmode="lin" valueType="num">
                                      <p:cBhvr additive="base">
                                        <p:cTn id="12"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5552"/>
            <a:ext cx="8686800" cy="841248"/>
          </a:xfrm>
        </p:spPr>
        <p:txBody>
          <a:bodyPr>
            <a:normAutofit/>
          </a:bodyPr>
          <a:lstStyle/>
          <a:p>
            <a:r>
              <a:rPr lang="en-US" sz="2400" dirty="0" smtClean="0"/>
              <a:t>Organization Changes &amp; Staff Implications</a:t>
            </a:r>
            <a:endParaRPr lang="en-US" sz="2400" dirty="0"/>
          </a:p>
        </p:txBody>
      </p:sp>
      <p:sp>
        <p:nvSpPr>
          <p:cNvPr id="3" name="TextBox 2"/>
          <p:cNvSpPr txBox="1"/>
          <p:nvPr/>
        </p:nvSpPr>
        <p:spPr>
          <a:xfrm>
            <a:off x="228600" y="990600"/>
            <a:ext cx="8915400" cy="6137910"/>
          </a:xfrm>
          <a:prstGeom prst="rect">
            <a:avLst/>
          </a:prstGeom>
          <a:noFill/>
        </p:spPr>
        <p:txBody>
          <a:bodyPr wrap="square" rtlCol="0">
            <a:spAutoFit/>
          </a:bodyPr>
          <a:lstStyle/>
          <a:p>
            <a:pPr marL="342900" indent="-342900">
              <a:lnSpc>
                <a:spcPct val="150000"/>
              </a:lnSpc>
              <a:buFont typeface="Arial" pitchFamily="34" charset="0"/>
              <a:buChar char="•"/>
            </a:pPr>
            <a:r>
              <a:rPr lang="en-US" sz="2400" dirty="0" smtClean="0"/>
              <a:t>Digital Scholarship</a:t>
            </a:r>
            <a:r>
              <a:rPr lang="en-US" dirty="0" smtClean="0"/>
              <a:t> – Librarians &amp; Library IT integral to platform &amp; project </a:t>
            </a:r>
          </a:p>
          <a:p>
            <a:pPr marL="342900" indent="-342900">
              <a:lnSpc>
                <a:spcPct val="150000"/>
              </a:lnSpc>
              <a:buFont typeface="Arial" pitchFamily="34" charset="0"/>
              <a:buChar char="•"/>
            </a:pPr>
            <a:r>
              <a:rPr lang="en-US" sz="2400" dirty="0" smtClean="0"/>
              <a:t>Metadata &amp; Cataloging Librarians</a:t>
            </a:r>
          </a:p>
          <a:p>
            <a:pPr marL="800100" lvl="1" indent="-342900">
              <a:spcAft>
                <a:spcPts val="600"/>
              </a:spcAft>
              <a:buFont typeface="Arial" pitchFamily="34" charset="0"/>
              <a:buChar char="•"/>
            </a:pPr>
            <a:r>
              <a:rPr lang="en-US" sz="2400" dirty="0" smtClean="0"/>
              <a:t>Data Synchronization &amp; Crosswalk</a:t>
            </a:r>
          </a:p>
          <a:p>
            <a:pPr marL="800100" lvl="1" indent="-342900">
              <a:spcAft>
                <a:spcPts val="600"/>
              </a:spcAft>
              <a:buFont typeface="Arial" pitchFamily="34" charset="0"/>
              <a:buChar char="•"/>
            </a:pPr>
            <a:r>
              <a:rPr lang="en-US" sz="2400" dirty="0" smtClean="0"/>
              <a:t>TEI and other digital scholarship standards</a:t>
            </a:r>
          </a:p>
          <a:p>
            <a:pPr marL="800100" lvl="1" indent="-342900">
              <a:spcAft>
                <a:spcPts val="600"/>
              </a:spcAft>
              <a:buFont typeface="Arial" pitchFamily="34" charset="0"/>
              <a:buChar char="•"/>
            </a:pPr>
            <a:r>
              <a:rPr lang="en-US" sz="2400" dirty="0" smtClean="0"/>
              <a:t>Analysis of collection and user data, vendor resources, etc. (</a:t>
            </a:r>
            <a:r>
              <a:rPr lang="en-US" sz="2400" b="1" dirty="0" err="1" smtClean="0"/>
              <a:t>deselection</a:t>
            </a:r>
            <a:r>
              <a:rPr lang="en-US" sz="2400" dirty="0" smtClean="0"/>
              <a:t>, title and aggregated databases).</a:t>
            </a:r>
          </a:p>
          <a:p>
            <a:pPr marL="342900" indent="-342900">
              <a:lnSpc>
                <a:spcPct val="150000"/>
              </a:lnSpc>
              <a:buFont typeface="Arial" pitchFamily="34" charset="0"/>
              <a:buChar char="•"/>
            </a:pPr>
            <a:r>
              <a:rPr lang="en-US" sz="2400" dirty="0" smtClean="0"/>
              <a:t>Technical Services</a:t>
            </a:r>
          </a:p>
          <a:p>
            <a:pPr marL="800100" lvl="1" indent="-342900">
              <a:spcAft>
                <a:spcPts val="600"/>
              </a:spcAft>
              <a:buFont typeface="Arial" pitchFamily="34" charset="0"/>
              <a:buChar char="•"/>
            </a:pPr>
            <a:r>
              <a:rPr lang="en-US" sz="2400" dirty="0" smtClean="0"/>
              <a:t>Research Consultations</a:t>
            </a:r>
          </a:p>
          <a:p>
            <a:pPr marL="800100" lvl="1" indent="-342900">
              <a:spcAft>
                <a:spcPts val="600"/>
              </a:spcAft>
              <a:buFont typeface="Arial" pitchFamily="34" charset="0"/>
              <a:buChar char="•"/>
            </a:pPr>
            <a:r>
              <a:rPr lang="en-US" sz="2400" dirty="0" smtClean="0"/>
              <a:t>Project Management</a:t>
            </a:r>
            <a:r>
              <a:rPr lang="en-US" dirty="0" smtClean="0"/>
              <a:t> (scholarship, collection maintenance, etc.)</a:t>
            </a:r>
          </a:p>
          <a:p>
            <a:pPr marL="800100" lvl="1" indent="-342900">
              <a:spcAft>
                <a:spcPts val="600"/>
              </a:spcAft>
              <a:buFont typeface="Arial" pitchFamily="34" charset="0"/>
              <a:buChar char="•"/>
            </a:pPr>
            <a:r>
              <a:rPr lang="en-US" sz="2400" dirty="0" smtClean="0"/>
              <a:t>Gift Management &amp; Marketing</a:t>
            </a:r>
            <a:r>
              <a:rPr lang="en-US" dirty="0" smtClean="0"/>
              <a:t> (community engagement strategies)</a:t>
            </a:r>
          </a:p>
          <a:p>
            <a:pPr marL="800100" lvl="1" indent="-342900">
              <a:lnSpc>
                <a:spcPct val="150000"/>
              </a:lnSpc>
              <a:buFont typeface="Arial" pitchFamily="34" charset="0"/>
              <a:buChar char="•"/>
            </a:pPr>
            <a:r>
              <a:rPr lang="en-US" sz="2400" dirty="0" smtClean="0"/>
              <a:t>Data Analysis &amp; data </a:t>
            </a:r>
            <a:r>
              <a:rPr lang="en-US" sz="2400" dirty="0" err="1" smtClean="0"/>
              <a:t>curation</a:t>
            </a:r>
            <a:endParaRPr lang="en-US" sz="2400" dirty="0" smtClean="0"/>
          </a:p>
          <a:p>
            <a:pPr marL="342900" indent="-342900">
              <a:lnSpc>
                <a:spcPct val="150000"/>
              </a:lnSpc>
              <a:buFont typeface="Arial" pitchFamily="34" charset="0"/>
              <a:buChar char="•"/>
            </a:pPr>
            <a:r>
              <a:rPr lang="en-US" sz="2400" dirty="0" smtClean="0"/>
              <a:t>Other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41248"/>
          </a:xfrm>
        </p:spPr>
        <p:txBody>
          <a:bodyPr>
            <a:noAutofit/>
          </a:bodyPr>
          <a:lstStyle/>
          <a:p>
            <a:r>
              <a:rPr lang="en-US" sz="2800" dirty="0" smtClean="0"/>
              <a:t>Organization Changes &amp; Staff Implications</a:t>
            </a:r>
            <a:endParaRPr lang="en-US" sz="2800" dirty="0"/>
          </a:p>
        </p:txBody>
      </p:sp>
      <p:sp>
        <p:nvSpPr>
          <p:cNvPr id="3" name="TextBox 2"/>
          <p:cNvSpPr txBox="1"/>
          <p:nvPr/>
        </p:nvSpPr>
        <p:spPr>
          <a:xfrm>
            <a:off x="381000" y="1371601"/>
            <a:ext cx="7924800" cy="4416594"/>
          </a:xfrm>
          <a:prstGeom prst="rect">
            <a:avLst/>
          </a:prstGeom>
          <a:noFill/>
        </p:spPr>
        <p:txBody>
          <a:bodyPr wrap="square" rtlCol="0">
            <a:spAutoFit/>
          </a:bodyPr>
          <a:lstStyle/>
          <a:p>
            <a:pPr marL="342900" indent="-342900">
              <a:lnSpc>
                <a:spcPct val="150000"/>
              </a:lnSpc>
              <a:buFont typeface="Arial" pitchFamily="34" charset="0"/>
              <a:buChar char="•"/>
            </a:pPr>
            <a:r>
              <a:rPr lang="en-US" sz="2400" dirty="0" smtClean="0"/>
              <a:t>Faculty liaison roles</a:t>
            </a:r>
          </a:p>
          <a:p>
            <a:pPr marL="800100" lvl="1" indent="-342900">
              <a:spcAft>
                <a:spcPts val="600"/>
              </a:spcAft>
              <a:buFont typeface="Arial" pitchFamily="34" charset="0"/>
              <a:buChar char="•"/>
            </a:pPr>
            <a:r>
              <a:rPr lang="en-US" sz="2400" dirty="0" smtClean="0"/>
              <a:t>Current title awareness services using subject guides </a:t>
            </a:r>
            <a:r>
              <a:rPr lang="en-US" sz="2400" i="1" dirty="0" smtClean="0"/>
              <a:t>If user selection is key to collection building, then </a:t>
            </a:r>
            <a:r>
              <a:rPr lang="en-US" sz="2400" b="1" i="1" dirty="0" smtClean="0"/>
              <a:t>marketing </a:t>
            </a:r>
            <a:r>
              <a:rPr lang="en-US" sz="2400" i="1" dirty="0" smtClean="0"/>
              <a:t>excellent new works in potentially for the collection becomes key.</a:t>
            </a:r>
            <a:endParaRPr lang="en-US" sz="2400" dirty="0" smtClean="0"/>
          </a:p>
          <a:p>
            <a:pPr marL="800100" lvl="1" indent="-342900">
              <a:lnSpc>
                <a:spcPct val="150000"/>
              </a:lnSpc>
              <a:buFont typeface="Arial" pitchFamily="34" charset="0"/>
              <a:buChar char="•"/>
            </a:pPr>
            <a:r>
              <a:rPr lang="en-US" sz="2400" dirty="0" smtClean="0"/>
              <a:t>Scholarly Communication Consultation</a:t>
            </a:r>
          </a:p>
          <a:p>
            <a:pPr marL="800100" lvl="1" indent="-342900">
              <a:lnSpc>
                <a:spcPct val="150000"/>
              </a:lnSpc>
              <a:buFont typeface="Arial" pitchFamily="34" charset="0"/>
              <a:buChar char="•"/>
            </a:pPr>
            <a:r>
              <a:rPr lang="en-US" sz="2400" dirty="0" smtClean="0"/>
              <a:t>Research Project and Scholarship Consultant</a:t>
            </a:r>
          </a:p>
          <a:p>
            <a:pPr marL="800100" lvl="1" indent="-342900">
              <a:lnSpc>
                <a:spcPct val="150000"/>
              </a:lnSpc>
              <a:buFont typeface="Arial" pitchFamily="34" charset="0"/>
              <a:buChar char="•"/>
            </a:pPr>
            <a:r>
              <a:rPr lang="en-US" sz="2400" dirty="0" smtClean="0"/>
              <a:t>Data analysis</a:t>
            </a:r>
          </a:p>
          <a:p>
            <a:pPr marL="342900" indent="-342900">
              <a:lnSpc>
                <a:spcPct val="150000"/>
              </a:lnSpc>
              <a:buFont typeface="Arial" pitchFamily="34" charset="0"/>
              <a:buChar char="•"/>
            </a:pPr>
            <a:r>
              <a:rPr lang="en-US" sz="2400" dirty="0" smtClean="0"/>
              <a:t>Other?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of Interest</a:t>
            </a:r>
            <a:endParaRPr lang="en-US" dirty="0"/>
          </a:p>
        </p:txBody>
      </p:sp>
      <p:sp>
        <p:nvSpPr>
          <p:cNvPr id="3" name="TextBox 2"/>
          <p:cNvSpPr txBox="1"/>
          <p:nvPr/>
        </p:nvSpPr>
        <p:spPr>
          <a:xfrm>
            <a:off x="76200" y="1447800"/>
            <a:ext cx="8915400" cy="5047536"/>
          </a:xfrm>
          <a:prstGeom prst="rect">
            <a:avLst/>
          </a:prstGeom>
          <a:noFill/>
        </p:spPr>
        <p:txBody>
          <a:bodyPr wrap="square" rtlCol="0">
            <a:spAutoFit/>
          </a:bodyPr>
          <a:lstStyle/>
          <a:p>
            <a:r>
              <a:rPr lang="en-US" b="1" dirty="0" smtClean="0"/>
              <a:t>Cooperative Collection Development &amp; Collection Development</a:t>
            </a:r>
          </a:p>
          <a:p>
            <a:endParaRPr lang="en-US" sz="1600" dirty="0" smtClean="0"/>
          </a:p>
          <a:p>
            <a:r>
              <a:rPr lang="en-US" sz="1600" dirty="0" smtClean="0"/>
              <a:t>Atkinson, Ross, “Six Key Challenges for the Future of Collection Development,” </a:t>
            </a:r>
            <a:r>
              <a:rPr lang="en-US" sz="1600" i="1" dirty="0" smtClean="0"/>
              <a:t>Library Resources &amp; Technical Services</a:t>
            </a:r>
            <a:r>
              <a:rPr lang="en-US" sz="1600" dirty="0" smtClean="0"/>
              <a:t>, vol. 50 (4), October 2006, p. 244-251.</a:t>
            </a:r>
          </a:p>
          <a:p>
            <a:endParaRPr lang="en-US" sz="1600" dirty="0" smtClean="0"/>
          </a:p>
          <a:p>
            <a:r>
              <a:rPr lang="en-US" sz="1600" dirty="0" smtClean="0"/>
              <a:t>Hazen, Dan, “Cooperative Collection Development: Compelling Theory, Inconsequential Results?,” in </a:t>
            </a:r>
            <a:r>
              <a:rPr lang="en-US" sz="1600" u="sng" dirty="0" smtClean="0"/>
              <a:t>Collection Management for the 21</a:t>
            </a:r>
            <a:r>
              <a:rPr lang="en-US" sz="1600" u="sng" baseline="30000" dirty="0" smtClean="0"/>
              <a:t>st</a:t>
            </a:r>
            <a:r>
              <a:rPr lang="en-US" sz="1600" u="sng" dirty="0" smtClean="0"/>
              <a:t> Century: A handbook for librarians</a:t>
            </a:r>
            <a:r>
              <a:rPr lang="en-US" sz="1600" dirty="0" smtClean="0"/>
              <a:t> by G.E. Gorman &amp; Ruth Miller, 1997. See also Richard Wood’s chapter “The Axioms, Barriers, and Components of Cooperative Collection Development.”</a:t>
            </a:r>
          </a:p>
          <a:p>
            <a:endParaRPr lang="en-US" sz="1600" dirty="0" smtClean="0"/>
          </a:p>
          <a:p>
            <a:r>
              <a:rPr lang="en-US" sz="1600" dirty="0" smtClean="0"/>
              <a:t>Levine-Clark, Michael, “An analysis of used-book availability on the Internet,” </a:t>
            </a:r>
            <a:r>
              <a:rPr lang="en-US" sz="1600" i="1" dirty="0" smtClean="0"/>
              <a:t>Library Collections, Acquisitions, &amp; Technical Services, </a:t>
            </a:r>
            <a:r>
              <a:rPr lang="en-US" sz="1600" dirty="0" smtClean="0"/>
              <a:t>vol. 28, 2004, p. 283-297.</a:t>
            </a:r>
          </a:p>
          <a:p>
            <a:endParaRPr lang="en-US" sz="1600" dirty="0" smtClean="0"/>
          </a:p>
          <a:p>
            <a:r>
              <a:rPr lang="en-US" sz="1600" dirty="0" smtClean="0"/>
              <a:t>Pitcher, Kate, Tim Bowersox, Cyril Oberlander, Mark Sullivan, “Point-of-Need Collection Development: The Getting It System Toolkit (GIST) and a New System for Acquisitions and Interlibrary Loan Integrated Workflow and Collection Development,”  </a:t>
            </a:r>
            <a:r>
              <a:rPr lang="en-US" sz="1600" i="1" dirty="0" smtClean="0"/>
              <a:t>Collection Management, </a:t>
            </a:r>
            <a:r>
              <a:rPr lang="en-US" sz="1600" dirty="0" smtClean="0"/>
              <a:t>vol. 35 (3 &amp; 4), July 2010, p. 222-236.</a:t>
            </a:r>
          </a:p>
          <a:p>
            <a:r>
              <a:rPr lang="en-US" sz="1600" dirty="0" smtClean="0">
                <a:hlinkClick r:id="rId2"/>
              </a:rPr>
              <a:t>http://pdfserve.informaworld.com/642489__923174819.pdf</a:t>
            </a:r>
            <a:endParaRPr lang="en-US" sz="1600" dirty="0" smtClean="0"/>
          </a:p>
          <a:p>
            <a:endParaRPr lang="en-US" sz="1600" dirty="0" smtClean="0"/>
          </a:p>
          <a:p>
            <a:r>
              <a:rPr lang="en-US" sz="1600" dirty="0" smtClean="0"/>
              <a:t>Wagner, Ralph D., </a:t>
            </a:r>
            <a:r>
              <a:rPr lang="en-US" sz="1600" u="sng" dirty="0" smtClean="0"/>
              <a:t>History of the Farmington Plan</a:t>
            </a:r>
            <a:r>
              <a:rPr lang="en-US" sz="1600" dirty="0" smtClean="0"/>
              <a:t>, 2002.</a:t>
            </a:r>
            <a:endParaRPr lang="en-US" sz="1600" u="sn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of Interest</a:t>
            </a:r>
            <a:endParaRPr lang="en-US" dirty="0"/>
          </a:p>
        </p:txBody>
      </p:sp>
      <p:sp>
        <p:nvSpPr>
          <p:cNvPr id="3" name="TextBox 2"/>
          <p:cNvSpPr txBox="1"/>
          <p:nvPr/>
        </p:nvSpPr>
        <p:spPr>
          <a:xfrm>
            <a:off x="0" y="1371600"/>
            <a:ext cx="9144000" cy="5339923"/>
          </a:xfrm>
          <a:prstGeom prst="rect">
            <a:avLst/>
          </a:prstGeom>
          <a:noFill/>
        </p:spPr>
        <p:txBody>
          <a:bodyPr wrap="square" rtlCol="0">
            <a:spAutoFit/>
          </a:bodyPr>
          <a:lstStyle/>
          <a:p>
            <a:r>
              <a:rPr lang="en-US" sz="1500" b="1" dirty="0" smtClean="0"/>
              <a:t>Organization in Transition </a:t>
            </a:r>
            <a:r>
              <a:rPr lang="en-US" sz="1500" dirty="0" smtClean="0"/>
              <a:t>(Acquisitions, Cataloging, Collection Development, ILL, Tech Services)</a:t>
            </a:r>
          </a:p>
          <a:p>
            <a:endParaRPr lang="en-US" sz="1400" dirty="0" smtClean="0"/>
          </a:p>
          <a:p>
            <a:r>
              <a:rPr lang="en-US" sz="1400" dirty="0" smtClean="0"/>
              <a:t>Cook, El, Farthing, PA., “Technical services perspective of implementing an organizational review while simultaneously installing an integrated library system,” </a:t>
            </a:r>
            <a:r>
              <a:rPr lang="en-US" sz="1400" i="1" dirty="0" smtClean="0"/>
              <a:t>Library acquisitions: practice and theory</a:t>
            </a:r>
            <a:r>
              <a:rPr lang="en-US" sz="1400" dirty="0" smtClean="0"/>
              <a:t>, vol. 19, 1995, p. 445-461.</a:t>
            </a:r>
          </a:p>
          <a:p>
            <a:endParaRPr lang="en-US" sz="1400" dirty="0" smtClean="0"/>
          </a:p>
          <a:p>
            <a:r>
              <a:rPr lang="en-US" sz="1400" dirty="0" smtClean="0"/>
              <a:t>Fisher, William, “Impact of organizational structure on acquisitions and collection development,” </a:t>
            </a:r>
            <a:r>
              <a:rPr lang="en-US" sz="1400" i="1" dirty="0" smtClean="0"/>
              <a:t>Library Collections, Acquisitions, &amp; Technical Services,</a:t>
            </a:r>
            <a:r>
              <a:rPr lang="en-US" sz="1400" dirty="0" smtClean="0"/>
              <a:t> vol. 25, 2001, p. 409-419.</a:t>
            </a:r>
          </a:p>
          <a:p>
            <a:endParaRPr lang="en-US" sz="1400" dirty="0" smtClean="0"/>
          </a:p>
          <a:p>
            <a:r>
              <a:rPr lang="en-US" sz="1400" dirty="0" err="1" smtClean="0"/>
              <a:t>Houle</a:t>
            </a:r>
            <a:r>
              <a:rPr lang="en-US" sz="1400" dirty="0" smtClean="0"/>
              <a:t>, Louis, “Convergence between interlibrary loan and acquisitions: can it be done?,” </a:t>
            </a:r>
            <a:r>
              <a:rPr lang="en-US" sz="1400" i="1" dirty="0" smtClean="0"/>
              <a:t>8</a:t>
            </a:r>
            <a:r>
              <a:rPr lang="en-US" sz="1400" i="1" baseline="30000" dirty="0" smtClean="0"/>
              <a:t>th</a:t>
            </a:r>
            <a:r>
              <a:rPr lang="en-US" sz="1400" i="1" dirty="0" smtClean="0"/>
              <a:t> </a:t>
            </a:r>
            <a:r>
              <a:rPr lang="en-US" sz="1400" i="1" dirty="0" err="1" smtClean="0"/>
              <a:t>Interlending</a:t>
            </a:r>
            <a:r>
              <a:rPr lang="en-US" sz="1400" i="1" dirty="0" smtClean="0"/>
              <a:t> &amp; Document Supply International Conference</a:t>
            </a:r>
            <a:r>
              <a:rPr lang="en-US" sz="1400" dirty="0" smtClean="0"/>
              <a:t>, October 28-31, 2003. </a:t>
            </a:r>
            <a:r>
              <a:rPr lang="en-US" sz="1400" dirty="0" smtClean="0">
                <a:hlinkClick r:id="rId3"/>
              </a:rPr>
              <a:t>http://www.nla.gov/au/ilds/abstracts/convergencebetweeninterlibrary.htm</a:t>
            </a:r>
            <a:r>
              <a:rPr lang="en-US" sz="1400" dirty="0" smtClean="0"/>
              <a:t> </a:t>
            </a:r>
          </a:p>
          <a:p>
            <a:endParaRPr lang="en-US" sz="1400" dirty="0" smtClean="0"/>
          </a:p>
          <a:p>
            <a:r>
              <a:rPr lang="en-US" sz="1400" dirty="0" smtClean="0"/>
              <a:t>Kenyon College &amp; Denison University, </a:t>
            </a:r>
            <a:r>
              <a:rPr lang="en-US" sz="1400" u="sng" dirty="0" smtClean="0"/>
              <a:t>Plan for Library Technical Services Work Redesign</a:t>
            </a:r>
            <a:r>
              <a:rPr lang="en-US" sz="1400" dirty="0" smtClean="0"/>
              <a:t>, October 14, 2004 – regional technical services. </a:t>
            </a:r>
            <a:r>
              <a:rPr lang="en-US" sz="1400" dirty="0" smtClean="0">
                <a:hlinkClick r:id="rId4"/>
              </a:rPr>
              <a:t>http://collaborations.denison.edu/ohio5/libres/lwrtf/alcts_presentation.pdf</a:t>
            </a:r>
            <a:endParaRPr lang="en-US" sz="1400" dirty="0" smtClean="0"/>
          </a:p>
          <a:p>
            <a:endParaRPr lang="en-US" sz="1400" dirty="0" smtClean="0"/>
          </a:p>
          <a:p>
            <a:r>
              <a:rPr lang="en-US" sz="1400" dirty="0" smtClean="0"/>
              <a:t>Larsen, Patricia M., “The Climate of Change: Library Organizational Structures, 1985-1990,” </a:t>
            </a:r>
            <a:r>
              <a:rPr lang="en-US" sz="1400" i="1" dirty="0" smtClean="0"/>
              <a:t>Reference librarian, </a:t>
            </a:r>
            <a:r>
              <a:rPr lang="en-US" sz="1400" dirty="0" smtClean="0"/>
              <a:t>vol. 34, 1991, p. 79-93.</a:t>
            </a:r>
          </a:p>
          <a:p>
            <a:endParaRPr lang="en-US" sz="1400" dirty="0" smtClean="0"/>
          </a:p>
          <a:p>
            <a:r>
              <a:rPr lang="en-US" sz="1400" dirty="0" smtClean="0"/>
              <a:t>Robinson, William, “Academic Library Collection Development and Management Positions: Announcements in College &amp; Research Libraries News from 1980 through 1991,” </a:t>
            </a:r>
            <a:r>
              <a:rPr lang="en-US" sz="1400" i="1" dirty="0" smtClean="0"/>
              <a:t>Library resources &amp; technical services</a:t>
            </a:r>
            <a:r>
              <a:rPr lang="en-US" sz="1400" dirty="0" smtClean="0"/>
              <a:t>, vol. 37 (2), April 1993, p. 134-146.</a:t>
            </a:r>
          </a:p>
          <a:p>
            <a:endParaRPr lang="en-US" sz="1400"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a:bodyPr>
          <a:lstStyle/>
          <a:p>
            <a:r>
              <a:rPr lang="en-US" sz="2800" dirty="0" smtClean="0"/>
              <a:t>Strategies – Cost, Uniqueness, Use</a:t>
            </a:r>
            <a:endParaRPr lang="en-US" sz="2800" dirty="0"/>
          </a:p>
        </p:txBody>
      </p:sp>
      <p:pic>
        <p:nvPicPr>
          <p:cNvPr id="26627" name="Picture 3"/>
          <p:cNvPicPr>
            <a:picLocks noChangeAspect="1" noChangeArrowheads="1"/>
          </p:cNvPicPr>
          <p:nvPr/>
        </p:nvPicPr>
        <p:blipFill>
          <a:blip r:embed="rId3" cstate="screen"/>
          <a:srcRect/>
          <a:stretch>
            <a:fillRect/>
          </a:stretch>
        </p:blipFill>
        <p:spPr bwMode="auto">
          <a:xfrm>
            <a:off x="0" y="609600"/>
            <a:ext cx="9067800" cy="6019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14400" y="4876801"/>
            <a:ext cx="6096000" cy="1369575"/>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91412" tIns="45705" rIns="91412" bIns="45705" rtlCol="0">
            <a:spAutoFit/>
          </a:bodyPr>
          <a:lstStyle/>
          <a:p>
            <a:pPr defTabSz="914121"/>
            <a:r>
              <a:rPr lang="en-US" sz="1600" b="1" dirty="0">
                <a:solidFill>
                  <a:prstClr val="black"/>
                </a:solidFill>
              </a:rPr>
              <a:t>Why Purchase on Demand / Just in Time Acquisition…</a:t>
            </a:r>
            <a:endParaRPr lang="en-US" sz="1600" dirty="0">
              <a:solidFill>
                <a:prstClr val="black"/>
              </a:solidFill>
            </a:endParaRPr>
          </a:p>
          <a:p>
            <a:pPr defTabSz="914121"/>
            <a:r>
              <a:rPr lang="en-US" sz="1600" dirty="0">
                <a:solidFill>
                  <a:prstClr val="black"/>
                </a:solidFill>
              </a:rPr>
              <a:t>One study of Purchase on Demand books found that within 5 </a:t>
            </a:r>
            <a:r>
              <a:rPr lang="en-US" sz="1600" dirty="0" smtClean="0">
                <a:solidFill>
                  <a:prstClr val="black"/>
                </a:solidFill>
              </a:rPr>
              <a:t>months</a:t>
            </a:r>
            <a:endParaRPr lang="en-US" sz="1600" kern="1200" dirty="0">
              <a:solidFill>
                <a:prstClr val="black"/>
              </a:solidFill>
              <a:ea typeface="+mn-ea"/>
              <a:cs typeface="+mn-cs"/>
            </a:endParaRPr>
          </a:p>
          <a:p>
            <a:pPr defTabSz="914121"/>
            <a:endParaRPr lang="en-US" sz="500" dirty="0">
              <a:solidFill>
                <a:prstClr val="black"/>
              </a:solidFill>
            </a:endParaRPr>
          </a:p>
          <a:p>
            <a:pPr marL="342796" indent="-342796" defTabSz="914121">
              <a:buFont typeface="Arial" pitchFamily="34" charset="0"/>
              <a:buChar char="•"/>
            </a:pPr>
            <a:r>
              <a:rPr lang="en-US" sz="1600" dirty="0">
                <a:solidFill>
                  <a:prstClr val="black"/>
                </a:solidFill>
              </a:rPr>
              <a:t>28.7% ILL Purchase on Demand books checked out </a:t>
            </a:r>
            <a:r>
              <a:rPr lang="en-US" sz="1600" b="1" dirty="0">
                <a:solidFill>
                  <a:prstClr val="black"/>
                </a:solidFill>
              </a:rPr>
              <a:t>again</a:t>
            </a:r>
            <a:r>
              <a:rPr lang="en-US" sz="1600" dirty="0">
                <a:solidFill>
                  <a:prstClr val="black"/>
                </a:solidFill>
              </a:rPr>
              <a:t>.</a:t>
            </a:r>
          </a:p>
          <a:p>
            <a:pPr marL="342796" indent="-342796" defTabSz="914121">
              <a:buFont typeface="Arial" pitchFamily="34" charset="0"/>
              <a:buChar char="•"/>
            </a:pPr>
            <a:r>
              <a:rPr lang="en-US" sz="1600" dirty="0">
                <a:solidFill>
                  <a:prstClr val="black"/>
                </a:solidFill>
              </a:rPr>
              <a:t>18% Regular Acquisition books were checked out once.</a:t>
            </a:r>
          </a:p>
          <a:p>
            <a:pPr marL="342796" indent="-342796" algn="r" defTabSz="914121"/>
            <a:r>
              <a:rPr lang="en-US" sz="1400" i="1" kern="1200" dirty="0" smtClean="0">
                <a:solidFill>
                  <a:prstClr val="black"/>
                </a:solidFill>
                <a:ea typeface="+mn-ea"/>
                <a:cs typeface="+mn-cs"/>
              </a:rPr>
              <a:t>Ward</a:t>
            </a:r>
            <a:r>
              <a:rPr lang="en-US" sz="1400" i="1" kern="1200" dirty="0">
                <a:solidFill>
                  <a:prstClr val="black"/>
                </a:solidFill>
                <a:ea typeface="+mn-ea"/>
                <a:cs typeface="+mn-cs"/>
              </a:rPr>
              <a:t>, 2002</a:t>
            </a:r>
          </a:p>
        </p:txBody>
      </p:sp>
      <p:sp>
        <p:nvSpPr>
          <p:cNvPr id="6" name="Up Arrow 5"/>
          <p:cNvSpPr/>
          <p:nvPr/>
        </p:nvSpPr>
        <p:spPr>
          <a:xfrm>
            <a:off x="76200" y="4343400"/>
            <a:ext cx="838200" cy="1524000"/>
          </a:xfrm>
          <a:prstGeom prst="upArrow">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  Libraries</a:t>
            </a:r>
            <a:endParaRPr lang="en-US" dirty="0">
              <a:solidFill>
                <a:schemeClr val="tx1"/>
              </a:solidFill>
            </a:endParaRPr>
          </a:p>
        </p:txBody>
      </p:sp>
      <p:sp>
        <p:nvSpPr>
          <p:cNvPr id="7" name="Up Arrow 6"/>
          <p:cNvSpPr/>
          <p:nvPr/>
        </p:nvSpPr>
        <p:spPr>
          <a:xfrm>
            <a:off x="8001000" y="3124200"/>
            <a:ext cx="838200" cy="1524000"/>
          </a:xfrm>
          <a:prstGeom prst="upArrow">
            <a:avLst/>
          </a:prstGeom>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en-US" dirty="0" smtClean="0">
                <a:solidFill>
                  <a:schemeClr val="tx1"/>
                </a:solidFill>
              </a:rPr>
              <a:t>Cost</a:t>
            </a:r>
            <a:endParaRPr lang="en-US" dirty="0">
              <a:solidFill>
                <a:schemeClr val="tx1"/>
              </a:solidFill>
            </a:endParaRPr>
          </a:p>
        </p:txBody>
      </p:sp>
      <p:pic>
        <p:nvPicPr>
          <p:cNvPr id="78849" name="Picture 1"/>
          <p:cNvPicPr>
            <a:picLocks noChangeAspect="1" noChangeArrowheads="1"/>
          </p:cNvPicPr>
          <p:nvPr/>
        </p:nvPicPr>
        <p:blipFill>
          <a:blip r:embed="rId4" cstate="screen"/>
          <a:srcRect/>
          <a:stretch>
            <a:fillRect/>
          </a:stretch>
        </p:blipFill>
        <p:spPr bwMode="auto">
          <a:xfrm>
            <a:off x="762000" y="1600350"/>
            <a:ext cx="6858000" cy="327645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Effect transition="in" filter="dissolve">
                                      <p:cBhvr>
                                        <p:cTn id="7" dur="500"/>
                                        <p:tgtEl>
                                          <p:spTgt spid="788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and Strategies</a:t>
            </a:r>
            <a:endParaRPr lang="en-US" dirty="0"/>
          </a:p>
        </p:txBody>
      </p:sp>
      <p:sp>
        <p:nvSpPr>
          <p:cNvPr id="3" name="TextBox 2"/>
          <p:cNvSpPr txBox="1"/>
          <p:nvPr/>
        </p:nvSpPr>
        <p:spPr>
          <a:xfrm>
            <a:off x="152400" y="1828800"/>
            <a:ext cx="8915400" cy="3031599"/>
          </a:xfrm>
          <a:prstGeom prst="rect">
            <a:avLst/>
          </a:prstGeom>
          <a:noFill/>
        </p:spPr>
        <p:txBody>
          <a:bodyPr wrap="square" rtlCol="0">
            <a:spAutoFit/>
          </a:bodyPr>
          <a:lstStyle/>
          <a:p>
            <a:r>
              <a:rPr lang="en-US" sz="2300" b="1" dirty="0" smtClean="0"/>
              <a:t>How much Just-in-Case (Librarian or Vendor) selection makes sense</a:t>
            </a:r>
            <a:r>
              <a:rPr lang="en-US" sz="2300" dirty="0" smtClean="0"/>
              <a:t>?</a:t>
            </a:r>
          </a:p>
          <a:p>
            <a:endParaRPr lang="en-US" sz="2400" dirty="0" smtClean="0"/>
          </a:p>
          <a:p>
            <a:pPr algn="ctr"/>
            <a:r>
              <a:rPr lang="en-US" sz="2400" dirty="0" smtClean="0"/>
              <a:t>10% - 30% - 50% - 70% - 90% of monograph budget</a:t>
            </a:r>
          </a:p>
          <a:p>
            <a:endParaRPr lang="en-US" sz="2400" dirty="0" smtClean="0"/>
          </a:p>
          <a:p>
            <a:r>
              <a:rPr lang="en-US" sz="2400" b="1" dirty="0" smtClean="0"/>
              <a:t>How much Just-in-Time (User initiated) selection with data strategies i.e. cost to borrow, # holdings, etc. makes sense?</a:t>
            </a:r>
          </a:p>
          <a:p>
            <a:endParaRPr lang="en-US" sz="2400" dirty="0" smtClean="0"/>
          </a:p>
          <a:p>
            <a:pPr algn="ctr"/>
            <a:r>
              <a:rPr lang="en-US" sz="2400" dirty="0" smtClean="0"/>
              <a:t>10% - 30% - 50% - 70% - 90% of monograph budget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and Strategies</a:t>
            </a:r>
            <a:endParaRPr lang="en-US" dirty="0"/>
          </a:p>
        </p:txBody>
      </p:sp>
      <p:sp>
        <p:nvSpPr>
          <p:cNvPr id="3" name="TextBox 2"/>
          <p:cNvSpPr txBox="1"/>
          <p:nvPr/>
        </p:nvSpPr>
        <p:spPr>
          <a:xfrm>
            <a:off x="304800" y="1524000"/>
            <a:ext cx="7162800" cy="461665"/>
          </a:xfrm>
          <a:prstGeom prst="rect">
            <a:avLst/>
          </a:prstGeom>
          <a:noFill/>
        </p:spPr>
        <p:txBody>
          <a:bodyPr wrap="square" rtlCol="0">
            <a:spAutoFit/>
          </a:bodyPr>
          <a:lstStyle/>
          <a:p>
            <a:r>
              <a:rPr lang="en-US" sz="2400" b="1" dirty="0" smtClean="0"/>
              <a:t>What strategies make sense?</a:t>
            </a:r>
            <a:endParaRPr lang="en-US" dirty="0"/>
          </a:p>
        </p:txBody>
      </p:sp>
      <p:graphicFrame>
        <p:nvGraphicFramePr>
          <p:cNvPr id="4" name="Table 3"/>
          <p:cNvGraphicFramePr>
            <a:graphicFrameLocks noGrp="1"/>
          </p:cNvGraphicFramePr>
          <p:nvPr/>
        </p:nvGraphicFramePr>
        <p:xfrm>
          <a:off x="76200" y="2209800"/>
          <a:ext cx="8991600" cy="2590800"/>
        </p:xfrm>
        <a:graphic>
          <a:graphicData uri="http://schemas.openxmlformats.org/drawingml/2006/table">
            <a:tbl>
              <a:tblPr firstRow="1" bandRow="1">
                <a:tableStyleId>{5C22544A-7EE6-4342-B048-85BDC9FD1C3A}</a:tableStyleId>
              </a:tblPr>
              <a:tblGrid>
                <a:gridCol w="2247900"/>
                <a:gridCol w="2247900"/>
                <a:gridCol w="2247900"/>
                <a:gridCol w="2247900"/>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User service focused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Collections focused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Financial focused</a:t>
                      </a:r>
                    </a:p>
                  </a:txBody>
                  <a:tcPr/>
                </a:tc>
                <a:tc>
                  <a:txBody>
                    <a:bodyPr/>
                    <a:lstStyle/>
                    <a:p>
                      <a:pPr algn="ctr"/>
                      <a:r>
                        <a:rPr lang="en-US" dirty="0" smtClean="0">
                          <a:solidFill>
                            <a:schemeClr val="tx1"/>
                          </a:solidFill>
                        </a:rPr>
                        <a:t>Other</a:t>
                      </a:r>
                      <a:endParaRPr lang="en-US" dirty="0">
                        <a:solidFill>
                          <a:schemeClr val="tx1"/>
                        </a:solidFill>
                      </a:endParaRPr>
                    </a:p>
                  </a:txBody>
                  <a:tcPr/>
                </a:tc>
              </a:tr>
              <a:tr h="381000">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User</a:t>
                      </a:r>
                      <a:r>
                        <a:rPr lang="en-US" sz="1800" b="0" baseline="0" dirty="0" smtClean="0">
                          <a:solidFill>
                            <a:schemeClr val="tx1"/>
                          </a:solidFill>
                        </a:rPr>
                        <a:t> Initiated</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rPr>
                        <a:t>eBook POD</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 ?</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Cooperative /Coordinated</a:t>
                      </a:r>
                      <a:r>
                        <a:rPr lang="en-US" sz="1800" b="0" baseline="0" dirty="0" smtClean="0">
                          <a:solidFill>
                            <a:schemeClr val="tx1"/>
                          </a:solidFill>
                        </a:rPr>
                        <a:t> Collection Development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 ?</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Cooperative /Coordinated</a:t>
                      </a:r>
                      <a:r>
                        <a:rPr lang="en-US" sz="1800" b="0" baseline="0" dirty="0" smtClean="0">
                          <a:solidFill>
                            <a:schemeClr val="tx1"/>
                          </a:solidFill>
                        </a:rPr>
                        <a:t> Collection Development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solidFill>
                            <a:schemeClr val="tx1"/>
                          </a:solidFill>
                        </a:rPr>
                        <a:t> ?</a:t>
                      </a:r>
                    </a:p>
                  </a:txBody>
                  <a:tcPr/>
                </a:tc>
                <a:tc>
                  <a:txBody>
                    <a:bodyPr/>
                    <a:lstStyle/>
                    <a:p>
                      <a:pPr marL="342900" indent="-342900" algn="l">
                        <a:buFont typeface="Arial" pitchFamily="34" charset="0"/>
                        <a:buChar char="•"/>
                      </a:pPr>
                      <a:r>
                        <a:rPr lang="en-US" dirty="0" smtClean="0">
                          <a:solidFill>
                            <a:schemeClr val="tx1"/>
                          </a:solidFill>
                        </a:rPr>
                        <a:t>Technical Services</a:t>
                      </a:r>
                      <a:r>
                        <a:rPr lang="en-US" baseline="0" dirty="0" smtClean="0">
                          <a:solidFill>
                            <a:schemeClr val="tx1"/>
                          </a:solidFill>
                        </a:rPr>
                        <a:t> Design:</a:t>
                      </a:r>
                    </a:p>
                    <a:p>
                      <a:pPr marL="800100" lvl="1" indent="-342900" algn="l">
                        <a:buFont typeface="Arial" pitchFamily="34" charset="0"/>
                        <a:buChar char="•"/>
                      </a:pPr>
                      <a:r>
                        <a:rPr lang="en-US" sz="1400" dirty="0" smtClean="0">
                          <a:solidFill>
                            <a:schemeClr val="tx1"/>
                          </a:solidFill>
                        </a:rPr>
                        <a:t>Gifts</a:t>
                      </a:r>
                    </a:p>
                    <a:p>
                      <a:pPr marL="800100" lvl="1" indent="-342900" algn="l">
                        <a:buFont typeface="Arial" pitchFamily="34" charset="0"/>
                        <a:buChar char="•"/>
                      </a:pPr>
                      <a:r>
                        <a:rPr lang="en-US" sz="1400" dirty="0" smtClean="0">
                          <a:solidFill>
                            <a:schemeClr val="tx1"/>
                          </a:solidFill>
                        </a:rPr>
                        <a:t>Weeding</a:t>
                      </a:r>
                      <a:r>
                        <a:rPr lang="en-US" sz="1200" dirty="0" smtClean="0">
                          <a:solidFill>
                            <a:schemeClr val="tx1"/>
                          </a:solidFill>
                        </a:rPr>
                        <a:t> (5-10yrs)</a:t>
                      </a:r>
                    </a:p>
                    <a:p>
                      <a:pPr marL="800100" lvl="1" indent="-342900" algn="l">
                        <a:buFont typeface="Arial" pitchFamily="34" charset="0"/>
                        <a:buChar char="•"/>
                      </a:pPr>
                      <a:r>
                        <a:rPr lang="en-US" sz="1400" dirty="0" smtClean="0">
                          <a:solidFill>
                            <a:schemeClr val="tx1"/>
                          </a:solidFill>
                        </a:rPr>
                        <a:t>Digital</a:t>
                      </a:r>
                      <a:r>
                        <a:rPr lang="en-US" sz="1400" baseline="0" dirty="0" smtClean="0">
                          <a:solidFill>
                            <a:schemeClr val="tx1"/>
                          </a:solidFill>
                        </a:rPr>
                        <a:t> Scholarship</a:t>
                      </a:r>
                    </a:p>
                    <a:p>
                      <a:pPr marL="342900" indent="-342900" algn="l">
                        <a:buFont typeface="Arial" pitchFamily="34" charset="0"/>
                        <a:buChar char="•"/>
                      </a:pPr>
                      <a:r>
                        <a:rPr lang="en-US" dirty="0" smtClean="0">
                          <a:solidFill>
                            <a:schemeClr val="tx1"/>
                          </a:solidFill>
                        </a:rPr>
                        <a:t>?</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0"/>
            <a:ext cx="7772400" cy="457200"/>
          </a:xfrm>
        </p:spPr>
        <p:txBody>
          <a:bodyPr>
            <a:normAutofit fontScale="90000"/>
          </a:bodyPr>
          <a:lstStyle/>
          <a:p>
            <a:r>
              <a:rPr lang="en-US" sz="3200" dirty="0"/>
              <a:t>We are a </a:t>
            </a:r>
            <a:r>
              <a:rPr lang="en-US" sz="3200" dirty="0" smtClean="0"/>
              <a:t>Divided house &amp; Workflow</a:t>
            </a:r>
            <a:endParaRPr lang="en-US" sz="3200" dirty="0"/>
          </a:p>
        </p:txBody>
      </p:sp>
      <p:pic>
        <p:nvPicPr>
          <p:cNvPr id="164867" name="Picture 3" descr="j0185604"/>
          <p:cNvPicPr>
            <a:picLocks noChangeAspect="1" noChangeArrowheads="1"/>
          </p:cNvPicPr>
          <p:nvPr/>
        </p:nvPicPr>
        <p:blipFill>
          <a:blip r:embed="rId3" cstate="screen"/>
          <a:srcRect/>
          <a:stretch>
            <a:fillRect/>
          </a:stretch>
        </p:blipFill>
        <p:spPr bwMode="auto">
          <a:xfrm>
            <a:off x="3124200" y="2057402"/>
            <a:ext cx="2590800" cy="2595563"/>
          </a:xfrm>
          <a:prstGeom prst="rect">
            <a:avLst/>
          </a:prstGeom>
          <a:noFill/>
        </p:spPr>
      </p:pic>
      <p:sp>
        <p:nvSpPr>
          <p:cNvPr id="164868" name="Oval 4"/>
          <p:cNvSpPr>
            <a:spLocks noChangeArrowheads="1"/>
          </p:cNvSpPr>
          <p:nvPr/>
        </p:nvSpPr>
        <p:spPr bwMode="auto">
          <a:xfrm>
            <a:off x="762000" y="762000"/>
            <a:ext cx="3810000" cy="3657600"/>
          </a:xfrm>
          <a:prstGeom prst="ellipse">
            <a:avLst/>
          </a:prstGeom>
          <a:solidFill>
            <a:srgbClr val="FFFF99">
              <a:alpha val="84000"/>
            </a:srgbClr>
          </a:solidFill>
          <a:ln w="9525">
            <a:solidFill>
              <a:schemeClr val="tx1"/>
            </a:solidFill>
            <a:round/>
            <a:headEnd/>
            <a:tailEnd/>
          </a:ln>
          <a:effectLst/>
        </p:spPr>
        <p:txBody>
          <a:bodyPr wrap="none" lIns="91421" tIns="45710" rIns="91421" bIns="45710" anchor="ctr"/>
          <a:lstStyle/>
          <a:p>
            <a:pPr algn="ctr"/>
            <a:r>
              <a:rPr lang="en-US" sz="2800" b="1" dirty="0"/>
              <a:t>ILL</a:t>
            </a:r>
          </a:p>
        </p:txBody>
      </p:sp>
      <p:sp>
        <p:nvSpPr>
          <p:cNvPr id="164869" name="Oval 5"/>
          <p:cNvSpPr>
            <a:spLocks noChangeArrowheads="1"/>
          </p:cNvSpPr>
          <p:nvPr/>
        </p:nvSpPr>
        <p:spPr bwMode="auto">
          <a:xfrm>
            <a:off x="4419600" y="685802"/>
            <a:ext cx="3657600" cy="3733800"/>
          </a:xfrm>
          <a:prstGeom prst="ellipse">
            <a:avLst/>
          </a:prstGeom>
          <a:solidFill>
            <a:srgbClr val="FFFF99">
              <a:alpha val="84000"/>
            </a:srgbClr>
          </a:solidFill>
          <a:ln w="9525">
            <a:solidFill>
              <a:schemeClr val="tx1"/>
            </a:solidFill>
            <a:round/>
            <a:headEnd/>
            <a:tailEnd/>
          </a:ln>
          <a:effectLst/>
        </p:spPr>
        <p:txBody>
          <a:bodyPr wrap="none" lIns="91421" tIns="45710" rIns="91421" bIns="45710" anchor="ctr"/>
          <a:lstStyle/>
          <a:p>
            <a:pPr algn="ctr"/>
            <a:r>
              <a:rPr lang="en-US" sz="2800" b="1" dirty="0"/>
              <a:t>Acquisition</a:t>
            </a:r>
          </a:p>
        </p:txBody>
      </p:sp>
      <p:sp>
        <p:nvSpPr>
          <p:cNvPr id="164870" name="Oval 6"/>
          <p:cNvSpPr>
            <a:spLocks noChangeArrowheads="1"/>
          </p:cNvSpPr>
          <p:nvPr/>
        </p:nvSpPr>
        <p:spPr bwMode="auto">
          <a:xfrm>
            <a:off x="2438400" y="2590800"/>
            <a:ext cx="4267200" cy="4267200"/>
          </a:xfrm>
          <a:prstGeom prst="ellipse">
            <a:avLst/>
          </a:prstGeom>
          <a:solidFill>
            <a:srgbClr val="FFFF99">
              <a:alpha val="84000"/>
            </a:srgbClr>
          </a:solidFill>
          <a:ln w="9525">
            <a:solidFill>
              <a:schemeClr val="tx1"/>
            </a:solidFill>
            <a:round/>
            <a:headEnd/>
            <a:tailEnd/>
          </a:ln>
          <a:effectLst/>
        </p:spPr>
        <p:txBody>
          <a:bodyPr wrap="none" lIns="91421" tIns="45710" rIns="91421" bIns="45710" anchor="ctr"/>
          <a:lstStyle/>
          <a:p>
            <a:pPr algn="ctr"/>
            <a:endParaRPr lang="en-US" sz="2400" b="1" dirty="0" smtClean="0"/>
          </a:p>
          <a:p>
            <a:pPr algn="ctr"/>
            <a:r>
              <a:rPr lang="en-US" sz="2400" b="1" dirty="0" smtClean="0"/>
              <a:t>Collection</a:t>
            </a:r>
            <a:endParaRPr lang="en-US" sz="2400" b="1" dirty="0"/>
          </a:p>
          <a:p>
            <a:pPr algn="ctr"/>
            <a:r>
              <a:rPr lang="en-US" sz="2400" b="1" dirty="0"/>
              <a:t>Development</a:t>
            </a:r>
          </a:p>
          <a:p>
            <a:pPr algn="ctr"/>
            <a:r>
              <a:rPr lang="en-US" sz="2400" b="1" dirty="0"/>
              <a:t>or</a:t>
            </a:r>
          </a:p>
          <a:p>
            <a:pPr algn="ctr"/>
            <a:r>
              <a:rPr lang="en-US" sz="2400" b="1" dirty="0"/>
              <a:t>Subject Librarian</a:t>
            </a:r>
          </a:p>
        </p:txBody>
      </p:sp>
      <p:sp>
        <p:nvSpPr>
          <p:cNvPr id="164871" name="Oval 7"/>
          <p:cNvSpPr>
            <a:spLocks noChangeArrowheads="1"/>
          </p:cNvSpPr>
          <p:nvPr/>
        </p:nvSpPr>
        <p:spPr bwMode="auto">
          <a:xfrm>
            <a:off x="3276600" y="2133600"/>
            <a:ext cx="2133600" cy="1905000"/>
          </a:xfrm>
          <a:prstGeom prst="ellipse">
            <a:avLst/>
          </a:prstGeom>
          <a:solidFill>
            <a:srgbClr val="99CC00">
              <a:alpha val="84000"/>
            </a:srgbClr>
          </a:solidFill>
          <a:ln w="9525">
            <a:solidFill>
              <a:schemeClr val="tx1"/>
            </a:solidFill>
            <a:round/>
            <a:headEnd/>
            <a:tailEnd/>
          </a:ln>
          <a:effectLst/>
        </p:spPr>
        <p:txBody>
          <a:bodyPr wrap="none" lIns="91421" tIns="45710" rIns="91421" bIns="45710" anchor="ctr"/>
          <a:lstStyle/>
          <a:p>
            <a:pPr algn="ctr"/>
            <a:r>
              <a:rPr lang="en-US" sz="2800" b="1" dirty="0"/>
              <a:t>Systems</a:t>
            </a:r>
          </a:p>
        </p:txBody>
      </p:sp>
      <p:sp>
        <p:nvSpPr>
          <p:cNvPr id="164872" name="AutoShape 8"/>
          <p:cNvSpPr>
            <a:spLocks/>
          </p:cNvSpPr>
          <p:nvPr/>
        </p:nvSpPr>
        <p:spPr bwMode="auto">
          <a:xfrm>
            <a:off x="76200" y="762000"/>
            <a:ext cx="1905000" cy="2209800"/>
          </a:xfrm>
          <a:prstGeom prst="borderCallout2">
            <a:avLst>
              <a:gd name="adj1" fmla="val 4838"/>
              <a:gd name="adj2" fmla="val 103227"/>
              <a:gd name="adj3" fmla="val 4838"/>
              <a:gd name="adj4" fmla="val 110148"/>
              <a:gd name="adj5" fmla="val 43938"/>
              <a:gd name="adj6" fmla="val 122585"/>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Head of Interlibrary Loan</a:t>
            </a:r>
          </a:p>
          <a:p>
            <a:pPr algn="l"/>
            <a:r>
              <a:rPr lang="en-US" sz="1000" dirty="0"/>
              <a:t>Access Services Librarian</a:t>
            </a:r>
          </a:p>
          <a:p>
            <a:pPr algn="l"/>
            <a:r>
              <a:rPr lang="en-US" sz="1000" dirty="0"/>
              <a:t>Interlibrary Loan or Resource Sharing Librarian</a:t>
            </a:r>
          </a:p>
          <a:p>
            <a:pPr algn="l"/>
            <a:endParaRPr lang="en-US" sz="500" dirty="0"/>
          </a:p>
          <a:p>
            <a:pPr algn="l"/>
            <a:r>
              <a:rPr lang="en-US" sz="1000" dirty="0"/>
              <a:t>ALA </a:t>
            </a:r>
            <a:r>
              <a:rPr lang="en-US" sz="1000" dirty="0">
                <a:hlinkClick r:id="rId4"/>
              </a:rPr>
              <a:t>RUSA STARS </a:t>
            </a:r>
            <a:r>
              <a:rPr lang="en-US" sz="1000" dirty="0"/>
              <a:t>&amp; </a:t>
            </a:r>
            <a:r>
              <a:rPr lang="en-US" sz="1000" dirty="0">
                <a:hlinkClick r:id="rId5"/>
              </a:rPr>
              <a:t>IFLA ILDS</a:t>
            </a:r>
            <a:endParaRPr lang="en-US" sz="1000" dirty="0"/>
          </a:p>
          <a:p>
            <a:pPr algn="l"/>
            <a:endParaRPr lang="en-US" sz="500" dirty="0"/>
          </a:p>
          <a:p>
            <a:pPr algn="l"/>
            <a:r>
              <a:rPr lang="en-US" sz="1000" i="1" dirty="0"/>
              <a:t>Journal of Interlibrary Loan, Document Delivery &amp; E-Reserve</a:t>
            </a:r>
          </a:p>
          <a:p>
            <a:pPr algn="l"/>
            <a:endParaRPr lang="en-US" sz="500" i="1" dirty="0"/>
          </a:p>
          <a:p>
            <a:pPr algn="l"/>
            <a:r>
              <a:rPr lang="en-US" sz="1000" i="1" dirty="0"/>
              <a:t>Journal of </a:t>
            </a:r>
            <a:r>
              <a:rPr lang="en-US" sz="1000" i="1" dirty="0" err="1"/>
              <a:t>Interlending</a:t>
            </a:r>
            <a:r>
              <a:rPr lang="en-US" sz="1000" i="1" dirty="0"/>
              <a:t> &amp; Document Supply</a:t>
            </a:r>
          </a:p>
          <a:p>
            <a:pPr algn="l"/>
            <a:endParaRPr lang="en-US" sz="500" i="1" dirty="0"/>
          </a:p>
          <a:p>
            <a:pPr algn="l"/>
            <a:r>
              <a:rPr lang="en-US" sz="1000" i="1" dirty="0"/>
              <a:t>Journal of Access Services</a:t>
            </a:r>
          </a:p>
        </p:txBody>
      </p:sp>
      <p:sp>
        <p:nvSpPr>
          <p:cNvPr id="164873" name="AutoShape 9"/>
          <p:cNvSpPr>
            <a:spLocks/>
          </p:cNvSpPr>
          <p:nvPr/>
        </p:nvSpPr>
        <p:spPr bwMode="auto">
          <a:xfrm>
            <a:off x="6934200" y="457200"/>
            <a:ext cx="2133600" cy="1752600"/>
          </a:xfrm>
          <a:prstGeom prst="borderCallout2">
            <a:avLst>
              <a:gd name="adj1" fmla="val 5769"/>
              <a:gd name="adj2" fmla="val -3333"/>
              <a:gd name="adj3" fmla="val 5769"/>
              <a:gd name="adj4" fmla="val -26181"/>
              <a:gd name="adj5" fmla="val 79167"/>
              <a:gd name="adj6" fmla="val -50556"/>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Acquisitions Librarian, Assoc. Director for Technical Services</a:t>
            </a:r>
          </a:p>
          <a:p>
            <a:pPr algn="l"/>
            <a:endParaRPr lang="en-US" sz="500" dirty="0"/>
          </a:p>
          <a:p>
            <a:pPr algn="l"/>
            <a:r>
              <a:rPr lang="en-US" sz="1000" dirty="0"/>
              <a:t>ALA </a:t>
            </a:r>
            <a:r>
              <a:rPr lang="en-US" sz="1000" dirty="0">
                <a:hlinkClick r:id="rId6"/>
              </a:rPr>
              <a:t>ALCTS</a:t>
            </a:r>
            <a:endParaRPr lang="en-US" sz="1000" dirty="0"/>
          </a:p>
          <a:p>
            <a:pPr algn="l"/>
            <a:r>
              <a:rPr lang="en-US" sz="1000" dirty="0" err="1">
                <a:hlinkClick r:id="rId7"/>
              </a:rPr>
              <a:t>Chareston</a:t>
            </a:r>
            <a:r>
              <a:rPr lang="en-US" sz="1000" dirty="0">
                <a:hlinkClick r:id="rId7"/>
              </a:rPr>
              <a:t> Conference</a:t>
            </a:r>
            <a:endParaRPr lang="en-US" sz="1000" dirty="0"/>
          </a:p>
          <a:p>
            <a:pPr algn="l"/>
            <a:endParaRPr lang="en-US" sz="500" dirty="0"/>
          </a:p>
          <a:p>
            <a:pPr algn="l"/>
            <a:r>
              <a:rPr lang="en-US" sz="1000" i="1" dirty="0" err="1">
                <a:hlinkClick r:id="rId8"/>
              </a:rPr>
              <a:t>AcqNet</a:t>
            </a:r>
            <a:endParaRPr lang="en-US" sz="1000" i="1" dirty="0"/>
          </a:p>
          <a:p>
            <a:pPr algn="l"/>
            <a:endParaRPr lang="en-US" sz="500" i="1" dirty="0"/>
          </a:p>
          <a:p>
            <a:pPr algn="l"/>
            <a:r>
              <a:rPr lang="en-US" sz="1000" i="1" dirty="0"/>
              <a:t>Library Acquisitions, Practice &amp; Theory (later title: Library Collections, Acquisitions, &amp; Technical Services)</a:t>
            </a:r>
          </a:p>
          <a:p>
            <a:pPr algn="l"/>
            <a:endParaRPr lang="en-US" sz="1000" i="1" dirty="0"/>
          </a:p>
        </p:txBody>
      </p:sp>
      <p:sp>
        <p:nvSpPr>
          <p:cNvPr id="164874" name="AutoShape 10"/>
          <p:cNvSpPr>
            <a:spLocks/>
          </p:cNvSpPr>
          <p:nvPr/>
        </p:nvSpPr>
        <p:spPr bwMode="auto">
          <a:xfrm>
            <a:off x="6934200" y="4572000"/>
            <a:ext cx="2057400" cy="1066800"/>
          </a:xfrm>
          <a:prstGeom prst="borderCallout2">
            <a:avLst>
              <a:gd name="adj1" fmla="val 5769"/>
              <a:gd name="adj2" fmla="val -3333"/>
              <a:gd name="adj3" fmla="val 5769"/>
              <a:gd name="adj4" fmla="val -33194"/>
              <a:gd name="adj5" fmla="val -13139"/>
              <a:gd name="adj6" fmla="val -65000"/>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Science, Engineering, History, etc.</a:t>
            </a:r>
          </a:p>
          <a:p>
            <a:pPr algn="l"/>
            <a:r>
              <a:rPr lang="en-US" sz="1000" dirty="0"/>
              <a:t>Librarian</a:t>
            </a:r>
          </a:p>
          <a:p>
            <a:pPr algn="l"/>
            <a:endParaRPr lang="en-US" sz="500" dirty="0"/>
          </a:p>
          <a:p>
            <a:pPr algn="l"/>
            <a:r>
              <a:rPr lang="en-US" sz="1000" dirty="0"/>
              <a:t>ALA many separate divisions</a:t>
            </a:r>
          </a:p>
          <a:p>
            <a:pPr algn="l"/>
            <a:endParaRPr lang="en-US" sz="500" dirty="0"/>
          </a:p>
          <a:p>
            <a:pPr algn="l"/>
            <a:r>
              <a:rPr lang="en-US" sz="1000" i="1" dirty="0"/>
              <a:t>American Libraries</a:t>
            </a:r>
          </a:p>
          <a:p>
            <a:pPr algn="l"/>
            <a:r>
              <a:rPr lang="en-US" sz="1000" i="1" dirty="0">
                <a:hlinkClick r:id="rId9"/>
              </a:rPr>
              <a:t>Against the Grain</a:t>
            </a:r>
            <a:endParaRPr lang="en-US" sz="1000" i="1" dirty="0"/>
          </a:p>
          <a:p>
            <a:pPr algn="l"/>
            <a:endParaRPr lang="en-US" sz="1000" dirty="0"/>
          </a:p>
          <a:p>
            <a:pPr algn="l"/>
            <a:endParaRPr lang="en-US" sz="1000" dirty="0"/>
          </a:p>
          <a:p>
            <a:pPr algn="l"/>
            <a:endParaRPr lang="en-US" sz="1000" i="1" dirty="0"/>
          </a:p>
        </p:txBody>
      </p:sp>
      <p:sp>
        <p:nvSpPr>
          <p:cNvPr id="164875" name="AutoShape 11"/>
          <p:cNvSpPr>
            <a:spLocks/>
          </p:cNvSpPr>
          <p:nvPr/>
        </p:nvSpPr>
        <p:spPr bwMode="auto">
          <a:xfrm>
            <a:off x="152400" y="3810000"/>
            <a:ext cx="2133600" cy="1295400"/>
          </a:xfrm>
          <a:prstGeom prst="borderCallout2">
            <a:avLst>
              <a:gd name="adj1" fmla="val 5769"/>
              <a:gd name="adj2" fmla="val 103333"/>
              <a:gd name="adj3" fmla="val 5769"/>
              <a:gd name="adj4" fmla="val 127222"/>
              <a:gd name="adj5" fmla="val -41011"/>
              <a:gd name="adj6" fmla="val 168314"/>
            </a:avLst>
          </a:prstGeom>
          <a:solidFill>
            <a:schemeClr val="bg1">
              <a:alpha val="80000"/>
            </a:schemeClr>
          </a:solidFill>
          <a:ln w="9525">
            <a:solidFill>
              <a:schemeClr val="tx1"/>
            </a:solidFill>
            <a:miter lim="800000"/>
            <a:headEnd/>
            <a:tailEnd/>
          </a:ln>
          <a:effectLst/>
        </p:spPr>
        <p:txBody>
          <a:bodyPr lIns="91421" tIns="45710" rIns="91421" bIns="45710"/>
          <a:lstStyle/>
          <a:p>
            <a:pPr algn="l"/>
            <a:r>
              <a:rPr lang="en-US" sz="1000" dirty="0"/>
              <a:t>Systems Librarian</a:t>
            </a:r>
          </a:p>
          <a:p>
            <a:pPr algn="l"/>
            <a:endParaRPr lang="en-US" sz="500" dirty="0"/>
          </a:p>
          <a:p>
            <a:pPr algn="l"/>
            <a:r>
              <a:rPr lang="en-US" sz="1000" dirty="0">
                <a:hlinkClick r:id="rId10"/>
              </a:rPr>
              <a:t>ALA LITA</a:t>
            </a:r>
            <a:endParaRPr lang="en-US" sz="1000" dirty="0"/>
          </a:p>
          <a:p>
            <a:pPr algn="l"/>
            <a:endParaRPr lang="en-US" sz="500" dirty="0"/>
          </a:p>
          <a:p>
            <a:pPr algn="l"/>
            <a:r>
              <a:rPr lang="en-US" sz="1000" dirty="0">
                <a:hlinkClick r:id="rId11"/>
              </a:rPr>
              <a:t>Computers &amp; Libraries</a:t>
            </a:r>
            <a:endParaRPr lang="en-US" sz="1000" dirty="0"/>
          </a:p>
          <a:p>
            <a:pPr algn="l"/>
            <a:endParaRPr lang="en-US" sz="500" dirty="0"/>
          </a:p>
          <a:p>
            <a:pPr algn="l"/>
            <a:r>
              <a:rPr lang="en-US" sz="1000" i="1" dirty="0"/>
              <a:t>JASIST</a:t>
            </a:r>
          </a:p>
          <a:p>
            <a:pPr algn="l"/>
            <a:r>
              <a:rPr lang="en-US" sz="1000" i="1" dirty="0"/>
              <a:t>Information Today</a:t>
            </a:r>
          </a:p>
          <a:p>
            <a:pPr algn="l"/>
            <a:r>
              <a:rPr lang="en-US" sz="1000" i="1" dirty="0">
                <a:hlinkClick r:id="rId12"/>
              </a:rPr>
              <a:t>Library </a:t>
            </a:r>
            <a:r>
              <a:rPr lang="en-US" sz="1000" i="1" dirty="0" smtClean="0">
                <a:hlinkClick r:id="rId12"/>
              </a:rPr>
              <a:t>Journal</a:t>
            </a:r>
            <a:endParaRPr lang="en-US" sz="1000" i="1" dirty="0"/>
          </a:p>
        </p:txBody>
      </p:sp>
      <p:sp>
        <p:nvSpPr>
          <p:cNvPr id="13" name="Rounded Rectangle 12"/>
          <p:cNvSpPr/>
          <p:nvPr/>
        </p:nvSpPr>
        <p:spPr>
          <a:xfrm>
            <a:off x="76200" y="5715000"/>
            <a:ext cx="89916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“for monographs, purchase may be a reasonable substitute for interlibrary loan.”</a:t>
            </a:r>
          </a:p>
          <a:p>
            <a:endParaRPr lang="en-US" sz="500" dirty="0" smtClean="0"/>
          </a:p>
          <a:p>
            <a:r>
              <a:rPr lang="en-US" sz="1400" dirty="0" smtClean="0"/>
              <a:t>Holley, Robert, </a:t>
            </a:r>
            <a:r>
              <a:rPr lang="en-US" sz="1400" dirty="0" err="1" smtClean="0"/>
              <a:t>Kalyani</a:t>
            </a:r>
            <a:r>
              <a:rPr lang="en-US" sz="1400" dirty="0" smtClean="0"/>
              <a:t> </a:t>
            </a:r>
            <a:r>
              <a:rPr lang="en-US" sz="1400" dirty="0" err="1" smtClean="0"/>
              <a:t>Ankem</a:t>
            </a:r>
            <a:r>
              <a:rPr lang="en-US" sz="1400" dirty="0" smtClean="0"/>
              <a:t>, “The effect of the Internet on the out-of-print book market: Implications for libraries,” </a:t>
            </a:r>
            <a:r>
              <a:rPr lang="en-US" sz="1400" i="1" dirty="0" smtClean="0"/>
              <a:t>Library Collections, Acquisitions, &amp; Technical Services, </a:t>
            </a:r>
            <a:r>
              <a:rPr lang="en-US" sz="1400" dirty="0" smtClean="0"/>
              <a:t> vol. 29, 2005, p. 118-139.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dissolve">
                                      <p:cBhvr>
                                        <p:cTn id="7" dur="500"/>
                                        <p:tgtEl>
                                          <p:spTgt spid="1648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4869"/>
                                        </p:tgtEl>
                                        <p:attrNameLst>
                                          <p:attrName>style.visibility</p:attrName>
                                        </p:attrNameLst>
                                      </p:cBhvr>
                                      <p:to>
                                        <p:strVal val="visible"/>
                                      </p:to>
                                    </p:set>
                                    <p:animEffect transition="in" filter="dissolve">
                                      <p:cBhvr>
                                        <p:cTn id="11" dur="500"/>
                                        <p:tgtEl>
                                          <p:spTgt spid="16486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4870"/>
                                        </p:tgtEl>
                                        <p:attrNameLst>
                                          <p:attrName>style.visibility</p:attrName>
                                        </p:attrNameLst>
                                      </p:cBhvr>
                                      <p:to>
                                        <p:strVal val="visible"/>
                                      </p:to>
                                    </p:set>
                                    <p:animEffect transition="in" filter="dissolve">
                                      <p:cBhvr>
                                        <p:cTn id="15" dur="500"/>
                                        <p:tgtEl>
                                          <p:spTgt spid="16487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4871"/>
                                        </p:tgtEl>
                                        <p:attrNameLst>
                                          <p:attrName>style.visibility</p:attrName>
                                        </p:attrNameLst>
                                      </p:cBhvr>
                                      <p:to>
                                        <p:strVal val="visible"/>
                                      </p:to>
                                    </p:set>
                                    <p:animEffect transition="in" filter="dissolve">
                                      <p:cBhvr>
                                        <p:cTn id="19" dur="500"/>
                                        <p:tgtEl>
                                          <p:spTgt spid="16487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4872"/>
                                        </p:tgtEl>
                                        <p:attrNameLst>
                                          <p:attrName>style.visibility</p:attrName>
                                        </p:attrNameLst>
                                      </p:cBhvr>
                                      <p:to>
                                        <p:strVal val="visible"/>
                                      </p:to>
                                    </p:set>
                                    <p:animEffect transition="in" filter="dissolve">
                                      <p:cBhvr>
                                        <p:cTn id="24" dur="500"/>
                                        <p:tgtEl>
                                          <p:spTgt spid="164872"/>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64873"/>
                                        </p:tgtEl>
                                        <p:attrNameLst>
                                          <p:attrName>style.visibility</p:attrName>
                                        </p:attrNameLst>
                                      </p:cBhvr>
                                      <p:to>
                                        <p:strVal val="visible"/>
                                      </p:to>
                                    </p:set>
                                    <p:animEffect transition="in" filter="dissolve">
                                      <p:cBhvr>
                                        <p:cTn id="28" dur="500"/>
                                        <p:tgtEl>
                                          <p:spTgt spid="164873"/>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64874"/>
                                        </p:tgtEl>
                                        <p:attrNameLst>
                                          <p:attrName>style.visibility</p:attrName>
                                        </p:attrNameLst>
                                      </p:cBhvr>
                                      <p:to>
                                        <p:strVal val="visible"/>
                                      </p:to>
                                    </p:set>
                                    <p:animEffect transition="in" filter="dissolve">
                                      <p:cBhvr>
                                        <p:cTn id="32" dur="500"/>
                                        <p:tgtEl>
                                          <p:spTgt spid="164874"/>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164875"/>
                                        </p:tgtEl>
                                        <p:attrNameLst>
                                          <p:attrName>style.visibility</p:attrName>
                                        </p:attrNameLst>
                                      </p:cBhvr>
                                      <p:to>
                                        <p:strVal val="visible"/>
                                      </p:to>
                                    </p:set>
                                    <p:animEffect transition="in" filter="dissolve">
                                      <p:cBhvr>
                                        <p:cTn id="36" dur="500"/>
                                        <p:tgtEl>
                                          <p:spTgt spid="16487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nimBg="1"/>
      <p:bldP spid="164870" grpId="0" animBg="1"/>
      <p:bldP spid="164871" grpId="0" animBg="1"/>
      <p:bldP spid="164872" grpId="0" animBg="1"/>
      <p:bldP spid="164873" grpId="0" animBg="1"/>
      <p:bldP spid="164874" grpId="0" animBg="1"/>
      <p:bldP spid="16487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screen">
            <a:lum bright="6000" contrast="-10000"/>
          </a:blip>
          <a:srcRect/>
          <a:stretch>
            <a:fillRect/>
          </a:stretch>
        </p:blipFill>
        <p:spPr bwMode="auto">
          <a:xfrm>
            <a:off x="3101698" y="533400"/>
            <a:ext cx="2765702" cy="2406100"/>
          </a:xfrm>
          <a:prstGeom prst="rect">
            <a:avLst/>
          </a:prstGeom>
          <a:noFill/>
          <a:ln w="9525">
            <a:noFill/>
            <a:miter lim="800000"/>
            <a:headEnd/>
            <a:tailEnd/>
          </a:ln>
        </p:spPr>
      </p:pic>
      <p:graphicFrame>
        <p:nvGraphicFramePr>
          <p:cNvPr id="5" name="Diagram 4"/>
          <p:cNvGraphicFramePr/>
          <p:nvPr/>
        </p:nvGraphicFramePr>
        <p:xfrm>
          <a:off x="0" y="16002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228600" y="228600"/>
            <a:ext cx="8686800" cy="1143000"/>
          </a:xfrm>
        </p:spPr>
        <p:txBody>
          <a:bodyPr>
            <a:normAutofit/>
          </a:bodyPr>
          <a:lstStyle/>
          <a:p>
            <a:r>
              <a:rPr lang="en-US" sz="2800" dirty="0" smtClean="0"/>
              <a:t>GIST for Web</a:t>
            </a:r>
            <a:endParaRPr lang="en-US" sz="2800" dirty="0"/>
          </a:p>
        </p:txBody>
      </p:sp>
      <p:sp>
        <p:nvSpPr>
          <p:cNvPr id="6" name="Left-Right Arrow 5"/>
          <p:cNvSpPr/>
          <p:nvPr/>
        </p:nvSpPr>
        <p:spPr>
          <a:xfrm>
            <a:off x="3657600" y="3581400"/>
            <a:ext cx="1600200" cy="990600"/>
          </a:xfrm>
          <a:prstGeom prst="lef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sz="1200" dirty="0">
                <a:solidFill>
                  <a:prstClr val="black"/>
                </a:solidFill>
                <a:latin typeface="Calibri"/>
              </a:rPr>
              <a:t>Requests are Transferable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839200" cy="533400"/>
          </a:xfrm>
        </p:spPr>
        <p:txBody>
          <a:bodyPr>
            <a:normAutofit fontScale="90000"/>
          </a:bodyPr>
          <a:lstStyle/>
          <a:p>
            <a:r>
              <a:rPr lang="en-US" sz="3200" dirty="0" smtClean="0"/>
              <a:t>GIST for Web</a:t>
            </a:r>
            <a:endParaRPr lang="en-US" sz="2200" dirty="0"/>
          </a:p>
        </p:txBody>
      </p:sp>
      <p:pic>
        <p:nvPicPr>
          <p:cNvPr id="1026" name="Picture 2"/>
          <p:cNvPicPr>
            <a:picLocks noChangeAspect="1" noChangeArrowheads="1"/>
          </p:cNvPicPr>
          <p:nvPr/>
        </p:nvPicPr>
        <p:blipFill>
          <a:blip r:embed="rId3" cstate="screen"/>
          <a:srcRect/>
          <a:stretch>
            <a:fillRect/>
          </a:stretch>
        </p:blipFill>
        <p:spPr bwMode="auto">
          <a:xfrm>
            <a:off x="0" y="990600"/>
            <a:ext cx="3269384" cy="20574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505199" y="990600"/>
            <a:ext cx="3938101" cy="22860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screen"/>
          <a:srcRect/>
          <a:stretch>
            <a:fillRect/>
          </a:stretch>
        </p:blipFill>
        <p:spPr bwMode="auto">
          <a:xfrm>
            <a:off x="5486400" y="1219199"/>
            <a:ext cx="3657600" cy="3111979"/>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6" cstate="screen"/>
          <a:srcRect/>
          <a:stretch>
            <a:fillRect/>
          </a:stretch>
        </p:blipFill>
        <p:spPr bwMode="auto">
          <a:xfrm>
            <a:off x="3388585" y="2438400"/>
            <a:ext cx="4612415" cy="25146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7" cstate="screen"/>
          <a:srcRect/>
          <a:stretch>
            <a:fillRect/>
          </a:stretch>
        </p:blipFill>
        <p:spPr bwMode="auto">
          <a:xfrm>
            <a:off x="5069316" y="2895600"/>
            <a:ext cx="3998484" cy="281940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8" cstate="screen"/>
          <a:srcRect/>
          <a:stretch>
            <a:fillRect/>
          </a:stretch>
        </p:blipFill>
        <p:spPr bwMode="auto">
          <a:xfrm>
            <a:off x="3200400" y="3924108"/>
            <a:ext cx="5029200" cy="2324292"/>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9" cstate="screen"/>
          <a:srcRect/>
          <a:stretch>
            <a:fillRect/>
          </a:stretch>
        </p:blipFill>
        <p:spPr bwMode="auto">
          <a:xfrm>
            <a:off x="4892675" y="3733800"/>
            <a:ext cx="4175125" cy="2853553"/>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1600200" y="1981200"/>
            <a:ext cx="16002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 tab away</a:t>
            </a:r>
            <a:endParaRPr lang="en-US" sz="2000" dirty="0">
              <a:solidFill>
                <a:schemeClr val="tx1"/>
              </a:solidFill>
            </a:endParaRPr>
          </a:p>
        </p:txBody>
      </p:sp>
      <p:pic>
        <p:nvPicPr>
          <p:cNvPr id="11" name="Picture 2"/>
          <p:cNvPicPr>
            <a:picLocks noChangeAspect="1" noChangeArrowheads="1"/>
          </p:cNvPicPr>
          <p:nvPr/>
        </p:nvPicPr>
        <p:blipFill>
          <a:blip r:embed="rId10" cstate="screen"/>
          <a:srcRect/>
          <a:stretch>
            <a:fillRect/>
          </a:stretch>
        </p:blipFill>
        <p:spPr bwMode="auto">
          <a:xfrm>
            <a:off x="81943" y="3048000"/>
            <a:ext cx="4185257" cy="2197859"/>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11" cstate="screen"/>
          <a:srcRect/>
          <a:stretch>
            <a:fillRect/>
          </a:stretch>
        </p:blipFill>
        <p:spPr bwMode="auto">
          <a:xfrm>
            <a:off x="228600" y="4394340"/>
            <a:ext cx="3962400" cy="2390414"/>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76200" y="3820180"/>
            <a:ext cx="4191000" cy="523220"/>
          </a:xfrm>
          <a:prstGeom prst="rect">
            <a:avLst/>
          </a:prstGeom>
          <a:solidFill>
            <a:schemeClr val="bg1"/>
          </a:solidFill>
        </p:spPr>
        <p:txBody>
          <a:bodyPr wrap="square">
            <a:spAutoFit/>
          </a:bodyPr>
          <a:lstStyle/>
          <a:p>
            <a:r>
              <a:rPr lang="en-US" sz="1400" dirty="0" smtClean="0"/>
              <a:t>ILLiad </a:t>
            </a:r>
            <a:r>
              <a:rPr lang="en-US" sz="1400" dirty="0" err="1" smtClean="0"/>
              <a:t>Addons</a:t>
            </a:r>
            <a:r>
              <a:rPr lang="en-US" sz="1400" dirty="0" smtClean="0"/>
              <a:t> </a:t>
            </a:r>
            <a:r>
              <a:rPr lang="en-US" sz="1400" dirty="0" smtClean="0">
                <a:hlinkClick r:id="rId12"/>
              </a:rPr>
              <a:t>https://prometheus.atlas-sys.com/display/ILLiadAddons/Addons+Directory</a:t>
            </a:r>
            <a:endParaRPr lang="en-US" sz="1400" dirty="0"/>
          </a:p>
        </p:txBody>
      </p:sp>
      <p:sp>
        <p:nvSpPr>
          <p:cNvPr id="14" name="Rectangle 13"/>
          <p:cNvSpPr/>
          <p:nvPr/>
        </p:nvSpPr>
        <p:spPr>
          <a:xfrm>
            <a:off x="3048000" y="152400"/>
            <a:ext cx="5943600" cy="400110"/>
          </a:xfrm>
          <a:prstGeom prst="rect">
            <a:avLst/>
          </a:prstGeom>
        </p:spPr>
        <p:txBody>
          <a:bodyPr wrap="square">
            <a:spAutoFit/>
          </a:bodyPr>
          <a:lstStyle/>
          <a:p>
            <a:pPr algn="r"/>
            <a:r>
              <a:rPr lang="en-US" sz="2000" dirty="0" smtClean="0"/>
              <a:t>ILLiad </a:t>
            </a:r>
            <a:r>
              <a:rPr lang="en-US" sz="2000" dirty="0" err="1" smtClean="0"/>
              <a:t>addons</a:t>
            </a:r>
            <a:r>
              <a:rPr lang="en-US" sz="2000" dirty="0" smtClean="0"/>
              <a:t> connect any web service</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 calcmode="lin" valueType="num">
                                      <p:cBhvr additive="base">
                                        <p:cTn id="35" dur="500" fill="hold"/>
                                        <p:tgtEl>
                                          <p:spTgt spid="1031"/>
                                        </p:tgtEl>
                                        <p:attrNameLst>
                                          <p:attrName>ppt_x</p:attrName>
                                        </p:attrNameLst>
                                      </p:cBhvr>
                                      <p:tavLst>
                                        <p:tav tm="0">
                                          <p:val>
                                            <p:strVal val="#ppt_x"/>
                                          </p:val>
                                        </p:tav>
                                        <p:tav tm="100000">
                                          <p:val>
                                            <p:strVal val="#ppt_x"/>
                                          </p:val>
                                        </p:tav>
                                      </p:tavLst>
                                    </p:anim>
                                    <p:anim calcmode="lin" valueType="num">
                                      <p:cBhvr additive="base">
                                        <p:cTn id="3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inanPerf">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B7F2B7E9-5261-4B76-8106-8FD59707601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25DCC4D5-5D03-4D0C-B4BB-8AC1F52CA6B7}">
  <ds:schemaRefs>
    <ds:schemaRef ds:uri="http://schemas.microsoft.com/sharepoint/v3/contenttype/forms"/>
  </ds:schemaRefs>
</ds:datastoreItem>
</file>

<file path=customXml/itemProps3.xml><?xml version="1.0" encoding="utf-8"?>
<ds:datastoreItem xmlns:ds="http://schemas.openxmlformats.org/officeDocument/2006/customXml" ds:itemID="{3D63DFC5-BD86-44A0-BB46-B5446B26D1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FinanPerf</Template>
  <TotalTime>0</TotalTime>
  <Words>4107</Words>
  <Application>Microsoft Office PowerPoint</Application>
  <PresentationFormat>On-screen Show (4:3)</PresentationFormat>
  <Paragraphs>519</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FinanPerf</vt:lpstr>
      <vt:lpstr>Getting It System Toolkit (GIST)</vt:lpstr>
      <vt:lpstr>Agenda</vt:lpstr>
      <vt:lpstr>New books just in case</vt:lpstr>
      <vt:lpstr>Strategies – Cost, Uniqueness, Use</vt:lpstr>
      <vt:lpstr>Models and Strategies</vt:lpstr>
      <vt:lpstr>Models and Strategies</vt:lpstr>
      <vt:lpstr>We are a Divided house &amp; Workflow</vt:lpstr>
      <vt:lpstr>GIST for Web</vt:lpstr>
      <vt:lpstr>GIST for Web</vt:lpstr>
      <vt:lpstr>Achieving Collection Diversity</vt:lpstr>
      <vt:lpstr>Cooperative Collection development… 50 years in the making…</vt:lpstr>
      <vt:lpstr>Local decision-making for</vt:lpstr>
      <vt:lpstr>GIST Gift &amp; Deselection manager</vt:lpstr>
      <vt:lpstr>Conspectus</vt:lpstr>
      <vt:lpstr>Migrating Print to Electronic? </vt:lpstr>
      <vt:lpstr>GIST Gift &amp; Deselection manager</vt:lpstr>
      <vt:lpstr>GIST Acquisitions manager</vt:lpstr>
      <vt:lpstr>GIST Acquisitions Manager</vt:lpstr>
      <vt:lpstr>GIST User Interface Scenario:  Fund selection &amp; insufficient funds</vt:lpstr>
      <vt:lpstr>Basic Scenario of Purchasing Amazon order</vt:lpstr>
      <vt:lpstr>GIST Reviewer Web Interface Scenario:   (alternative to current use of email routing)</vt:lpstr>
      <vt:lpstr>GIST Project Roadmap</vt:lpstr>
      <vt:lpstr>GIST Project Roadmap</vt:lpstr>
      <vt:lpstr>Acquisitions + Interlibrary Loan</vt:lpstr>
      <vt:lpstr>Acquisitions + Interlibrary Loan</vt:lpstr>
      <vt:lpstr>Change</vt:lpstr>
      <vt:lpstr>Classic Reading</vt:lpstr>
      <vt:lpstr>Reprint Galore</vt:lpstr>
      <vt:lpstr>Divine Comedy</vt:lpstr>
      <vt:lpstr>Google books</vt:lpstr>
      <vt:lpstr>Digital Humanities &amp; Dante</vt:lpstr>
      <vt:lpstr>Digital Humanities &amp; Dante</vt:lpstr>
      <vt:lpstr>Organization Changes &amp; Staff Implications</vt:lpstr>
      <vt:lpstr>Organization Changes &amp; Staff Implications</vt:lpstr>
      <vt:lpstr>Resources of Interest</vt:lpstr>
      <vt:lpstr>Resources of Interest</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2010-07-22T18:16:42Z</dcterms:created>
  <dcterms:modified xsi:type="dcterms:W3CDTF">2010-08-19T20:00:26Z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TC101671179990</vt:lpwstr>
  </property>
</Properties>
</file>