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8" autoAdjust="0"/>
    <p:restoredTop sz="94660"/>
  </p:normalViewPr>
  <p:slideViewPr>
    <p:cSldViewPr snapToGrid="0">
      <p:cViewPr varScale="1">
        <p:scale>
          <a:sx n="118" d="100"/>
          <a:sy n="118" d="100"/>
        </p:scale>
        <p:origin x="9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BC954-B040-4F2A-8743-9A80BC31B081}" type="datetimeFigureOut">
              <a:rPr lang="en-US" smtClean="0"/>
              <a:t>8/28/2018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C97A8-C274-49A7-9F39-89CF4F4997CB}" type="slidenum">
              <a:rPr lang="en-US" smtClean="0"/>
              <a:t>‹#›</a:t>
            </a:fld>
            <a:endParaRPr lang="en-US"/>
          </a:p>
        </p:txBody>
      </p:sp>
    </p:spTree>
    <p:extLst>
      <p:ext uri="{BB962C8B-B14F-4D97-AF65-F5344CB8AC3E}">
        <p14:creationId xmlns:p14="http://schemas.microsoft.com/office/powerpoint/2010/main" val="459759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dEbl5jvLKGQ"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3schools.com/tags/tag_doctype.asp"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ccessibility.psu.edu/"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slideshare.net/3Play/the-impact-of-recent-lawsuits-on-video-accessibility-requirement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rchive.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en.wikipedia.org/wiki/Assistive_technology"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developer.mozilla.org/en-US/docs/Web/Accessibility/ARIA/ARIA_Techniques/Using_the_aria-label_attribut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evelaccess.com/what-does-responsive-web-design-have-to-do-with-accessibilit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evelaccess.com/what-does-responsive-web-design-have-to-do-with-accessibilit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dEbl5jvLKGQ"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will discuss the importance of following Accessibility Guidelines in building websites and modifying templates for web platforms such as </a:t>
            </a:r>
            <a:r>
              <a:rPr lang="en-US" dirty="0" err="1" smtClean="0"/>
              <a:t>ILLiAD</a:t>
            </a:r>
            <a:r>
              <a:rPr lang="en-US" dirty="0" smtClean="0"/>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283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found that it’s better to have an explanation of challenges faced by people with visual disabilities, if the explanation comes directly from someone with a visual disability.  This is a Screen Reader Demo for Digital Accessibility.</a:t>
            </a:r>
            <a:br>
              <a:rPr lang="en-US" dirty="0" smtClean="0"/>
            </a:br>
            <a:r>
              <a:rPr lang="en-US" sz="1200" dirty="0" smtClean="0">
                <a:hlinkClick r:id="rId3"/>
              </a:rPr>
              <a:t>https://youtu.be/dEbl5jvLKGQ</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UC San Francisco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590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factors to consider for web accessibility. </a:t>
            </a:r>
            <a:r>
              <a:rPr lang="en-US" dirty="0" smtClean="0"/>
              <a:t>I am going to focus on some of the ‘biggies.’ </a:t>
            </a:r>
            <a:endParaRPr lang="en-US" dirty="0"/>
          </a:p>
          <a:p>
            <a:endParaRPr lang="en-US" dirty="0"/>
          </a:p>
          <a:p>
            <a:r>
              <a:rPr lang="en-US" dirty="0" smtClean="0"/>
              <a:t>Alternative descriptions of images and links (you may be familiar with the ALT tag)</a:t>
            </a:r>
          </a:p>
          <a:p>
            <a:r>
              <a:rPr lang="en-US" dirty="0" smtClean="0"/>
              <a:t>Tables of data versus using tables to hold text content and site layout</a:t>
            </a:r>
          </a:p>
          <a:p>
            <a:r>
              <a:rPr lang="en-US" dirty="0" smtClean="0"/>
              <a:t>Document Type and Language</a:t>
            </a:r>
          </a:p>
          <a:p>
            <a:r>
              <a:rPr lang="en-US" dirty="0" smtClean="0"/>
              <a:t>Headings and </a:t>
            </a:r>
            <a:r>
              <a:rPr lang="en-US" dirty="0" err="1" smtClean="0"/>
              <a:t>Tabindex</a:t>
            </a:r>
            <a:endParaRPr lang="en-US" dirty="0" smtClean="0"/>
          </a:p>
          <a:p>
            <a:r>
              <a:rPr lang="en-US" dirty="0" smtClean="0"/>
              <a:t>Color Contrast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32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a:t>
            </a:r>
            <a:r>
              <a:rPr lang="en-US" baseline="0" dirty="0" smtClean="0"/>
              <a:t> tags are necessary to describe the content of an image or a link. </a:t>
            </a:r>
          </a:p>
          <a:p>
            <a:endParaRPr lang="en-US" dirty="0"/>
          </a:p>
          <a:p>
            <a:r>
              <a:rPr lang="en-US" baseline="0" dirty="0" smtClean="0"/>
              <a:t>Most content management systems provide the ability to add alternative text, captions, titles, and other descriptive data to an image or link placed in content.  </a:t>
            </a:r>
          </a:p>
          <a:p>
            <a:r>
              <a:rPr lang="en-US" dirty="0" smtClean="0"/>
              <a:t>If you work with anything like WordPress, Drupal, or </a:t>
            </a:r>
            <a:r>
              <a:rPr lang="en-US" dirty="0" err="1" smtClean="0"/>
              <a:t>LibGuides</a:t>
            </a:r>
            <a:r>
              <a:rPr lang="en-US" dirty="0" smtClean="0"/>
              <a:t>, you may see sections to add “alt” tags or alternative description. </a:t>
            </a:r>
            <a:endParaRPr lang="en-US" baseline="0" dirty="0" smtClean="0"/>
          </a:p>
          <a:p>
            <a:endParaRPr lang="en-US" dirty="0"/>
          </a:p>
          <a:p>
            <a:r>
              <a:rPr lang="en-US" baseline="0" dirty="0" smtClean="0"/>
              <a:t>Alt tags are one of the more well-known “THINGS THAT ARE NEEDED TO MAKE A WEBSITE ACCESSIBLE.”</a:t>
            </a:r>
          </a:p>
          <a:p>
            <a:endParaRPr lang="en-US" dirty="0"/>
          </a:p>
          <a:p>
            <a:r>
              <a:rPr lang="en-US" dirty="0" smtClean="0"/>
              <a:t>You need to describe what the image is showing or referencing. Even with logos – a college logo needs an alt tag saying the name of the college, for example.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41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Tables</a:t>
            </a:r>
            <a:r>
              <a:rPr lang="en-US" baseline="0" dirty="0" smtClean="0"/>
              <a:t> are not for website layout. Maybe 20 years ago, but not today.   BadHTML.com is a deliberately obnoxious example of –</a:t>
            </a:r>
            <a:r>
              <a:rPr lang="en-US" dirty="0" smtClean="0"/>
              <a:t> bad HTML, but it gets the point across. You have to think about how others see and use your website.</a:t>
            </a:r>
            <a:endParaRPr lang="en-US" baseline="0" dirty="0" smtClean="0"/>
          </a:p>
          <a:p>
            <a:endParaRPr lang="en-US" dirty="0"/>
          </a:p>
          <a:p>
            <a:r>
              <a:rPr lang="en-US" baseline="0" dirty="0" smtClean="0"/>
              <a:t>Tables are for tabular data  that has clearly defined column headers, and repeated rows.   Table styles and widths that are  included right in the markup or code behind waste space and are read by </a:t>
            </a:r>
            <a:r>
              <a:rPr lang="en-US" baseline="0" dirty="0" err="1" smtClean="0"/>
              <a:t>screenreaders</a:t>
            </a:r>
            <a:r>
              <a:rPr lang="en-US" baseline="0" dirty="0" smtClean="0"/>
              <a:t> ,which is very confusing. </a:t>
            </a:r>
          </a:p>
          <a:p>
            <a:endParaRPr lang="en-US" baseline="0" dirty="0" smtClean="0"/>
          </a:p>
          <a:p>
            <a:endParaRPr lang="en-US" dirty="0" smtClean="0"/>
          </a:p>
          <a:p>
            <a:r>
              <a:rPr lang="en-US" dirty="0" smtClean="0"/>
              <a:t>This site on</a:t>
            </a:r>
            <a:r>
              <a:rPr lang="en-US" baseline="0" dirty="0" smtClean="0"/>
              <a:t> this slide </a:t>
            </a:r>
            <a:r>
              <a:rPr lang="en-US" dirty="0" smtClean="0"/>
              <a:t>actually</a:t>
            </a:r>
            <a:r>
              <a:rPr lang="en-US" baseline="0" dirty="0" smtClean="0"/>
              <a:t> has excellent tips on responsive design, validation, and best practice. That is, if you can look at this site without getting a migraine.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https://badhtml.com/obsolete-html-code/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221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Badly coded tables are a nightmare for screen readers. </a:t>
            </a:r>
          </a:p>
          <a:p>
            <a:endParaRPr lang="en-US" dirty="0"/>
          </a:p>
          <a:p>
            <a:r>
              <a:rPr lang="en-US" baseline="0" dirty="0" smtClean="0"/>
              <a:t>They are also one of the more cumbersome objects to clean up in web design and development.</a:t>
            </a:r>
          </a:p>
          <a:p>
            <a:endParaRPr lang="en-US" dirty="0"/>
          </a:p>
          <a:p>
            <a:r>
              <a:rPr lang="en-US" dirty="0" smtClean="0"/>
              <a:t>This video is an example of how badly coded tables sound to a screen reader.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4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Badly coded tables are a nightmare for screen readers. </a:t>
            </a:r>
          </a:p>
          <a:p>
            <a:endParaRPr lang="en-US" dirty="0"/>
          </a:p>
          <a:p>
            <a:r>
              <a:rPr lang="en-US" baseline="0" dirty="0" smtClean="0"/>
              <a:t>They are also one of the more cumbersome objects to clean up in web design and development.</a:t>
            </a:r>
          </a:p>
          <a:p>
            <a:endParaRPr lang="en-US" dirty="0"/>
          </a:p>
          <a:p>
            <a:r>
              <a:rPr lang="en-US" dirty="0" smtClean="0"/>
              <a:t>This video is an example of how badly coded tables sound to a screen reader.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532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for something more </a:t>
            </a:r>
            <a:r>
              <a:rPr lang="en-US" dirty="0" err="1" smtClean="0"/>
              <a:t>ILLiAD</a:t>
            </a:r>
            <a:r>
              <a:rPr lang="en-US" dirty="0" smtClean="0"/>
              <a:t> related. </a:t>
            </a:r>
          </a:p>
          <a:p>
            <a:endParaRPr lang="en-US" dirty="0"/>
          </a:p>
          <a:p>
            <a:r>
              <a:rPr lang="en-US" dirty="0" smtClean="0"/>
              <a:t>This</a:t>
            </a:r>
            <a:r>
              <a:rPr lang="en-US" baseline="0" dirty="0" smtClean="0"/>
              <a:t> is the familiar ‘Out of Box’ </a:t>
            </a:r>
            <a:r>
              <a:rPr lang="en-US" baseline="0" dirty="0" err="1" smtClean="0"/>
              <a:t>ILLiAD</a:t>
            </a:r>
            <a:r>
              <a:rPr lang="en-US" baseline="0" dirty="0" smtClean="0"/>
              <a:t> page and form layout.  </a:t>
            </a:r>
          </a:p>
          <a:p>
            <a:endParaRPr lang="en-US" dirty="0"/>
          </a:p>
          <a:p>
            <a:r>
              <a:rPr lang="en-US" baseline="0" dirty="0" smtClean="0"/>
              <a:t>I ran it through the WAVE Web Accessibility tool. I hid the name of the college to protect the </a:t>
            </a:r>
            <a:r>
              <a:rPr lang="en-US" baseline="0" dirty="0" err="1" smtClean="0"/>
              <a:t>ILLiAD</a:t>
            </a:r>
            <a:r>
              <a:rPr lang="en-US" baseline="0" dirty="0" smtClean="0"/>
              <a:t> innocent.</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779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WAVE Web Accessibility tool found errors on this site immediately, including right at the beginning of the page.</a:t>
            </a:r>
          </a:p>
          <a:p>
            <a:endParaRPr lang="en-US" dirty="0" smtClean="0"/>
          </a:p>
          <a:p>
            <a:r>
              <a:rPr lang="en-US" dirty="0" smtClean="0"/>
              <a:t>Identifying the language of the page allows screen readers to read the content in the appropriate language. It also facilitates automatic translation of content. </a:t>
            </a:r>
          </a:p>
          <a:p>
            <a:endParaRPr lang="en-US" dirty="0"/>
          </a:p>
          <a:p>
            <a:r>
              <a:rPr lang="en-US" dirty="0" smtClean="0"/>
              <a:t>No</a:t>
            </a:r>
            <a:r>
              <a:rPr lang="en-US" baseline="0" dirty="0" smtClean="0"/>
              <a:t> &lt;!DOCTYPE&gt; and no language declaration = Accessibility violations right off the bat.</a:t>
            </a:r>
            <a:endParaRPr lang="en-US" dirty="0" smtClean="0"/>
          </a:p>
          <a:p>
            <a:endParaRPr lang="en-US" dirty="0" smtClean="0"/>
          </a:p>
          <a:p>
            <a:endParaRPr lang="en-US" dirty="0"/>
          </a:p>
          <a:p>
            <a:r>
              <a:rPr lang="en-US" dirty="0" smtClean="0">
                <a:sym typeface="Wingdings" panose="05000000000000000000" pitchFamily="2" charset="2"/>
              </a:rPr>
              <a:t>I </a:t>
            </a:r>
            <a:r>
              <a:rPr lang="en-US" dirty="0">
                <a:sym typeface="Wingdings" panose="05000000000000000000" pitchFamily="2" charset="2"/>
              </a:rPr>
              <a:t>will discuss the WAVE accessibility tool more in this presentation and I have a link to it for your convenience. It is a fantastic web based tool </a:t>
            </a:r>
            <a:r>
              <a:rPr lang="en-US" dirty="0" smtClean="0">
                <a:sym typeface="Wingdings" panose="05000000000000000000" pitchFamily="2" charset="2"/>
              </a:rPr>
              <a:t>for checking accessibility on any site.</a:t>
            </a:r>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97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the definition and reason for the &lt;!DOCTYPE&gt; declaration from  W3Schools”  </a:t>
            </a:r>
            <a:r>
              <a:rPr lang="en-US" baseline="0" dirty="0" smtClean="0">
                <a:hlinkClick r:id="rId3"/>
              </a:rPr>
              <a:t>https://www.w3schools.com/tags/tag_doctype.asp</a:t>
            </a:r>
            <a:endParaRPr lang="en-US" baseline="0" dirty="0" smtClean="0"/>
          </a:p>
          <a:p>
            <a:endParaRPr lang="en-US" dirty="0"/>
          </a:p>
          <a:p>
            <a:endParaRPr lang="en-US" baseline="0" dirty="0" smtClean="0"/>
          </a:p>
          <a:p>
            <a:r>
              <a:rPr lang="en-US" dirty="0" smtClean="0"/>
              <a:t>“The &lt;!DOCTYPE&gt; declaration must be the very first thing in your HTML document, before the &lt;html&gt; tag.”</a:t>
            </a:r>
          </a:p>
          <a:p>
            <a:endParaRPr lang="en-US" dirty="0" smtClean="0"/>
          </a:p>
          <a:p>
            <a:r>
              <a:rPr lang="en-US" dirty="0" smtClean="0"/>
              <a:t>This is important: </a:t>
            </a:r>
          </a:p>
          <a:p>
            <a:endParaRPr lang="en-US" dirty="0" smtClean="0"/>
          </a:p>
          <a:p>
            <a:r>
              <a:rPr lang="en-US" b="1" dirty="0" smtClean="0"/>
              <a:t>“The &lt;!DOCTYPE&gt; declaration is not an HTML tag; it is an instruction to the web browser about what version of HTML the page is written in.”</a:t>
            </a:r>
          </a:p>
          <a:p>
            <a:endParaRPr lang="en-US" dirty="0" smtClean="0"/>
          </a:p>
          <a:p>
            <a:r>
              <a:rPr lang="en-US" dirty="0" smtClean="0"/>
              <a:t>The rest of this may seem gibberish, but I have it here for you because it is good to know.</a:t>
            </a:r>
          </a:p>
          <a:p>
            <a:endParaRPr lang="en-US" dirty="0" smtClean="0"/>
          </a:p>
          <a:p>
            <a:r>
              <a:rPr lang="en-US" dirty="0" smtClean="0"/>
              <a:t>“In HTML 4.01, the &lt;!DOCTYPE&gt; declaration refers to a DTD, because HTML 4.01 was based on SGML. The DTD specifies the rules for the markup language, so that the browsers render the content correctly.</a:t>
            </a:r>
          </a:p>
          <a:p>
            <a:r>
              <a:rPr lang="en-US" dirty="0" smtClean="0"/>
              <a:t>HTML5 is not based on SGML, and therefore does not require a reference to a DTD.”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68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 is an example of the importance of HTML headings.  I ran the WAVE accessibility tool on an OER search site that is being developed in my own college. </a:t>
            </a:r>
            <a:r>
              <a:rPr lang="en-US" b="0" baseline="0" dirty="0" smtClean="0"/>
              <a:t> Yes, no one escapes</a:t>
            </a:r>
            <a:r>
              <a:rPr lang="en-US" b="0" dirty="0" smtClean="0"/>
              <a:t> me </a:t>
            </a:r>
            <a:r>
              <a:rPr lang="en-US" b="0" dirty="0" smtClean="0">
                <a:sym typeface="Wingdings" panose="05000000000000000000" pitchFamily="2" charset="2"/>
              </a:rPr>
              <a:t></a:t>
            </a:r>
            <a:endParaRPr lang="en-US" b="0" baseline="0" dirty="0" smtClean="0"/>
          </a:p>
          <a:p>
            <a:endParaRPr lang="en-US" dirty="0"/>
          </a:p>
          <a:p>
            <a:r>
              <a:rPr lang="en-US" b="0" baseline="0" dirty="0" smtClean="0"/>
              <a:t>You would not think that search engines need headings or tags like regular pages, but they absolutely do.</a:t>
            </a:r>
          </a:p>
          <a:p>
            <a:endParaRPr lang="en-US" b="1" dirty="0" smtClean="0"/>
          </a:p>
          <a:p>
            <a:r>
              <a:rPr lang="en-US" b="1" dirty="0" smtClean="0"/>
              <a:t>Why It Matters:</a:t>
            </a:r>
          </a:p>
          <a:p>
            <a:endParaRPr lang="en-US" b="1" dirty="0" smtClean="0"/>
          </a:p>
          <a:p>
            <a:r>
              <a:rPr lang="en-US" b="1" dirty="0" smtClean="0"/>
              <a:t>“Headings (&lt;h1&gt;-&lt;h6&gt;) provide important document structure, outlines, and navigation functionality to assistive technology users.”</a:t>
            </a:r>
          </a:p>
          <a:p>
            <a:r>
              <a:rPr lang="en-US" dirty="0" smtClean="0"/>
              <a:t> </a:t>
            </a:r>
          </a:p>
          <a:p>
            <a:r>
              <a:rPr lang="en-US" dirty="0" smtClean="0"/>
              <a:t>Structure is similar to a book or scholarly paper:  Title, subtitle, Chapter or Section headings, subheadings, et cetera”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779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Web accessibility means</a:t>
            </a:r>
            <a:r>
              <a:rPr lang="en-US" sz="1200" b="0" i="0" kern="1200" dirty="0" smtClean="0">
                <a:solidFill>
                  <a:schemeClr val="tx1"/>
                </a:solidFill>
                <a:effectLst/>
                <a:latin typeface="+mn-lt"/>
                <a:ea typeface="+mn-ea"/>
                <a:cs typeface="+mn-cs"/>
              </a:rPr>
              <a:t> that websites, tools, and technologies are designed and developed so that </a:t>
            </a:r>
            <a:r>
              <a:rPr lang="en-US" sz="1200" b="1" i="0" kern="1200" dirty="0" smtClean="0">
                <a:solidFill>
                  <a:schemeClr val="tx1"/>
                </a:solidFill>
                <a:effectLst/>
                <a:latin typeface="+mn-lt"/>
                <a:ea typeface="+mn-ea"/>
                <a:cs typeface="+mn-cs"/>
              </a:rPr>
              <a:t>people with disabilities</a:t>
            </a:r>
            <a:r>
              <a:rPr lang="en-US" sz="1200" b="0" i="0" kern="1200" dirty="0" smtClean="0">
                <a:solidFill>
                  <a:schemeClr val="tx1"/>
                </a:solidFill>
                <a:effectLst/>
                <a:latin typeface="+mn-lt"/>
                <a:ea typeface="+mn-ea"/>
                <a:cs typeface="+mn-cs"/>
              </a:rPr>
              <a:t> can use them.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More specifically, </a:t>
            </a:r>
            <a:r>
              <a:rPr lang="en-US" sz="1200" b="1" i="0" kern="1200" dirty="0" smtClean="0">
                <a:solidFill>
                  <a:schemeClr val="tx1"/>
                </a:solidFill>
                <a:effectLst/>
                <a:latin typeface="+mn-lt"/>
                <a:ea typeface="+mn-ea"/>
                <a:cs typeface="+mn-cs"/>
              </a:rPr>
              <a:t>people </a:t>
            </a:r>
            <a:r>
              <a:rPr lang="en-US" sz="1200" b="0" i="0" kern="1200" dirty="0" smtClean="0">
                <a:solidFill>
                  <a:schemeClr val="tx1"/>
                </a:solidFill>
                <a:effectLst/>
                <a:latin typeface="+mn-lt"/>
                <a:ea typeface="+mn-ea"/>
                <a:cs typeface="+mn-cs"/>
              </a:rPr>
              <a:t>can: perceive, understand, navigate, and interact with the </a:t>
            </a:r>
            <a:r>
              <a:rPr lang="en-US" sz="1200" b="1" i="0" kern="1200" dirty="0" smtClean="0">
                <a:solidFill>
                  <a:schemeClr val="tx1"/>
                </a:solidFill>
                <a:effectLst/>
                <a:latin typeface="+mn-lt"/>
                <a:ea typeface="+mn-ea"/>
                <a:cs typeface="+mn-cs"/>
              </a:rPr>
              <a:t>Web</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913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Why It Matters:</a:t>
            </a:r>
          </a:p>
          <a:p>
            <a:endParaRPr lang="en-US" b="1" dirty="0" smtClean="0"/>
          </a:p>
          <a:p>
            <a:r>
              <a:rPr lang="en-US" b="1" dirty="0" smtClean="0"/>
              <a:t>“Headings (&lt;h1&gt;-&lt;h6&gt;) provide important document structure, outlines, and navigation functionality to assistive technology users.”</a:t>
            </a:r>
          </a:p>
          <a:p>
            <a:r>
              <a:rPr lang="en-US" dirty="0" smtClean="0"/>
              <a:t> </a:t>
            </a:r>
          </a:p>
          <a:p>
            <a:r>
              <a:rPr lang="en-US" dirty="0" smtClean="0"/>
              <a:t>Structure is similar to a book or scholarly paper:  Title, subtitle, Chapter or Section headings, subheadings, et cetera”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991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a:t>
            </a:r>
            <a:r>
              <a:rPr lang="en-US" baseline="0" dirty="0" smtClean="0"/>
              <a:t> between text and background color is not always thought of as important, but it must be. </a:t>
            </a:r>
          </a:p>
          <a:p>
            <a:endParaRPr lang="en-US" baseline="0" dirty="0" smtClean="0"/>
          </a:p>
          <a:p>
            <a:r>
              <a:rPr lang="en-US" baseline="0" dirty="0" smtClean="0"/>
              <a:t>The elderly, middle-aged, colorblind, farsighted, or people  with eyestrain from sitting in front of a screen all day – If they struggle to see the content on your site, they will leave the site.  </a:t>
            </a:r>
          </a:p>
          <a:p>
            <a:endParaRPr lang="en-US" baseline="0" dirty="0" smtClean="0"/>
          </a:p>
          <a:p>
            <a:r>
              <a:rPr lang="en-US" dirty="0" smtClean="0"/>
              <a:t>This example  shows a  form with contrast problems. This was  from a website for improving vision, ironically. </a:t>
            </a:r>
          </a:p>
          <a:p>
            <a:endParaRPr lang="en-US" dirty="0"/>
          </a:p>
          <a:p>
            <a:r>
              <a:rPr lang="en-US" dirty="0" smtClean="0"/>
              <a:t>The color</a:t>
            </a:r>
            <a:r>
              <a:rPr lang="en-US" baseline="0" dirty="0" smtClean="0"/>
              <a:t> of the text in the form fields was so light, I could not see what I was typing. I had to zoom in and turn up the contrast on my monitor. </a:t>
            </a:r>
          </a:p>
          <a:p>
            <a:endParaRPr lang="en-US" baseline="0" dirty="0" smtClean="0"/>
          </a:p>
          <a:p>
            <a:r>
              <a:rPr lang="en-US" baseline="0" dirty="0" smtClean="0"/>
              <a:t>The graphic banner on the form also was hard to read due to contrast issues.  It also had no alt tags to explain what it was.</a:t>
            </a:r>
          </a:p>
          <a:p>
            <a:endParaRPr lang="en-US" dirty="0" smtClean="0"/>
          </a:p>
          <a:p>
            <a:r>
              <a:rPr lang="en-US" dirty="0" smtClean="0"/>
              <a:t>I did not need to run this through the Accessibility checker </a:t>
            </a:r>
            <a:r>
              <a:rPr lang="en-US" dirty="0" smtClean="0">
                <a:sym typeface="Wingdings" panose="05000000000000000000" pitchFamily="2" charset="2"/>
              </a:rPr>
              <a:t>  As a snarky courtesy, I messaged the eye center and let them know they had contrast problems on their form.</a:t>
            </a:r>
            <a:endParaRPr lang="en-US" dirty="0"/>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93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Accessibility</a:t>
            </a:r>
            <a:r>
              <a:rPr lang="en-US" baseline="0" dirty="0" smtClean="0"/>
              <a:t> violations equal massive lawsuits.  </a:t>
            </a:r>
          </a:p>
          <a:p>
            <a:endParaRPr lang="en-US" dirty="0"/>
          </a:p>
          <a:p>
            <a:r>
              <a:rPr lang="en-US" baseline="0" dirty="0" smtClean="0"/>
              <a:t>Unfortunately, people and institutions don’t always see the importance of something until they see how it hits their bank account. </a:t>
            </a:r>
          </a:p>
          <a:p>
            <a:endParaRPr lang="en-US" dirty="0"/>
          </a:p>
          <a:p>
            <a:r>
              <a:rPr lang="en-US" baseline="0" dirty="0" smtClean="0"/>
              <a:t>This</a:t>
            </a:r>
            <a:r>
              <a:rPr lang="en-US" dirty="0" smtClean="0"/>
              <a:t> chart shows the steady increase in web accessibility violations from 2013 to 2017.</a:t>
            </a:r>
            <a:endParaRPr lang="en-US" baseline="0" dirty="0" smtClean="0"/>
          </a:p>
          <a:p>
            <a:endParaRPr lang="en-US" baseline="0" dirty="0" smtClean="0"/>
          </a:p>
          <a:p>
            <a:r>
              <a:rPr lang="en-US" dirty="0" smtClean="0"/>
              <a:t>Source: http://dentalada.com/ada-title-iii-lawsuits-increase-by-14-percent-in-2017-due-largely-to-website-access-lawsuits-physical-accessibility-legislative-reform-efforts-continue/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036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One example: Penn State was sued for Accessibility violations,</a:t>
            </a:r>
            <a:r>
              <a:rPr lang="en-US" baseline="0" dirty="0" smtClean="0"/>
              <a:t> which covered everything from Library and Department websites, to LMS, to online databases and request 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addition to paying fines that were in the double digit millions, Penn State went through an entire accessibility audit with a deadline. They had to revamp EVERYTHING they had online.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Penn State learned and they turned.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Penn State now has one of the best Accessibility Guide websites around. </a:t>
            </a:r>
            <a:r>
              <a:rPr lang="en-US" dirty="0" smtClean="0">
                <a:hlinkClick r:id="rId3"/>
              </a:rPr>
              <a:t>https://accessibility.psu.edu/</a:t>
            </a:r>
            <a:r>
              <a:rPr lang="en-US" dirty="0" smtClean="0"/>
              <a:t>  I have the link to this guide at the end of my presentation.</a:t>
            </a:r>
          </a:p>
          <a:p>
            <a:endParaRPr lang="en-US" baseline="0" dirty="0" smtClean="0"/>
          </a:p>
          <a:p>
            <a:r>
              <a:rPr lang="en-US" dirty="0" smtClean="0"/>
              <a:t>Source: </a:t>
            </a:r>
            <a:r>
              <a:rPr lang="en-US" dirty="0" smtClean="0">
                <a:hlinkClick r:id="rId4"/>
              </a:rPr>
              <a:t>https://www.slideshare.net/3Play/the-impact-of-recent-lawsuits-on-video-accessibility-requirements</a:t>
            </a:r>
            <a:endParaRPr lang="en-US" dirty="0" smtClean="0"/>
          </a:p>
          <a:p>
            <a:endParaRPr lang="en-US" dirty="0"/>
          </a:p>
          <a:p>
            <a:r>
              <a:rPr lang="en-US" dirty="0" smtClean="0"/>
              <a:t>I can provide sites that list academic institutions affected by Disability Lawsuits., or you can search online. I guarantee you will find long lists popping up immediately.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768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for what I did to make our </a:t>
            </a:r>
            <a:r>
              <a:rPr lang="en-US" dirty="0" err="1" smtClean="0"/>
              <a:t>ILLiAD</a:t>
            </a:r>
            <a:r>
              <a:rPr lang="en-US" dirty="0" smtClean="0"/>
              <a:t> installation become responsive and accessible.</a:t>
            </a:r>
          </a:p>
          <a:p>
            <a:endParaRPr lang="en-US" dirty="0"/>
          </a:p>
          <a:p>
            <a:r>
              <a:rPr lang="en-US" dirty="0" smtClean="0"/>
              <a:t>This is our</a:t>
            </a:r>
            <a:r>
              <a:rPr lang="en-US" baseline="0" dirty="0" smtClean="0"/>
              <a:t> redesign of IDS and </a:t>
            </a:r>
            <a:r>
              <a:rPr lang="en-US" baseline="0" dirty="0" err="1" smtClean="0"/>
              <a:t>ILLiAD</a:t>
            </a:r>
            <a:r>
              <a:rPr lang="en-US" baseline="0" dirty="0" smtClean="0"/>
              <a:t> pages. It is still a work in progress, but it passes accessibility checks, and is a lot easier for people to use.</a:t>
            </a:r>
          </a:p>
          <a:p>
            <a:endParaRPr lang="en-US" dirty="0"/>
          </a:p>
          <a:p>
            <a:r>
              <a:rPr lang="en-US" dirty="0" smtClean="0"/>
              <a:t>I hope the things I learned during this process can help you with this platform, and others that you 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568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a:t>
            </a:r>
            <a:r>
              <a:rPr lang="en-US" baseline="0" dirty="0" smtClean="0"/>
              <a:t> IDS and </a:t>
            </a:r>
            <a:r>
              <a:rPr lang="en-US" baseline="0" dirty="0" err="1" smtClean="0"/>
              <a:t>ILLiAD</a:t>
            </a:r>
            <a:r>
              <a:rPr lang="en-US" baseline="0" dirty="0" smtClean="0"/>
              <a:t> pages display in portrait or mobile view.</a:t>
            </a:r>
          </a:p>
          <a:p>
            <a:endParaRPr lang="en-US" dirty="0"/>
          </a:p>
          <a:p>
            <a:r>
              <a:rPr lang="en-US" dirty="0" smtClean="0"/>
              <a:t>The redesign took a lot of work and testing, but in the long run, it pays off. The site is much easier to maintain and add or edit features.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763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prompted me to redesign</a:t>
            </a:r>
            <a:r>
              <a:rPr lang="en-US" baseline="0" dirty="0" smtClean="0"/>
              <a:t> IDS/</a:t>
            </a:r>
            <a:r>
              <a:rPr lang="en-US" baseline="0" dirty="0" err="1" smtClean="0"/>
              <a:t>ILLiAD</a:t>
            </a:r>
            <a:r>
              <a:rPr lang="en-US" baseline="0" dirty="0" smtClean="0"/>
              <a:t> from scratch:</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image  is what our IDS pages looked like circa 2014. Image courtesy </a:t>
            </a:r>
            <a:r>
              <a:rPr lang="en-US" sz="1200" dirty="0" smtClean="0"/>
              <a:t>The </a:t>
            </a:r>
            <a:r>
              <a:rPr lang="en-US" sz="1200" dirty="0" err="1" smtClean="0"/>
              <a:t>Wayback</a:t>
            </a:r>
            <a:r>
              <a:rPr lang="en-US" sz="1200" dirty="0" smtClean="0"/>
              <a:t> Machine </a:t>
            </a:r>
            <a:r>
              <a:rPr lang="en-US" sz="1200" dirty="0" smtClean="0">
                <a:hlinkClick r:id="rId3"/>
              </a:rPr>
              <a:t>https://archive.org/</a:t>
            </a:r>
            <a:r>
              <a:rPr lang="en-US" baseline="0" dirty="0" smtClean="0"/>
              <a:t>  Nothing is ever gone from the internet, including</a:t>
            </a:r>
            <a:r>
              <a:rPr lang="en-US" dirty="0" smtClean="0"/>
              <a:t> awkward web design and development. </a:t>
            </a:r>
            <a:endParaRPr lang="en-US" baseline="0" dirty="0" smtClean="0"/>
          </a:p>
          <a:p>
            <a:endParaRPr lang="en-US" baseline="0" dirty="0" smtClean="0"/>
          </a:p>
          <a:p>
            <a:r>
              <a:rPr lang="en-US" dirty="0" smtClean="0"/>
              <a:t>Our Library </a:t>
            </a:r>
            <a:r>
              <a:rPr lang="en-US" baseline="0" dirty="0" smtClean="0"/>
              <a:t> used to be required to mimic the Geneseo Drupal website as much as possibl</a:t>
            </a:r>
            <a:r>
              <a:rPr lang="en-US" dirty="0" smtClean="0"/>
              <a:t>e with all our 3</a:t>
            </a:r>
            <a:r>
              <a:rPr lang="en-US" baseline="30000" dirty="0" smtClean="0"/>
              <a:t>rd</a:t>
            </a:r>
            <a:r>
              <a:rPr lang="en-US" dirty="0" smtClean="0"/>
              <a:t> party applications</a:t>
            </a:r>
            <a:r>
              <a:rPr lang="en-US" baseline="0" dirty="0" smtClean="0"/>
              <a:t>. </a:t>
            </a:r>
          </a:p>
          <a:p>
            <a:endParaRPr lang="en-US" dirty="0"/>
          </a:p>
          <a:p>
            <a:r>
              <a:rPr lang="en-US" baseline="0" dirty="0" smtClean="0"/>
              <a:t>It was getting to be impossible. </a:t>
            </a:r>
          </a:p>
          <a:p>
            <a:endParaRPr lang="en-US" baseline="0" dirty="0" smtClean="0"/>
          </a:p>
          <a:p>
            <a:r>
              <a:rPr lang="en-US" baseline="0" dirty="0" smtClean="0"/>
              <a:t>The Geneseo website itself was not responsive at the time, and depended on a ton of different scripts and stylesheets.</a:t>
            </a:r>
          </a:p>
          <a:p>
            <a:endParaRPr lang="en-US" baseline="0" dirty="0" smtClean="0"/>
          </a:p>
          <a:p>
            <a:r>
              <a:rPr lang="en-US" baseline="0" dirty="0" smtClean="0"/>
              <a:t>Our </a:t>
            </a:r>
            <a:r>
              <a:rPr lang="en-US" baseline="0" dirty="0" err="1" smtClean="0"/>
              <a:t>ILLiAD</a:t>
            </a:r>
            <a:r>
              <a:rPr lang="en-US" baseline="0" dirty="0" smtClean="0"/>
              <a:t> site would often go down when the college changed styles or scripts, and it affected </a:t>
            </a:r>
            <a:r>
              <a:rPr lang="en-US" baseline="0" dirty="0" err="1" smtClean="0"/>
              <a:t>ILLiAD</a:t>
            </a:r>
            <a:r>
              <a:rPr lang="en-US" baseline="0" dirty="0" smtClean="0"/>
              <a:t> layout and functionality</a:t>
            </a:r>
            <a:r>
              <a:rPr lang="en-US" dirty="0" smtClean="0"/>
              <a:t>.</a:t>
            </a:r>
          </a:p>
          <a:p>
            <a:endParaRPr lang="en-US" dirty="0"/>
          </a:p>
          <a:p>
            <a:r>
              <a:rPr lang="en-US" dirty="0" smtClean="0"/>
              <a:t> Students, faculty, and staff were affected by downtime. You can imagine the tech support tickets and widespread library panic every time the site crashed.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003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*some* of what we dealt with, from the back end point of view.</a:t>
            </a:r>
          </a:p>
          <a:p>
            <a:endParaRPr lang="en-US" dirty="0"/>
          </a:p>
          <a:p>
            <a:r>
              <a:rPr lang="en-US" dirty="0" smtClean="0"/>
              <a:t>We had redundant</a:t>
            </a:r>
            <a:r>
              <a:rPr lang="en-US" baseline="0" dirty="0" smtClean="0"/>
              <a:t> styles, deprecated styles, styles overriding each other. </a:t>
            </a:r>
          </a:p>
          <a:p>
            <a:endParaRPr lang="en-US" dirty="0"/>
          </a:p>
          <a:p>
            <a:r>
              <a:rPr lang="en-US" dirty="0" smtClean="0"/>
              <a:t>We had calls to outdated versions of </a:t>
            </a:r>
            <a:r>
              <a:rPr lang="en-US" dirty="0" err="1" smtClean="0"/>
              <a:t>javascripts</a:t>
            </a:r>
            <a:r>
              <a:rPr lang="en-US" dirty="0" smtClean="0"/>
              <a:t>, or scripts that were not being used. </a:t>
            </a:r>
            <a:endParaRPr lang="en-US" baseline="0" dirty="0" smtClean="0"/>
          </a:p>
          <a:p>
            <a:endParaRPr lang="en-US" dirty="0"/>
          </a:p>
          <a:p>
            <a:r>
              <a:rPr lang="en-US" baseline="0" dirty="0" smtClean="0"/>
              <a:t>Stylesheets were located on </a:t>
            </a:r>
            <a:r>
              <a:rPr lang="en-US" baseline="0" dirty="0" err="1" smtClean="0"/>
              <a:t>differrent</a:t>
            </a:r>
            <a:r>
              <a:rPr lang="en-US" baseline="0" dirty="0" smtClean="0"/>
              <a:t> servers. I could go on. </a:t>
            </a:r>
          </a:p>
          <a:p>
            <a:endParaRPr lang="en-US" dirty="0"/>
          </a:p>
          <a:p>
            <a:r>
              <a:rPr lang="en-US" dirty="0" smtClean="0"/>
              <a:t>If you’re familiar with Rick and </a:t>
            </a:r>
            <a:r>
              <a:rPr lang="en-US" dirty="0" err="1" smtClean="0"/>
              <a:t>Morty</a:t>
            </a:r>
            <a:r>
              <a:rPr lang="en-US" dirty="0" smtClean="0"/>
              <a:t>, I felt like I was in a multiverse of code.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991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I did.</a:t>
            </a:r>
          </a:p>
          <a:p>
            <a:endParaRPr lang="en-US" dirty="0"/>
          </a:p>
          <a:p>
            <a:pPr marL="171450" indent="-171450">
              <a:buFont typeface="Arial" panose="020B0604020202020204" pitchFamily="34" charset="0"/>
              <a:buChar char="•"/>
            </a:pPr>
            <a:r>
              <a:rPr lang="en-US" dirty="0" smtClean="0"/>
              <a:t>Replaced dozens of &lt;h4&gt; and &lt;h3&gt; tags with &lt;h2&gt;</a:t>
            </a:r>
          </a:p>
          <a:p>
            <a:pPr marL="171450" indent="-171450">
              <a:buFont typeface="Arial" panose="020B0604020202020204" pitchFamily="34" charset="0"/>
              <a:buChar char="•"/>
            </a:pPr>
            <a:r>
              <a:rPr lang="en-US" dirty="0" smtClean="0"/>
              <a:t>Ensured the IDS/</a:t>
            </a:r>
            <a:r>
              <a:rPr lang="en-US" dirty="0" err="1" smtClean="0"/>
              <a:t>ILLiAD</a:t>
            </a:r>
            <a:r>
              <a:rPr lang="en-US" dirty="0" smtClean="0"/>
              <a:t> site had &lt;h1&gt; titles</a:t>
            </a:r>
          </a:p>
          <a:p>
            <a:pPr marL="171450" indent="-171450">
              <a:buFont typeface="Arial" panose="020B0604020202020204" pitchFamily="34" charset="0"/>
              <a:buChar char="•"/>
            </a:pPr>
            <a:r>
              <a:rPr lang="en-US" dirty="0" smtClean="0"/>
              <a:t>Added &lt;alt&gt; and &lt;title&gt; tags for our logos and links</a:t>
            </a:r>
          </a:p>
          <a:p>
            <a:pPr marL="171450" indent="-171450">
              <a:buFont typeface="Arial" panose="020B0604020202020204" pitchFamily="34" charset="0"/>
              <a:buChar char="•"/>
            </a:pPr>
            <a:r>
              <a:rPr lang="en-US" dirty="0" smtClean="0"/>
              <a:t>Stripped out </a:t>
            </a:r>
            <a:r>
              <a:rPr lang="en-US" dirty="0" err="1" smtClean="0"/>
              <a:t>tabindexes</a:t>
            </a:r>
            <a:r>
              <a:rPr lang="en-US" dirty="0" smtClean="0"/>
              <a:t> from form fields that were not in order</a:t>
            </a:r>
          </a:p>
          <a:p>
            <a:pPr marL="171450" indent="-171450">
              <a:buFont typeface="Arial" panose="020B0604020202020204" pitchFamily="34" charset="0"/>
              <a:buChar char="•"/>
            </a:pPr>
            <a:r>
              <a:rPr lang="en-US" dirty="0" smtClean="0"/>
              <a:t>Stripped out deprecated span, bold, and italic tags</a:t>
            </a:r>
          </a:p>
          <a:p>
            <a:pPr marL="171450" indent="-171450">
              <a:buFont typeface="Arial" panose="020B0604020202020204" pitchFamily="34" charset="0"/>
              <a:buChar char="•"/>
            </a:pPr>
            <a:r>
              <a:rPr lang="en-US" dirty="0" smtClean="0"/>
              <a:t>Stripped out fixed (pixel) widths from tables, table cells, </a:t>
            </a:r>
            <a:r>
              <a:rPr lang="en-US" dirty="0" err="1" smtClean="0"/>
              <a:t>divs</a:t>
            </a:r>
            <a:r>
              <a:rPr lang="en-US" dirty="0" smtClean="0"/>
              <a:t>, and form fields</a:t>
            </a:r>
          </a:p>
          <a:p>
            <a:pPr marL="171450" indent="-171450">
              <a:buFont typeface="Arial" panose="020B0604020202020204" pitchFamily="34" charset="0"/>
              <a:buChar char="•"/>
            </a:pPr>
            <a:r>
              <a:rPr lang="en-US" dirty="0" smtClean="0"/>
              <a:t>Rebuilt forms using </a:t>
            </a:r>
            <a:r>
              <a:rPr lang="en-US" dirty="0" err="1" smtClean="0"/>
              <a:t>fieldsets</a:t>
            </a:r>
            <a:r>
              <a:rPr lang="en-US" dirty="0" smtClean="0"/>
              <a:t>, legends, labels</a:t>
            </a:r>
          </a:p>
          <a:p>
            <a:pPr marL="171450" indent="-171450">
              <a:buFont typeface="Arial" panose="020B0604020202020204" pitchFamily="34" charset="0"/>
              <a:buChar char="•"/>
            </a:pPr>
            <a:r>
              <a:rPr lang="en-US" dirty="0" smtClean="0"/>
              <a:t>Created “one stylesheet to rule them all” (IDS pages, </a:t>
            </a:r>
            <a:r>
              <a:rPr lang="en-US" dirty="0" err="1" smtClean="0"/>
              <a:t>ILLiAD</a:t>
            </a:r>
            <a:r>
              <a:rPr lang="en-US" dirty="0" smtClean="0"/>
              <a:t> Lending pages, GIST pages, other modules)</a:t>
            </a:r>
          </a:p>
          <a:p>
            <a:pPr marL="171450" indent="-171450">
              <a:buFont typeface="Arial" panose="020B0604020202020204" pitchFamily="34" charset="0"/>
              <a:buChar char="•"/>
            </a:pPr>
            <a:r>
              <a:rPr lang="en-US" dirty="0" smtClean="0"/>
              <a:t>Put frequently used code sections (such as menus) into include files</a:t>
            </a:r>
          </a:p>
          <a:p>
            <a:pPr marL="171450" indent="-171450">
              <a:buFont typeface="Arial" panose="020B0604020202020204" pitchFamily="34" charset="0"/>
              <a:buChar char="•"/>
            </a:pPr>
            <a:endParaRPr lang="en-US" dirty="0"/>
          </a:p>
          <a:p>
            <a:r>
              <a:rPr lang="en-US" dirty="0" smtClean="0"/>
              <a:t>These tasks look </a:t>
            </a:r>
            <a:r>
              <a:rPr lang="en-US" dirty="0"/>
              <a:t>daunting, </a:t>
            </a:r>
            <a:r>
              <a:rPr lang="en-US" dirty="0" smtClean="0"/>
              <a:t>but they  </a:t>
            </a:r>
            <a:r>
              <a:rPr lang="en-US" dirty="0"/>
              <a:t>can be done without too much </a:t>
            </a:r>
            <a:r>
              <a:rPr lang="en-US" dirty="0" smtClean="0"/>
              <a:t>stress and ibuprofen (lol),  </a:t>
            </a:r>
            <a:r>
              <a:rPr lang="en-US" dirty="0"/>
              <a:t>if you have some text editing </a:t>
            </a:r>
            <a:r>
              <a:rPr lang="en-US" dirty="0" smtClean="0"/>
              <a:t>tools, </a:t>
            </a:r>
            <a:r>
              <a:rPr lang="en-US" dirty="0"/>
              <a:t>which I will discuss.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374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Code or text editors are a must. I will list recommended free and easy to use tools later in this presentation.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smtClean="0"/>
              <a:t>With dozens</a:t>
            </a:r>
            <a:r>
              <a:rPr lang="en-US" baseline="0" dirty="0" smtClean="0"/>
              <a:t> of files, it is much faster to batch find and replace code –as long as :</a:t>
            </a:r>
          </a:p>
          <a:p>
            <a:pPr marL="0" indent="0">
              <a:buFont typeface="Arial" panose="020B0604020202020204" pitchFamily="34" charset="0"/>
              <a:buNone/>
            </a:pPr>
            <a:r>
              <a:rPr lang="en-US" baseline="0" dirty="0" smtClean="0"/>
              <a:t> </a:t>
            </a:r>
          </a:p>
          <a:p>
            <a:pPr marL="171450" indent="-171450">
              <a:buFont typeface="Arial" panose="020B0604020202020204" pitchFamily="34" charset="0"/>
              <a:buChar char="•"/>
            </a:pPr>
            <a:r>
              <a:rPr lang="en-US" baseline="0" dirty="0" smtClean="0"/>
              <a:t>You know exactly what you are replacing. </a:t>
            </a:r>
          </a:p>
          <a:p>
            <a:pPr marL="171450" indent="-171450">
              <a:buFont typeface="Arial" panose="020B0604020202020204" pitchFamily="34" charset="0"/>
              <a:buChar char="•"/>
            </a:pPr>
            <a:r>
              <a:rPr lang="en-US" baseline="0" dirty="0" smtClean="0"/>
              <a:t>You have AT LEAST one backup of all your files</a:t>
            </a:r>
          </a:p>
          <a:p>
            <a:pPr marL="171450" indent="-171450">
              <a:buFont typeface="Arial" panose="020B0604020202020204" pitchFamily="34" charset="0"/>
              <a:buChar char="•"/>
            </a:pPr>
            <a:r>
              <a:rPr lang="en-US" baseline="0" dirty="0" smtClean="0"/>
              <a:t>You are working on a Test or Dev version of your </a:t>
            </a:r>
            <a:r>
              <a:rPr lang="en-US" baseline="0" dirty="0" err="1" smtClean="0"/>
              <a:t>ILLiAD</a:t>
            </a:r>
            <a:r>
              <a:rPr lang="en-US" baseline="0" dirty="0" smtClean="0"/>
              <a:t> setup</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88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Accessibility defines:</a:t>
            </a:r>
            <a:r>
              <a:rPr lang="en-US" baseline="0" dirty="0" smtClean="0"/>
              <a:t> </a:t>
            </a:r>
            <a:r>
              <a:rPr lang="en-US" dirty="0" smtClean="0"/>
              <a:t> making the interface usable for </a:t>
            </a:r>
            <a:r>
              <a:rPr lang="en-US" b="1" dirty="0" smtClean="0"/>
              <a:t>EVERYONE</a:t>
            </a:r>
            <a:r>
              <a:rPr lang="en-US" dirty="0" smtClean="0"/>
              <a:t>, irrespective of age,</a:t>
            </a:r>
            <a:r>
              <a:rPr lang="en-US" baseline="0" dirty="0" smtClean="0"/>
              <a:t> ability, and situation:</a:t>
            </a:r>
          </a:p>
          <a:p>
            <a:endParaRPr lang="en-US" baseline="0" dirty="0" smtClean="0"/>
          </a:p>
          <a:p>
            <a:r>
              <a:rPr lang="en-US" baseline="0" dirty="0" smtClean="0"/>
              <a:t>Elderly</a:t>
            </a:r>
          </a:p>
          <a:p>
            <a:r>
              <a:rPr lang="en-US" baseline="0" dirty="0" smtClean="0"/>
              <a:t>Blind</a:t>
            </a:r>
          </a:p>
          <a:p>
            <a:r>
              <a:rPr lang="en-US" baseline="0" dirty="0" smtClean="0"/>
              <a:t>Color Blind</a:t>
            </a:r>
          </a:p>
          <a:p>
            <a:r>
              <a:rPr lang="en-US" baseline="0" dirty="0" smtClean="0"/>
              <a:t>Contrast and lighting </a:t>
            </a:r>
          </a:p>
          <a:p>
            <a:r>
              <a:rPr lang="en-US" baseline="0" dirty="0" smtClean="0"/>
              <a:t>Nearsighted</a:t>
            </a:r>
          </a:p>
          <a:p>
            <a:r>
              <a:rPr lang="en-US" baseline="0" dirty="0" smtClean="0"/>
              <a:t>Farsighted</a:t>
            </a:r>
          </a:p>
          <a:p>
            <a:r>
              <a:rPr lang="en-US" baseline="0" dirty="0" smtClean="0"/>
              <a:t>Seizures</a:t>
            </a:r>
          </a:p>
          <a:p>
            <a:r>
              <a:rPr lang="en-US" baseline="0" dirty="0" smtClean="0"/>
              <a:t>Migraines</a:t>
            </a:r>
          </a:p>
          <a:p>
            <a:r>
              <a:rPr lang="en-US" baseline="0" dirty="0" smtClean="0"/>
              <a:t>Cognitive disabilities</a:t>
            </a:r>
          </a:p>
          <a:p>
            <a:r>
              <a:rPr lang="en-US" baseline="0" dirty="0" smtClean="0"/>
              <a:t>Dyslexia</a:t>
            </a:r>
          </a:p>
          <a:p>
            <a:r>
              <a:rPr lang="en-US" baseline="0" dirty="0" smtClean="0"/>
              <a:t>Reading difficulties</a:t>
            </a:r>
          </a:p>
          <a:p>
            <a:r>
              <a:rPr lang="en-US" baseline="0" dirty="0" smtClean="0"/>
              <a:t>Deaf</a:t>
            </a:r>
          </a:p>
          <a:p>
            <a:r>
              <a:rPr lang="en-US" baseline="0" dirty="0" smtClean="0"/>
              <a:t>Hard of Hearing</a:t>
            </a:r>
          </a:p>
          <a:p>
            <a:r>
              <a:rPr lang="en-US" baseline="0" dirty="0" smtClean="0"/>
              <a:t>Mobility impaired</a:t>
            </a:r>
          </a:p>
          <a:p>
            <a:r>
              <a:rPr lang="en-US" baseline="0" dirty="0" smtClean="0"/>
              <a:t>Autism Spectrum</a:t>
            </a:r>
          </a:p>
          <a:p>
            <a:endParaRPr lang="en-US" baseline="0" dirty="0" smtClean="0"/>
          </a:p>
          <a:p>
            <a:endParaRPr lang="en-US" baseline="0" dirty="0" smtClean="0"/>
          </a:p>
          <a:p>
            <a:r>
              <a:rPr lang="en-US" dirty="0" smtClean="0"/>
              <a:t>Source: https://www.slideshare.net/sprayaga/accessibility-and-ucd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201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what was tedious was repetitive code.  Several</a:t>
            </a:r>
            <a:r>
              <a:rPr lang="en-US" baseline="0" dirty="0" smtClean="0"/>
              <a:t> chunks of code are repeated throughout the </a:t>
            </a:r>
            <a:r>
              <a:rPr lang="en-US" baseline="0" dirty="0" err="1" smtClean="0"/>
              <a:t>ILLiAD</a:t>
            </a:r>
            <a:r>
              <a:rPr lang="en-US" baseline="0" dirty="0" smtClean="0"/>
              <a:t> files and modules. </a:t>
            </a:r>
          </a:p>
          <a:p>
            <a:endParaRPr lang="en-US" dirty="0"/>
          </a:p>
          <a:p>
            <a:r>
              <a:rPr lang="en-US" baseline="0" dirty="0" smtClean="0"/>
              <a:t>Particularly, Menus, main menus, login status, notifications.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001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made include files of these chunks of code, and put a call to the include files wherever they needed to appear. </a:t>
            </a:r>
          </a:p>
          <a:p>
            <a:endParaRPr lang="en-US" dirty="0"/>
          </a:p>
          <a:p>
            <a:r>
              <a:rPr lang="en-US" baseline="0" dirty="0" smtClean="0"/>
              <a:t>This way, you only need to edit the include files one time.  </a:t>
            </a:r>
          </a:p>
          <a:p>
            <a:endParaRPr lang="en-US" dirty="0"/>
          </a:p>
          <a:p>
            <a:r>
              <a:rPr lang="en-US" baseline="0" dirty="0" smtClean="0"/>
              <a:t>This is far more efficient and cuts down on code errors. </a:t>
            </a:r>
          </a:p>
          <a:p>
            <a:endParaRPr lang="en-US" dirty="0"/>
          </a:p>
          <a:p>
            <a:r>
              <a:rPr lang="en-US" baseline="0" dirty="0" smtClean="0"/>
              <a:t>This is not directly related to accessibility but it makes for easier styling, layout, and tracking of pages.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551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a:t>
            </a:r>
            <a:r>
              <a:rPr lang="en-US" dirty="0"/>
              <a:t>I was in there’ making the site responsive, </a:t>
            </a:r>
            <a:r>
              <a:rPr lang="en-US" dirty="0" smtClean="0"/>
              <a:t>I was looking into </a:t>
            </a:r>
            <a:r>
              <a:rPr lang="en-US" dirty="0"/>
              <a:t>making it as accessible as possible</a:t>
            </a:r>
            <a:r>
              <a:rPr lang="en-US" dirty="0" smtClean="0"/>
              <a:t>.</a:t>
            </a:r>
          </a:p>
          <a:p>
            <a:endParaRPr lang="en-US" dirty="0"/>
          </a:p>
          <a:p>
            <a:r>
              <a:rPr lang="en-US" baseline="0" dirty="0" smtClean="0"/>
              <a:t>Right in the beginning of the </a:t>
            </a:r>
            <a:r>
              <a:rPr lang="en-US" baseline="0" dirty="0" err="1" smtClean="0"/>
              <a:t>ILLiAD</a:t>
            </a:r>
            <a:r>
              <a:rPr lang="en-US" dirty="0" smtClean="0"/>
              <a:t> header </a:t>
            </a:r>
            <a:r>
              <a:rPr lang="en-US" baseline="0" dirty="0" smtClean="0"/>
              <a:t>code, I needed to properly declare that  the site was HTML, and the language was in English.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498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mentioned before that I standardized heading tags on </a:t>
            </a:r>
            <a:r>
              <a:rPr lang="en-US" dirty="0" err="1" smtClean="0"/>
              <a:t>ILLiAD</a:t>
            </a:r>
            <a:r>
              <a:rPr lang="en-US" dirty="0" smtClean="0"/>
              <a:t> pages.</a:t>
            </a:r>
          </a:p>
          <a:p>
            <a:endParaRPr lang="en-US" dirty="0"/>
          </a:p>
          <a:p>
            <a:r>
              <a:rPr lang="en-US" dirty="0" smtClean="0"/>
              <a:t>You really only need</a:t>
            </a:r>
            <a:r>
              <a:rPr lang="en-US" baseline="0" dirty="0" smtClean="0"/>
              <a:t> 3 levels of headings for </a:t>
            </a:r>
            <a:r>
              <a:rPr lang="en-US" baseline="0" dirty="0" err="1" smtClean="0"/>
              <a:t>ILLiAD</a:t>
            </a:r>
            <a:r>
              <a:rPr lang="en-US" baseline="0" dirty="0" smtClean="0"/>
              <a:t>..and most web sites or applications. </a:t>
            </a:r>
          </a:p>
          <a:p>
            <a:endParaRPr lang="en-US" baseline="0" dirty="0" smtClean="0"/>
          </a:p>
          <a:p>
            <a:pPr marL="171450" indent="-171450">
              <a:buFont typeface="Arial" panose="020B0604020202020204" pitchFamily="34" charset="0"/>
              <a:buChar char="•"/>
            </a:pPr>
            <a:r>
              <a:rPr lang="en-US" baseline="0" dirty="0" smtClean="0"/>
              <a:t>The &lt;h1&gt; is for titles of pages, similar to the title of a slide.</a:t>
            </a:r>
          </a:p>
          <a:p>
            <a:pPr marL="171450" indent="-171450">
              <a:buFont typeface="Arial" panose="020B0604020202020204" pitchFamily="34" charset="0"/>
              <a:buChar char="•"/>
            </a:pPr>
            <a:r>
              <a:rPr lang="en-US" baseline="0" dirty="0" smtClean="0"/>
              <a:t>&lt;h2&gt; is for sub headings or sub titles.</a:t>
            </a:r>
          </a:p>
          <a:p>
            <a:pPr marL="171450" indent="-171450">
              <a:buFont typeface="Arial" panose="020B0604020202020204" pitchFamily="34" charset="0"/>
              <a:buChar char="•"/>
            </a:pPr>
            <a:r>
              <a:rPr lang="en-US" baseline="0" dirty="0" smtClean="0"/>
              <a:t>&lt;h3&gt; is for dividing your topic headings further still.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068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our IDS/</a:t>
            </a:r>
            <a:r>
              <a:rPr lang="en-US" baseline="0" dirty="0" err="1" smtClean="0"/>
              <a:t>ILLiAD</a:t>
            </a:r>
            <a:r>
              <a:rPr lang="en-US" baseline="0" dirty="0" smtClean="0"/>
              <a:t> login page, with forms and layout designed for responsiveness and accessibility. </a:t>
            </a:r>
            <a:r>
              <a:rPr lang="en-US" dirty="0" smtClean="0"/>
              <a:t>And as we know, </a:t>
            </a:r>
            <a:r>
              <a:rPr lang="en-US" dirty="0" err="1" smtClean="0"/>
              <a:t>ILLiAD</a:t>
            </a:r>
            <a:r>
              <a:rPr lang="en-US" dirty="0" smtClean="0"/>
              <a:t> has a lot of forms. </a:t>
            </a:r>
            <a:endParaRPr lang="en-US" baseline="0" dirty="0" smtClean="0"/>
          </a:p>
          <a:p>
            <a:endParaRPr lang="en-US" baseline="0" dirty="0" smtClean="0"/>
          </a:p>
          <a:p>
            <a:r>
              <a:rPr lang="en-US" baseline="0" dirty="0" smtClean="0"/>
              <a:t>The next slide  ‘diagrams’ the structure of each area that has a title with a background and border enclosing a form or text.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788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‘meat and potatoes’ of basic markup changes to make </a:t>
            </a:r>
            <a:r>
              <a:rPr lang="en-US" dirty="0" err="1" smtClean="0"/>
              <a:t>ILLiAD</a:t>
            </a:r>
            <a:r>
              <a:rPr lang="en-US" dirty="0" smtClean="0"/>
              <a:t> forms accessible and responsive. </a:t>
            </a:r>
          </a:p>
          <a:p>
            <a:endParaRPr lang="en-US" dirty="0"/>
          </a:p>
          <a:p>
            <a:r>
              <a:rPr lang="en-US" baseline="0" dirty="0" smtClean="0"/>
              <a:t>The div is an invisible flexible container that holds the form or section of text . </a:t>
            </a:r>
          </a:p>
          <a:p>
            <a:endParaRPr lang="en-US" dirty="0"/>
          </a:p>
          <a:p>
            <a:r>
              <a:rPr lang="en-US" baseline="0" dirty="0" smtClean="0"/>
              <a:t>The div can be ‘floated’ to the left or right, and can be controlled by the percentage of the screen it takes up. </a:t>
            </a:r>
          </a:p>
          <a:p>
            <a:endParaRPr lang="en-US" dirty="0"/>
          </a:p>
          <a:p>
            <a:r>
              <a:rPr lang="en-US" baseline="0" dirty="0" smtClean="0"/>
              <a:t>The </a:t>
            </a:r>
            <a:r>
              <a:rPr lang="en-US" baseline="0" dirty="0" err="1" smtClean="0"/>
              <a:t>fieldset</a:t>
            </a:r>
            <a:r>
              <a:rPr lang="en-US" baseline="0" dirty="0" smtClean="0"/>
              <a:t> is the grouping of form objects into a section  – commonly it has a border and a different background color to differentiate it from the rest of the site. </a:t>
            </a:r>
          </a:p>
          <a:p>
            <a:endParaRPr lang="en-US" dirty="0"/>
          </a:p>
          <a:p>
            <a:r>
              <a:rPr lang="en-US" baseline="0" dirty="0" smtClean="0"/>
              <a:t>The legend is the title of the </a:t>
            </a:r>
            <a:r>
              <a:rPr lang="en-US" baseline="0" dirty="0" err="1" smtClean="0"/>
              <a:t>fieldset</a:t>
            </a:r>
            <a:r>
              <a:rPr lang="en-US" baseline="0" dirty="0" smtClean="0"/>
              <a:t>. Label is pretty much what it says – the label of the form field.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009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roughly translates how the markup on this page </a:t>
            </a:r>
            <a:r>
              <a:rPr lang="en-US" baseline="0" dirty="0" smtClean="0"/>
              <a:t>would show in a browser.  Yes,</a:t>
            </a:r>
            <a:r>
              <a:rPr lang="en-US" dirty="0" smtClean="0"/>
              <a:t> there are ALT tags for our library logo </a:t>
            </a:r>
            <a:r>
              <a:rPr lang="en-US"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761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as a summary, are some basic rules for accessibility and responsive design for IDS and </a:t>
            </a:r>
            <a:r>
              <a:rPr lang="en-US" baseline="0" dirty="0" err="1" smtClean="0"/>
              <a:t>ILLiAD</a:t>
            </a:r>
            <a:r>
              <a:rPr lang="en-US" baseline="0" dirty="0" smtClean="0"/>
              <a:t> pages. </a:t>
            </a:r>
          </a:p>
          <a:p>
            <a:endParaRPr lang="en-US" baseline="0" dirty="0" smtClean="0"/>
          </a:p>
          <a:p>
            <a:r>
              <a:rPr lang="en-US" baseline="0" dirty="0" smtClean="0"/>
              <a:t>These rules  are also applicable for all web design and CMS content creation. </a:t>
            </a:r>
          </a:p>
          <a:p>
            <a:endParaRPr lang="en-US" baseline="0" dirty="0" smtClean="0"/>
          </a:p>
          <a:p>
            <a:pPr marL="171450" indent="-171450">
              <a:buFont typeface="Arial" panose="020B0604020202020204" pitchFamily="34" charset="0"/>
              <a:buChar char="•"/>
            </a:pPr>
            <a:r>
              <a:rPr lang="en-US" sz="1200" b="1" dirty="0" smtClean="0"/>
              <a:t>No fixed with </a:t>
            </a:r>
            <a:r>
              <a:rPr lang="en-US" sz="1200" dirty="0" smtClean="0"/>
              <a:t>or pixel widths in tables or </a:t>
            </a:r>
            <a:r>
              <a:rPr lang="en-US" sz="1200" dirty="0" err="1" smtClean="0"/>
              <a:t>divs</a:t>
            </a:r>
            <a:endParaRPr lang="en-US" sz="1200" dirty="0" smtClean="0"/>
          </a:p>
          <a:p>
            <a:pPr marL="171450" indent="-171450">
              <a:buFont typeface="Arial" panose="020B0604020202020204" pitchFamily="34" charset="0"/>
              <a:buChar char="•"/>
            </a:pPr>
            <a:r>
              <a:rPr lang="en-US" sz="1200" b="1" dirty="0" err="1" smtClean="0"/>
              <a:t>Fieldsets</a:t>
            </a:r>
            <a:r>
              <a:rPr lang="en-US" sz="1200" baseline="0" dirty="0" smtClean="0"/>
              <a:t> instead of tables for item groups in forms</a:t>
            </a:r>
          </a:p>
          <a:p>
            <a:pPr marL="171450" indent="-171450">
              <a:buFont typeface="Arial" panose="020B0604020202020204" pitchFamily="34" charset="0"/>
              <a:buChar char="•"/>
            </a:pPr>
            <a:r>
              <a:rPr lang="en-US" sz="1200" b="1" baseline="0" dirty="0" smtClean="0"/>
              <a:t>Tables for tabular data ONLY</a:t>
            </a:r>
            <a:r>
              <a:rPr lang="en-US" sz="1200" baseline="0" dirty="0" smtClean="0"/>
              <a:t>, not for website layout</a:t>
            </a:r>
            <a:endParaRPr lang="en-US" sz="1200" dirty="0" smtClean="0"/>
          </a:p>
          <a:p>
            <a:pPr marL="171450" indent="-171450">
              <a:buFont typeface="Arial" panose="020B0604020202020204" pitchFamily="34" charset="0"/>
              <a:buChar char="•"/>
            </a:pPr>
            <a:r>
              <a:rPr lang="en-US" sz="1200" dirty="0" smtClean="0"/>
              <a:t>Font size in </a:t>
            </a:r>
            <a:r>
              <a:rPr lang="en-US" sz="1200" b="1" dirty="0" err="1" smtClean="0"/>
              <a:t>em</a:t>
            </a:r>
            <a:r>
              <a:rPr lang="en-US" sz="1200" dirty="0" smtClean="0"/>
              <a:t> or </a:t>
            </a:r>
            <a:r>
              <a:rPr lang="en-US" sz="1200" b="1" dirty="0" smtClean="0"/>
              <a:t>percentage</a:t>
            </a:r>
          </a:p>
          <a:p>
            <a:pPr marL="171450" indent="-171450">
              <a:buFont typeface="Arial" panose="020B0604020202020204" pitchFamily="34" charset="0"/>
              <a:buChar char="•"/>
            </a:pPr>
            <a:r>
              <a:rPr lang="en-US" sz="1200" b="1" dirty="0" smtClean="0"/>
              <a:t>Alt</a:t>
            </a:r>
            <a:r>
              <a:rPr lang="en-US" sz="1200" dirty="0" smtClean="0"/>
              <a:t> tags for images and links</a:t>
            </a:r>
          </a:p>
          <a:p>
            <a:pPr marL="171450" indent="-171450">
              <a:buFont typeface="Arial" panose="020B0604020202020204" pitchFamily="34" charset="0"/>
              <a:buChar char="•"/>
            </a:pPr>
            <a:r>
              <a:rPr lang="en-US" sz="1200" b="1" dirty="0" smtClean="0"/>
              <a:t>TABINDEXES must be in ORDER, or DO NOT USE THEM AT ALL!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46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rules for </a:t>
            </a:r>
            <a:r>
              <a:rPr lang="en-US" baseline="0" dirty="0" smtClean="0"/>
              <a:t>accessibility and responsive design. </a:t>
            </a:r>
          </a:p>
          <a:p>
            <a:endParaRPr lang="en-US" baseline="0" dirty="0" smtClean="0"/>
          </a:p>
          <a:p>
            <a:endParaRPr lang="en-US" baseline="0" dirty="0" smtClean="0"/>
          </a:p>
          <a:p>
            <a:pPr marL="171450" indent="-171450">
              <a:buFont typeface="Arial" panose="020B0604020202020204" pitchFamily="34" charset="0"/>
              <a:buChar char="•"/>
            </a:pPr>
            <a:r>
              <a:rPr lang="en-US" sz="1200" b="1" dirty="0" smtClean="0"/>
              <a:t>Title</a:t>
            </a:r>
            <a:r>
              <a:rPr lang="en-US" sz="1200" dirty="0" smtClean="0"/>
              <a:t> tags for </a:t>
            </a:r>
            <a:r>
              <a:rPr lang="en-US" sz="1200" dirty="0" err="1" smtClean="0"/>
              <a:t>images,links</a:t>
            </a:r>
            <a:r>
              <a:rPr lang="en-US" sz="1200" dirty="0" smtClean="0"/>
              <a:t>, form inputs (text fields, buttons, dropdown selectors, radio buttons, checkboxes)</a:t>
            </a:r>
          </a:p>
          <a:p>
            <a:pPr marL="171450" indent="-171450">
              <a:buFont typeface="Arial" panose="020B0604020202020204" pitchFamily="34" charset="0"/>
              <a:buChar char="•"/>
            </a:pPr>
            <a:r>
              <a:rPr lang="en-US" sz="1200" b="1" dirty="0" smtClean="0"/>
              <a:t>Label</a:t>
            </a:r>
            <a:r>
              <a:rPr lang="en-US" sz="1200" dirty="0" smtClean="0"/>
              <a:t> tags for any form field descriptions you </a:t>
            </a:r>
            <a:r>
              <a:rPr lang="en-US" sz="1200" b="1" dirty="0" smtClean="0"/>
              <a:t>WANT to be visible on the website</a:t>
            </a:r>
          </a:p>
          <a:p>
            <a:pPr marL="171450" indent="-171450">
              <a:buFont typeface="Arial" panose="020B0604020202020204" pitchFamily="34" charset="0"/>
              <a:buChar char="•"/>
            </a:pPr>
            <a:r>
              <a:rPr lang="en-US" sz="1200" b="1" dirty="0" smtClean="0"/>
              <a:t>Aria-label</a:t>
            </a:r>
            <a:r>
              <a:rPr lang="en-US" sz="1200" dirty="0" smtClean="0"/>
              <a:t> for images, links, form inputs (text fields, buttons, dropdown selectors, radio buttons, checkboxes) – these are picked up by screen readers,</a:t>
            </a:r>
            <a:r>
              <a:rPr lang="en-US" sz="1200" b="1" dirty="0" smtClean="0"/>
              <a:t> </a:t>
            </a:r>
            <a:r>
              <a:rPr lang="en-US" sz="1200" dirty="0" smtClean="0"/>
              <a:t>but </a:t>
            </a:r>
            <a:r>
              <a:rPr lang="en-US" sz="1200" b="1" dirty="0" smtClean="0"/>
              <a:t>not visible on the website</a:t>
            </a:r>
          </a:p>
          <a:p>
            <a:endParaRPr lang="en-US" baseline="0" dirty="0" smtClean="0"/>
          </a:p>
          <a:p>
            <a:endParaRPr lang="en-US" baseline="0" dirty="0" smtClean="0"/>
          </a:p>
          <a:p>
            <a:r>
              <a:rPr lang="en-US" baseline="0" dirty="0" smtClean="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080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 did not delve  into ARIA-labels too much.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numerous resources and tutorials available regarding ARIA labels.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the moment, I am just using labels and titles in our </a:t>
            </a:r>
            <a:r>
              <a:rPr lang="en-US" baseline="0" dirty="0" err="1" smtClean="0"/>
              <a:t>ILLiAD</a:t>
            </a:r>
            <a:r>
              <a:rPr lang="en-US" baseline="0" dirty="0" smtClean="0"/>
              <a:t> site, but I am going back to add ARIA labels to buttons, form fields, and anything that requires an action.  Aria is an important part of accessibility, so I know there still is work to be done.</a:t>
            </a:r>
          </a:p>
          <a:p>
            <a:endParaRPr lang="en-US" dirty="0" smtClean="0"/>
          </a:p>
          <a:p>
            <a:endParaRPr lang="en-US" dirty="0" smtClean="0"/>
          </a:p>
          <a:p>
            <a:r>
              <a:rPr lang="en-US" b="1" dirty="0" smtClean="0"/>
              <a:t>ARIA-label</a:t>
            </a:r>
            <a:r>
              <a:rPr lang="en-US" dirty="0" smtClean="0"/>
              <a:t> an attribute designed to help </a:t>
            </a:r>
            <a:r>
              <a:rPr lang="en-US" dirty="0" smtClean="0">
                <a:hlinkClick r:id="rId3"/>
              </a:rPr>
              <a:t>assistive technology</a:t>
            </a:r>
            <a:r>
              <a:rPr lang="en-US" dirty="0" smtClean="0"/>
              <a:t> (e.g. screen readers) attach a label to an otherwise anonymous HTML element.</a:t>
            </a:r>
          </a:p>
          <a:p>
            <a:r>
              <a:rPr lang="en-US" dirty="0" smtClean="0"/>
              <a:t>So there's the &lt;label&gt; element: </a:t>
            </a:r>
          </a:p>
          <a:p>
            <a:r>
              <a:rPr lang="en-US" dirty="0" smtClean="0"/>
              <a:t>&lt;</a:t>
            </a:r>
            <a:r>
              <a:rPr lang="en-US" b="1" dirty="0" smtClean="0"/>
              <a:t>label for</a:t>
            </a:r>
            <a:r>
              <a:rPr lang="en-US" dirty="0" smtClean="0"/>
              <a:t>="</a:t>
            </a:r>
            <a:r>
              <a:rPr lang="en-US" dirty="0" err="1" smtClean="0"/>
              <a:t>fmUserName</a:t>
            </a:r>
            <a:r>
              <a:rPr lang="en-US" dirty="0" smtClean="0"/>
              <a:t>"&gt;Your name&lt;/label&gt; &lt;input id="</a:t>
            </a:r>
            <a:r>
              <a:rPr lang="en-US" dirty="0" err="1" smtClean="0"/>
              <a:t>fmUserName</a:t>
            </a:r>
            <a:r>
              <a:rPr lang="en-US" dirty="0" smtClean="0"/>
              <a:t>"&gt; The &lt;label&gt; explicitly tells the user to type their name into the input box where id="</a:t>
            </a:r>
            <a:r>
              <a:rPr lang="en-US" dirty="0" err="1" smtClean="0"/>
              <a:t>fmUserName</a:t>
            </a:r>
            <a:r>
              <a:rPr lang="en-US" dirty="0" smtClean="0"/>
              <a:t>".</a:t>
            </a:r>
          </a:p>
          <a:p>
            <a:r>
              <a:rPr lang="en-US" dirty="0" smtClean="0"/>
              <a:t>aria-label does much the same thing, but it's for those cases where it isn't practical or desirable to have a label on screen. Take </a:t>
            </a:r>
            <a:r>
              <a:rPr lang="en-US" dirty="0" smtClean="0">
                <a:hlinkClick r:id="rId4"/>
              </a:rPr>
              <a:t>the MDN example</a:t>
            </a:r>
            <a:r>
              <a:rPr lang="en-US" dirty="0" smtClean="0"/>
              <a:t>:</a:t>
            </a:r>
          </a:p>
          <a:p>
            <a:r>
              <a:rPr lang="en-US" dirty="0" smtClean="0"/>
              <a:t>&lt;</a:t>
            </a:r>
            <a:r>
              <a:rPr lang="en-US" b="1" dirty="0" smtClean="0"/>
              <a:t>button aria-label</a:t>
            </a:r>
            <a:r>
              <a:rPr lang="en-US" dirty="0" smtClean="0"/>
              <a:t>="Close" </a:t>
            </a:r>
            <a:r>
              <a:rPr lang="en-US" dirty="0" err="1" smtClean="0"/>
              <a:t>onclick</a:t>
            </a:r>
            <a:r>
              <a:rPr lang="en-US" dirty="0" smtClean="0"/>
              <a:t>="</a:t>
            </a:r>
            <a:r>
              <a:rPr lang="en-US" dirty="0" err="1" smtClean="0"/>
              <a:t>myDialog.close</a:t>
            </a:r>
            <a:r>
              <a:rPr lang="en-US" dirty="0" smtClean="0"/>
              <a:t>()"&gt;X&lt;/button&gt;` Most people would be able to infer visually that this button will close the dialog. A blind person using assistive technology might just hear "X" read aloud, which doesn't mean much without the visual clues. aria-label explicitly tells them what the button will do.</a:t>
            </a:r>
          </a:p>
          <a:p>
            <a:endParaRPr lang="en-US" dirty="0" smtClean="0"/>
          </a:p>
          <a:p>
            <a:endParaRPr lang="en-US" dirty="0" smtClean="0"/>
          </a:p>
          <a:p>
            <a:endParaRPr lang="en-US" baseline="0" dirty="0" smtClean="0"/>
          </a:p>
          <a:p>
            <a:r>
              <a:rPr lang="en-US" dirty="0" smtClean="0"/>
              <a:t>https://stackoverflow.com/questions/22039910/what-is-aria-label-and-how-should-i-use-it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427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web page should look good on </a:t>
            </a:r>
            <a:r>
              <a:rPr lang="en-US" b="1" dirty="0" smtClean="0"/>
              <a:t>any device</a:t>
            </a:r>
            <a:r>
              <a:rPr lang="en-US" dirty="0" smtClean="0"/>
              <a:t>!</a:t>
            </a:r>
            <a:br>
              <a:rPr lang="en-US" dirty="0" smtClean="0"/>
            </a:br>
            <a:r>
              <a:rPr lang="en-US" dirty="0" smtClean="0"/>
              <a:t/>
            </a:r>
            <a:br>
              <a:rPr lang="en-US" dirty="0" smtClean="0"/>
            </a:br>
            <a:r>
              <a:rPr lang="en-US" sz="1200" dirty="0" smtClean="0"/>
              <a:t>** Source: </a:t>
            </a:r>
            <a:r>
              <a:rPr lang="en-US" sz="1200" dirty="0" smtClean="0">
                <a:hlinkClick r:id="rId3"/>
              </a:rPr>
              <a:t>https://www.levelaccess.com/what-does-responsive-web-design-have-to-do-with-accessibility/</a:t>
            </a:r>
            <a:endParaRPr lang="en-US" sz="120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706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list of commonly used code and text editors. Many are open source</a:t>
            </a:r>
            <a:r>
              <a:rPr lang="en-US" baseline="0" dirty="0" smtClean="0"/>
              <a:t> or low-cost. Some are not so much. </a:t>
            </a:r>
          </a:p>
          <a:p>
            <a:endParaRPr lang="en-US" baseline="0" dirty="0" smtClean="0"/>
          </a:p>
          <a:p>
            <a:r>
              <a:rPr lang="en-US" baseline="0" dirty="0" smtClean="0"/>
              <a:t> Basically, use any editor you are comfortable with that can handle file comparison, smart code and tag completion, find/replace, recursion, regular expression, and other handy tasks. It will make your code editing and accessibility compliance life A LOT easier.</a:t>
            </a:r>
          </a:p>
          <a:p>
            <a:endParaRPr lang="en-US" baseline="0" dirty="0" smtClean="0"/>
          </a:p>
          <a:p>
            <a:endParaRPr lang="en-US" baseline="0" dirty="0" smtClean="0"/>
          </a:p>
          <a:p>
            <a:pPr marL="171450" indent="-171450">
              <a:buFont typeface="Arial" panose="020B0604020202020204" pitchFamily="34" charset="0"/>
              <a:buChar char="•"/>
            </a:pPr>
            <a:r>
              <a:rPr lang="en-US" sz="1200" dirty="0" smtClean="0"/>
              <a:t>Sublime</a:t>
            </a:r>
          </a:p>
          <a:p>
            <a:pPr marL="171450" indent="-171450">
              <a:buFont typeface="Arial" panose="020B0604020202020204" pitchFamily="34" charset="0"/>
              <a:buChar char="•"/>
            </a:pPr>
            <a:r>
              <a:rPr lang="en-US" sz="1200" dirty="0" smtClean="0"/>
              <a:t>Visual Studio</a:t>
            </a:r>
          </a:p>
          <a:p>
            <a:pPr marL="171450" indent="-171450">
              <a:buFont typeface="Arial" panose="020B0604020202020204" pitchFamily="34" charset="0"/>
              <a:buChar char="•"/>
            </a:pPr>
            <a:r>
              <a:rPr lang="en-US" sz="1200" dirty="0" smtClean="0"/>
              <a:t>Visual Studio Code</a:t>
            </a:r>
          </a:p>
          <a:p>
            <a:pPr marL="171450" indent="-171450">
              <a:buFont typeface="Arial" panose="020B0604020202020204" pitchFamily="34" charset="0"/>
              <a:buChar char="•"/>
            </a:pPr>
            <a:r>
              <a:rPr lang="en-US" sz="1200" dirty="0" err="1" smtClean="0"/>
              <a:t>TextWrangler</a:t>
            </a:r>
            <a:endParaRPr lang="en-US" sz="1200" dirty="0" smtClean="0"/>
          </a:p>
          <a:p>
            <a:pPr marL="171450" indent="-171450">
              <a:buFont typeface="Arial" panose="020B0604020202020204" pitchFamily="34" charset="0"/>
              <a:buChar char="•"/>
            </a:pPr>
            <a:r>
              <a:rPr lang="en-US" sz="1200" dirty="0" smtClean="0"/>
              <a:t>Brackets</a:t>
            </a:r>
          </a:p>
          <a:p>
            <a:pPr marL="171450" indent="-171450">
              <a:buFont typeface="Arial" panose="020B0604020202020204" pitchFamily="34" charset="0"/>
              <a:buChar char="•"/>
            </a:pPr>
            <a:r>
              <a:rPr lang="en-US" sz="1200" dirty="0" err="1" smtClean="0"/>
              <a:t>UltraEdit</a:t>
            </a:r>
            <a:endParaRPr lang="en-US" sz="1200" dirty="0" smtClean="0"/>
          </a:p>
          <a:p>
            <a:pPr marL="171450" indent="-171450">
              <a:buFont typeface="Arial" panose="020B0604020202020204" pitchFamily="34" charset="0"/>
              <a:buChar char="•"/>
            </a:pPr>
            <a:r>
              <a:rPr lang="en-US" sz="1200" dirty="0" smtClean="0"/>
              <a:t>Notepad ++</a:t>
            </a:r>
          </a:p>
          <a:p>
            <a:pPr marL="171450" indent="-171450">
              <a:buFont typeface="Arial" panose="020B0604020202020204" pitchFamily="34" charset="0"/>
              <a:buChar char="•"/>
            </a:pPr>
            <a:r>
              <a:rPr lang="en-US" sz="1200" dirty="0" smtClean="0"/>
              <a:t>Coda</a:t>
            </a:r>
          </a:p>
          <a:p>
            <a:pPr marL="171450" indent="-171450">
              <a:buFont typeface="Arial" panose="020B0604020202020204" pitchFamily="34" charset="0"/>
              <a:buChar char="•"/>
            </a:pPr>
            <a:r>
              <a:rPr lang="en-US" sz="1200" dirty="0" err="1" smtClean="0"/>
              <a:t>CoffeeCup</a:t>
            </a:r>
            <a:endParaRPr lang="en-US" sz="1200" dirty="0" smtClean="0"/>
          </a:p>
          <a:p>
            <a:pPr marL="171450" indent="-171450">
              <a:buFont typeface="Arial" panose="020B0604020202020204" pitchFamily="34" charset="0"/>
              <a:buChar char="•"/>
            </a:pPr>
            <a:r>
              <a:rPr lang="en-US" sz="1200" dirty="0" smtClean="0"/>
              <a:t>Atom</a:t>
            </a:r>
          </a:p>
          <a:p>
            <a:pPr marL="171450" indent="-171450">
              <a:buFont typeface="Arial" panose="020B0604020202020204" pitchFamily="34" charset="0"/>
              <a:buChar char="•"/>
            </a:pPr>
            <a:r>
              <a:rPr lang="en-US" sz="1200" dirty="0" err="1" smtClean="0"/>
              <a:t>Emacs</a:t>
            </a:r>
            <a:endParaRPr lang="en-US" sz="1200" dirty="0" smtClean="0"/>
          </a:p>
          <a:p>
            <a:pPr marL="171450" indent="-171450">
              <a:buFont typeface="Arial" panose="020B0604020202020204" pitchFamily="34" charset="0"/>
              <a:buChar char="•"/>
            </a:pPr>
            <a:r>
              <a:rPr lang="en-US" sz="1200" dirty="0" smtClean="0"/>
              <a:t>Vim</a:t>
            </a:r>
          </a:p>
          <a:p>
            <a:pPr marL="171450" indent="-171450">
              <a:buFont typeface="Arial" panose="020B0604020202020204" pitchFamily="34" charset="0"/>
              <a:buChar char="•"/>
            </a:pPr>
            <a:r>
              <a:rPr lang="en-US" sz="1200" dirty="0" err="1" smtClean="0"/>
              <a:t>TopStyle</a:t>
            </a:r>
            <a:r>
              <a:rPr lang="en-US" sz="1200" dirty="0" smtClean="0"/>
              <a:t> CSS Editor</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078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recommended tools and</a:t>
            </a:r>
            <a:r>
              <a:rPr lang="en-US" baseline="0" dirty="0" smtClean="0"/>
              <a:t> tutorials for accessibility .  The WAVE Web Accessibility Evaluation Tool is vital . You can run it for any page on a site. The tool will let you know about errors with contrast, missing tags, missing headers, missing descriptions.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961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are recommended tools and</a:t>
            </a:r>
            <a:r>
              <a:rPr lang="en-US" baseline="0" dirty="0" smtClean="0"/>
              <a:t> tutorials for accessibility .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870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Here are recommended tools and</a:t>
            </a:r>
            <a:r>
              <a:rPr lang="en-US" baseline="0" smtClean="0"/>
              <a:t> tutorials for accessibility . </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203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72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Responsive design takes care of a lot of problems with accessibility, because it allows the display of web content to fit to the size of the screen, and the user does not have to do anything to achieve this.</a:t>
            </a:r>
            <a:br>
              <a:rPr lang="en-US" dirty="0" smtClean="0"/>
            </a:br>
            <a:r>
              <a:rPr lang="en-US" dirty="0" smtClean="0"/>
              <a:t/>
            </a:r>
            <a:br>
              <a:rPr lang="en-US" dirty="0" smtClean="0"/>
            </a:br>
            <a:r>
              <a:rPr lang="en-US" sz="1200" dirty="0" smtClean="0"/>
              <a:t>** Source: </a:t>
            </a:r>
            <a:r>
              <a:rPr lang="en-US" sz="1200" dirty="0" smtClean="0">
                <a:hlinkClick r:id="rId3"/>
              </a:rPr>
              <a:t>https://www.levelaccess.com/what-does-responsive-web-design-have-to-do-with-accessibility/</a:t>
            </a:r>
            <a:endParaRPr lang="en-US" sz="120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446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“When done properly, </a:t>
            </a:r>
            <a:r>
              <a:rPr lang="en-US" sz="1200" b="1" dirty="0" smtClean="0"/>
              <a:t>Responsive Web Design</a:t>
            </a:r>
            <a:r>
              <a:rPr lang="en-US" sz="1200" dirty="0" smtClean="0"/>
              <a:t> can address many accessibility issues related to low vision and certain mobility impairments. </a:t>
            </a:r>
            <a:br>
              <a:rPr lang="en-US" sz="1200" dirty="0" smtClean="0"/>
            </a:br>
            <a:r>
              <a:rPr lang="en-US" sz="1200" dirty="0" smtClean="0"/>
              <a:t/>
            </a:r>
            <a:br>
              <a:rPr lang="en-US" sz="1200" dirty="0" smtClean="0"/>
            </a:br>
            <a:r>
              <a:rPr lang="en-US" sz="1200" dirty="0" smtClean="0"/>
              <a:t>While </a:t>
            </a:r>
            <a:r>
              <a:rPr lang="en-US" sz="1200" b="1" dirty="0" smtClean="0"/>
              <a:t>responsive web design </a:t>
            </a:r>
            <a:r>
              <a:rPr lang="en-US" sz="1200" dirty="0" smtClean="0"/>
              <a:t>was not created specifically to address accessibility, its aim is to craft sites to provide an optimal viewing experience and easy navigation for all … </a:t>
            </a:r>
            <a:br>
              <a:rPr lang="en-US" sz="1200" dirty="0" smtClean="0"/>
            </a:br>
            <a:r>
              <a:rPr lang="en-US" sz="1200" dirty="0" smtClean="0"/>
              <a:t/>
            </a:r>
            <a:br>
              <a:rPr lang="en-US" sz="1200" dirty="0" smtClean="0"/>
            </a:b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Source: http://www.interactiveaccessibility.com/blog/accessible-responsive-web-design-rwd#.W0zQO6L0kWc</a:t>
            </a:r>
            <a:br>
              <a:rPr lang="en-US" sz="1200" dirty="0" smtClean="0"/>
            </a:b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497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a:r>
            <a:br>
              <a:rPr lang="en-US" sz="1200" dirty="0" smtClean="0"/>
            </a:br>
            <a:r>
              <a:rPr lang="en-US" sz="1200" dirty="0" smtClean="0"/>
              <a:t>Responsive sites adjust to the screen and presents in the most readable and usable way for that particular screen size and format. </a:t>
            </a:r>
            <a:br>
              <a:rPr lang="en-US" sz="1200" dirty="0" smtClean="0"/>
            </a:br>
            <a:r>
              <a:rPr lang="en-US" sz="1200" dirty="0" smtClean="0"/>
              <a:t/>
            </a:r>
            <a:br>
              <a:rPr lang="en-US" sz="1200" dirty="0" smtClean="0"/>
            </a:br>
            <a:r>
              <a:rPr lang="en-US" sz="1200" dirty="0" smtClean="0"/>
              <a:t>This can ensure that font size remains readable and at a high resolution for people with low vision. It also keeps interactive elements large and easier to operate for people with mobility impairments.”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Source: http://www.interactiveaccessibility.com/blog/accessible-responsive-web-design-rwd#.W0zQO6L0kWc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Image Source: </a:t>
            </a:r>
            <a:r>
              <a:rPr lang="en-US" dirty="0" smtClean="0"/>
              <a:t>https://www.smashingmagazine.com/2016/05/fluid-typography/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a:r>
            <a:br>
              <a:rPr lang="en-US" sz="1200" dirty="0" smtClean="0"/>
            </a:b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779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Responsive sites adjust to the screen and presents in the most readable and usable way for that particular screen size and format. </a:t>
            </a:r>
            <a:br>
              <a:rPr lang="en-US" sz="1200" dirty="0" smtClean="0"/>
            </a:br>
            <a:r>
              <a:rPr lang="en-US" sz="1200" dirty="0" smtClean="0"/>
              <a:t/>
            </a:r>
            <a:br>
              <a:rPr lang="en-US" sz="1200" dirty="0" smtClean="0"/>
            </a:br>
            <a:r>
              <a:rPr lang="en-US" sz="1200" dirty="0" smtClean="0"/>
              <a:t>This can ensure that font size remains readable and at a high resolution for people with low vision. It also keeps interactive elements large and easier to operate for people with mobility impairments.”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Source: http://www.interactiveaccessibility.com/blog/accessible-responsive-web-design-rwd#.W0zQO6L0kWc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Image Source: https://www.slideshare.net/sivaprasad2020/accessibilityoverview</a:t>
            </a:r>
            <a:br>
              <a:rPr lang="en-US" sz="1200" dirty="0" smtClean="0"/>
            </a:b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180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found that it’s better to have an explanation of challenges faced by people with visual disabilities, if the explanation comes directly from someone with a visual disability.  This is a Screen Reader Demo for Digital Accessibility.</a:t>
            </a:r>
            <a:br>
              <a:rPr lang="en-US" dirty="0" smtClean="0"/>
            </a:br>
            <a:r>
              <a:rPr lang="en-US" sz="1200" dirty="0" smtClean="0">
                <a:hlinkClick r:id="rId3"/>
              </a:rPr>
              <a:t>https://youtu.be/dEbl5jvLKGQ</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UC San Francisco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01FA5-FABD-45BD-AB93-120C7F7A1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169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367F66-0E2F-40E0-A1C2-C433087A9F4D}"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A4BA9-F29B-4EDB-9DD0-298EB25DE704}" type="slidenum">
              <a:rPr lang="en-US" smtClean="0"/>
              <a:t>‹#›</a:t>
            </a:fld>
            <a:endParaRPr lang="en-US"/>
          </a:p>
        </p:txBody>
      </p:sp>
    </p:spTree>
    <p:extLst>
      <p:ext uri="{BB962C8B-B14F-4D97-AF65-F5344CB8AC3E}">
        <p14:creationId xmlns:p14="http://schemas.microsoft.com/office/powerpoint/2010/main" val="1500696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67F66-0E2F-40E0-A1C2-C433087A9F4D}"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A4BA9-F29B-4EDB-9DD0-298EB25DE704}" type="slidenum">
              <a:rPr lang="en-US" smtClean="0"/>
              <a:t>‹#›</a:t>
            </a:fld>
            <a:endParaRPr lang="en-US"/>
          </a:p>
        </p:txBody>
      </p:sp>
    </p:spTree>
    <p:extLst>
      <p:ext uri="{BB962C8B-B14F-4D97-AF65-F5344CB8AC3E}">
        <p14:creationId xmlns:p14="http://schemas.microsoft.com/office/powerpoint/2010/main" val="3801294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67F66-0E2F-40E0-A1C2-C433087A9F4D}"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A4BA9-F29B-4EDB-9DD0-298EB25DE704}" type="slidenum">
              <a:rPr lang="en-US" smtClean="0"/>
              <a:t>‹#›</a:t>
            </a:fld>
            <a:endParaRPr lang="en-US"/>
          </a:p>
        </p:txBody>
      </p:sp>
    </p:spTree>
    <p:extLst>
      <p:ext uri="{BB962C8B-B14F-4D97-AF65-F5344CB8AC3E}">
        <p14:creationId xmlns:p14="http://schemas.microsoft.com/office/powerpoint/2010/main" val="1837881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Neutraface Text Demi" panose="02000600040000020004" pitchFamily="2"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4EA150-91CB-4AF3-9515-3023B4E190DA}"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FEA69-77BB-44BC-BAC9-636F4E8C4313}" type="slidenum">
              <a:rPr lang="en-US" smtClean="0"/>
              <a:t>‹#›</a:t>
            </a:fld>
            <a:endParaRPr lang="en-US"/>
          </a:p>
        </p:txBody>
      </p:sp>
    </p:spTree>
    <p:extLst>
      <p:ext uri="{BB962C8B-B14F-4D97-AF65-F5344CB8AC3E}">
        <p14:creationId xmlns:p14="http://schemas.microsoft.com/office/powerpoint/2010/main" val="1293467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eutraface Text Demi" panose="02000600040000020004" pitchFamily="2"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4EA150-91CB-4AF3-9515-3023B4E190DA}"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FEA69-77BB-44BC-BAC9-636F4E8C4313}" type="slidenum">
              <a:rPr lang="en-US" smtClean="0"/>
              <a:t>‹#›</a:t>
            </a:fld>
            <a:endParaRPr lang="en-US"/>
          </a:p>
        </p:txBody>
      </p:sp>
    </p:spTree>
    <p:extLst>
      <p:ext uri="{BB962C8B-B14F-4D97-AF65-F5344CB8AC3E}">
        <p14:creationId xmlns:p14="http://schemas.microsoft.com/office/powerpoint/2010/main" val="3111289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Neutraface Text Demi" panose="02000600040000020004" pitchFamily="2"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4EA150-91CB-4AF3-9515-3023B4E190DA}"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FEA69-77BB-44BC-BAC9-636F4E8C4313}" type="slidenum">
              <a:rPr lang="en-US" smtClean="0"/>
              <a:t>‹#›</a:t>
            </a:fld>
            <a:endParaRPr lang="en-US"/>
          </a:p>
        </p:txBody>
      </p:sp>
    </p:spTree>
    <p:extLst>
      <p:ext uri="{BB962C8B-B14F-4D97-AF65-F5344CB8AC3E}">
        <p14:creationId xmlns:p14="http://schemas.microsoft.com/office/powerpoint/2010/main" val="4157412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eutraface Text Demi" panose="02000600040000020004" pitchFamily="2"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4EA150-91CB-4AF3-9515-3023B4E190DA}"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FEA69-77BB-44BC-BAC9-636F4E8C4313}" type="slidenum">
              <a:rPr lang="en-US" smtClean="0"/>
              <a:t>‹#›</a:t>
            </a:fld>
            <a:endParaRPr lang="en-US"/>
          </a:p>
        </p:txBody>
      </p:sp>
    </p:spTree>
    <p:extLst>
      <p:ext uri="{BB962C8B-B14F-4D97-AF65-F5344CB8AC3E}">
        <p14:creationId xmlns:p14="http://schemas.microsoft.com/office/powerpoint/2010/main" val="146650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Neutraface Text Demi" panose="02000600040000020004" pitchFamily="2"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4EA150-91CB-4AF3-9515-3023B4E190DA}" type="datetimeFigureOut">
              <a:rPr lang="en-US" smtClean="0"/>
              <a:t>8/28/2018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FEA69-77BB-44BC-BAC9-636F4E8C4313}" type="slidenum">
              <a:rPr lang="en-US" smtClean="0"/>
              <a:t>‹#›</a:t>
            </a:fld>
            <a:endParaRPr lang="en-US"/>
          </a:p>
        </p:txBody>
      </p:sp>
    </p:spTree>
    <p:extLst>
      <p:ext uri="{BB962C8B-B14F-4D97-AF65-F5344CB8AC3E}">
        <p14:creationId xmlns:p14="http://schemas.microsoft.com/office/powerpoint/2010/main" val="1697742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eutraface Text Demi" panose="02000600040000020004" pitchFamily="2"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E4EA150-91CB-4AF3-9515-3023B4E190DA}" type="datetimeFigureOut">
              <a:rPr lang="en-US" smtClean="0"/>
              <a:t>8/28/2018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FEA69-77BB-44BC-BAC9-636F4E8C4313}" type="slidenum">
              <a:rPr lang="en-US" smtClean="0"/>
              <a:t>‹#›</a:t>
            </a:fld>
            <a:endParaRPr lang="en-US"/>
          </a:p>
        </p:txBody>
      </p:sp>
    </p:spTree>
    <p:extLst>
      <p:ext uri="{BB962C8B-B14F-4D97-AF65-F5344CB8AC3E}">
        <p14:creationId xmlns:p14="http://schemas.microsoft.com/office/powerpoint/2010/main" val="3155467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EA150-91CB-4AF3-9515-3023B4E190DA}" type="datetimeFigureOut">
              <a:rPr lang="en-US" smtClean="0"/>
              <a:t>8/28/2018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FEA69-77BB-44BC-BAC9-636F4E8C4313}" type="slidenum">
              <a:rPr lang="en-US" smtClean="0"/>
              <a:t>‹#›</a:t>
            </a:fld>
            <a:endParaRPr lang="en-US"/>
          </a:p>
        </p:txBody>
      </p:sp>
    </p:spTree>
    <p:extLst>
      <p:ext uri="{BB962C8B-B14F-4D97-AF65-F5344CB8AC3E}">
        <p14:creationId xmlns:p14="http://schemas.microsoft.com/office/powerpoint/2010/main" val="553354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Neutraface Text Demi" panose="02000600040000020004" pitchFamily="2"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4EA150-91CB-4AF3-9515-3023B4E190DA}"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FEA69-77BB-44BC-BAC9-636F4E8C4313}" type="slidenum">
              <a:rPr lang="en-US" smtClean="0"/>
              <a:t>‹#›</a:t>
            </a:fld>
            <a:endParaRPr lang="en-US"/>
          </a:p>
        </p:txBody>
      </p:sp>
    </p:spTree>
    <p:extLst>
      <p:ext uri="{BB962C8B-B14F-4D97-AF65-F5344CB8AC3E}">
        <p14:creationId xmlns:p14="http://schemas.microsoft.com/office/powerpoint/2010/main" val="2269462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67F66-0E2F-40E0-A1C2-C433087A9F4D}"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A4BA9-F29B-4EDB-9DD0-298EB25DE704}" type="slidenum">
              <a:rPr lang="en-US" smtClean="0"/>
              <a:t>‹#›</a:t>
            </a:fld>
            <a:endParaRPr lang="en-US"/>
          </a:p>
        </p:txBody>
      </p:sp>
    </p:spTree>
    <p:extLst>
      <p:ext uri="{BB962C8B-B14F-4D97-AF65-F5344CB8AC3E}">
        <p14:creationId xmlns:p14="http://schemas.microsoft.com/office/powerpoint/2010/main" val="2961125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Neutraface Text Demi" panose="02000600040000020004" pitchFamily="2"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4EA150-91CB-4AF3-9515-3023B4E190DA}"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FEA69-77BB-44BC-BAC9-636F4E8C4313}" type="slidenum">
              <a:rPr lang="en-US" smtClean="0"/>
              <a:t>‹#›</a:t>
            </a:fld>
            <a:endParaRPr lang="en-US"/>
          </a:p>
        </p:txBody>
      </p:sp>
    </p:spTree>
    <p:extLst>
      <p:ext uri="{BB962C8B-B14F-4D97-AF65-F5344CB8AC3E}">
        <p14:creationId xmlns:p14="http://schemas.microsoft.com/office/powerpoint/2010/main" val="4222927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eutraface Text Demi" panose="02000600040000020004" pitchFamily="2"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4EA150-91CB-4AF3-9515-3023B4E190DA}"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FEA69-77BB-44BC-BAC9-636F4E8C4313}" type="slidenum">
              <a:rPr lang="en-US" smtClean="0"/>
              <a:t>‹#›</a:t>
            </a:fld>
            <a:endParaRPr lang="en-US"/>
          </a:p>
        </p:txBody>
      </p:sp>
    </p:spTree>
    <p:extLst>
      <p:ext uri="{BB962C8B-B14F-4D97-AF65-F5344CB8AC3E}">
        <p14:creationId xmlns:p14="http://schemas.microsoft.com/office/powerpoint/2010/main" val="2355937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Neutraface Text Demi" panose="02000600040000020004" pitchFamily="2"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4EA150-91CB-4AF3-9515-3023B4E190DA}"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FEA69-77BB-44BC-BAC9-636F4E8C4313}" type="slidenum">
              <a:rPr lang="en-US" smtClean="0"/>
              <a:t>‹#›</a:t>
            </a:fld>
            <a:endParaRPr lang="en-US"/>
          </a:p>
        </p:txBody>
      </p:sp>
    </p:spTree>
    <p:extLst>
      <p:ext uri="{BB962C8B-B14F-4D97-AF65-F5344CB8AC3E}">
        <p14:creationId xmlns:p14="http://schemas.microsoft.com/office/powerpoint/2010/main" val="130590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367F66-0E2F-40E0-A1C2-C433087A9F4D}"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A4BA9-F29B-4EDB-9DD0-298EB25DE704}" type="slidenum">
              <a:rPr lang="en-US" smtClean="0"/>
              <a:t>‹#›</a:t>
            </a:fld>
            <a:endParaRPr lang="en-US"/>
          </a:p>
        </p:txBody>
      </p:sp>
    </p:spTree>
    <p:extLst>
      <p:ext uri="{BB962C8B-B14F-4D97-AF65-F5344CB8AC3E}">
        <p14:creationId xmlns:p14="http://schemas.microsoft.com/office/powerpoint/2010/main" val="3602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67F66-0E2F-40E0-A1C2-C433087A9F4D}"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A4BA9-F29B-4EDB-9DD0-298EB25DE704}" type="slidenum">
              <a:rPr lang="en-US" smtClean="0"/>
              <a:t>‹#›</a:t>
            </a:fld>
            <a:endParaRPr lang="en-US"/>
          </a:p>
        </p:txBody>
      </p:sp>
    </p:spTree>
    <p:extLst>
      <p:ext uri="{BB962C8B-B14F-4D97-AF65-F5344CB8AC3E}">
        <p14:creationId xmlns:p14="http://schemas.microsoft.com/office/powerpoint/2010/main" val="407351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67F66-0E2F-40E0-A1C2-C433087A9F4D}" type="datetimeFigureOut">
              <a:rPr lang="en-US" smtClean="0"/>
              <a:t>8/28/2018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A4BA9-F29B-4EDB-9DD0-298EB25DE704}" type="slidenum">
              <a:rPr lang="en-US" smtClean="0"/>
              <a:t>‹#›</a:t>
            </a:fld>
            <a:endParaRPr lang="en-US"/>
          </a:p>
        </p:txBody>
      </p:sp>
    </p:spTree>
    <p:extLst>
      <p:ext uri="{BB962C8B-B14F-4D97-AF65-F5344CB8AC3E}">
        <p14:creationId xmlns:p14="http://schemas.microsoft.com/office/powerpoint/2010/main" val="25572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367F66-0E2F-40E0-A1C2-C433087A9F4D}" type="datetimeFigureOut">
              <a:rPr lang="en-US" smtClean="0"/>
              <a:t>8/28/2018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A4BA9-F29B-4EDB-9DD0-298EB25DE704}" type="slidenum">
              <a:rPr lang="en-US" smtClean="0"/>
              <a:t>‹#›</a:t>
            </a:fld>
            <a:endParaRPr lang="en-US"/>
          </a:p>
        </p:txBody>
      </p:sp>
    </p:spTree>
    <p:extLst>
      <p:ext uri="{BB962C8B-B14F-4D97-AF65-F5344CB8AC3E}">
        <p14:creationId xmlns:p14="http://schemas.microsoft.com/office/powerpoint/2010/main" val="1646198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67F66-0E2F-40E0-A1C2-C433087A9F4D}" type="datetimeFigureOut">
              <a:rPr lang="en-US" smtClean="0"/>
              <a:t>8/28/2018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A4BA9-F29B-4EDB-9DD0-298EB25DE704}" type="slidenum">
              <a:rPr lang="en-US" smtClean="0"/>
              <a:t>‹#›</a:t>
            </a:fld>
            <a:endParaRPr lang="en-US"/>
          </a:p>
        </p:txBody>
      </p:sp>
    </p:spTree>
    <p:extLst>
      <p:ext uri="{BB962C8B-B14F-4D97-AF65-F5344CB8AC3E}">
        <p14:creationId xmlns:p14="http://schemas.microsoft.com/office/powerpoint/2010/main" val="2438061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367F66-0E2F-40E0-A1C2-C433087A9F4D}"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A4BA9-F29B-4EDB-9DD0-298EB25DE704}" type="slidenum">
              <a:rPr lang="en-US" smtClean="0"/>
              <a:t>‹#›</a:t>
            </a:fld>
            <a:endParaRPr lang="en-US"/>
          </a:p>
        </p:txBody>
      </p:sp>
    </p:spTree>
    <p:extLst>
      <p:ext uri="{BB962C8B-B14F-4D97-AF65-F5344CB8AC3E}">
        <p14:creationId xmlns:p14="http://schemas.microsoft.com/office/powerpoint/2010/main" val="427312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367F66-0E2F-40E0-A1C2-C433087A9F4D}"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A4BA9-F29B-4EDB-9DD0-298EB25DE704}" type="slidenum">
              <a:rPr lang="en-US" smtClean="0"/>
              <a:t>‹#›</a:t>
            </a:fld>
            <a:endParaRPr lang="en-US"/>
          </a:p>
        </p:txBody>
      </p:sp>
    </p:spTree>
    <p:extLst>
      <p:ext uri="{BB962C8B-B14F-4D97-AF65-F5344CB8AC3E}">
        <p14:creationId xmlns:p14="http://schemas.microsoft.com/office/powerpoint/2010/main" val="40353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67F66-0E2F-40E0-A1C2-C433087A9F4D}" type="datetimeFigureOut">
              <a:rPr lang="en-US" smtClean="0"/>
              <a:t>8/28/2018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A4BA9-F29B-4EDB-9DD0-298EB25DE704}" type="slidenum">
              <a:rPr lang="en-US" smtClean="0"/>
              <a:t>‹#›</a:t>
            </a:fld>
            <a:endParaRPr lang="en-US"/>
          </a:p>
        </p:txBody>
      </p:sp>
    </p:spTree>
    <p:extLst>
      <p:ext uri="{BB962C8B-B14F-4D97-AF65-F5344CB8AC3E}">
        <p14:creationId xmlns:p14="http://schemas.microsoft.com/office/powerpoint/2010/main" val="1708575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EA150-91CB-4AF3-9515-3023B4E190DA}" type="datetimeFigureOut">
              <a:rPr lang="en-US" smtClean="0"/>
              <a:t>8/28/2018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FEA69-77BB-44BC-BAC9-636F4E8C4313}" type="slidenum">
              <a:rPr lang="en-US" smtClean="0"/>
              <a:t>‹#›</a:t>
            </a:fld>
            <a:endParaRPr lang="en-US"/>
          </a:p>
        </p:txBody>
      </p:sp>
    </p:spTree>
    <p:extLst>
      <p:ext uri="{BB962C8B-B14F-4D97-AF65-F5344CB8AC3E}">
        <p14:creationId xmlns:p14="http://schemas.microsoft.com/office/powerpoint/2010/main" val="64753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Neutraface Text Demi" panose="02000600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otl@geneseo.edu"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hyperlink" Target="https://github.com/rootl" TargetMode="External"/><Relationship Id="rId4" Type="http://schemas.openxmlformats.org/officeDocument/2006/relationships/hyperlink" Target="https://twitter.com/rootleah"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dEbl5jvLKGQ" TargetMode="External"/><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badhtml.com/obsolete-html-code/"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Vsj1MIg-gf8" TargetMode="External"/><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Vsj1MIg-gf8" TargetMode="External"/><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w3schools.com/tags/tag_doctype.asp"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dentalada.com/ada-title-iii-lawsuits-increase-by-14-percent-in-2017-due-largely-to-website-access-lawsuits-physical-accessibility-legislative-reform-efforts-continue/"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www.slideshare.net/3Play/the-impact-of-recent-lawsuits-on-video-accessibility-requiremen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archive.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slideshare.net/sprayaga/accessibility-and-uc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Assistive_technology"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hyperlink" Target="https://stackoverflow.com/questions/22039910/what-is-aria-label-and-how-should-i-use-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wave.webaim.org/"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hyperlink" Target="http://pxtoem.com/Brackets" TargetMode="External"/><Relationship Id="rId5" Type="http://schemas.openxmlformats.org/officeDocument/2006/relationships/hyperlink" Target="https://websemantics.uk/tools/convert-pixel-point-em-rem-percent/" TargetMode="External"/><Relationship Id="rId4" Type="http://schemas.openxmlformats.org/officeDocument/2006/relationships/hyperlink" Target="http://accessible-colors.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nomensa.com/blog/2017/how-structure-headings-web-accessibility"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hyperlink" Target="https://stackoverflow.com/questions/22039910/what-is-aria-label-and-how-should-i-use-it" TargetMode="External"/><Relationship Id="rId5" Type="http://schemas.openxmlformats.org/officeDocument/2006/relationships/hyperlink" Target="https://codepen.io/matchboxhero/post/aria-cheatsheet" TargetMode="External"/><Relationship Id="rId4" Type="http://schemas.openxmlformats.org/officeDocument/2006/relationships/hyperlink" Target="https://www.w3schools.com/html/html5_migration.asp"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accessibility.psu.edu/"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hyperlink" Target="http://www.howtocreate.co.uk/accessibletable.html" TargetMode="External"/><Relationship Id="rId5" Type="http://schemas.openxmlformats.org/officeDocument/2006/relationships/hyperlink" Target="https://webaim.org/techniques/tables/" TargetMode="External"/><Relationship Id="rId4" Type="http://schemas.openxmlformats.org/officeDocument/2006/relationships/hyperlink" Target="https://www.w3.org/WAI/tutorials/form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rootl@geneseo.edu"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hyperlink" Target="https://github.com/rootl" TargetMode="External"/><Relationship Id="rId4" Type="http://schemas.openxmlformats.org/officeDocument/2006/relationships/hyperlink" Target="https://twitter.com/rootleah"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levelaccess.com/what-does-responsive-web-design-have-to-do-with-accessibility/"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www.interactiveaccessibility.com/blog/accessible-responsive-web-design-rwd#.W0zQO6L0kWc"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hyperlink" Target="https://www.smashingmagazine.com/2016/05/fluid-typography/" TargetMode="External"/><Relationship Id="rId4" Type="http://schemas.openxmlformats.org/officeDocument/2006/relationships/hyperlink" Target="http://www.interactiveaccessibility.com/blog/accessible-responsive-web-design-rwd#.W0zQO6L0kW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dEbl5jvLKGQ" TargetMode="External"/><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0995"/>
            <a:ext cx="9144000" cy="2387600"/>
          </a:xfrm>
        </p:spPr>
        <p:txBody>
          <a:bodyPr>
            <a:normAutofit fontScale="90000"/>
          </a:bodyPr>
          <a:lstStyle/>
          <a:p>
            <a:r>
              <a:rPr lang="en-US" dirty="0">
                <a:solidFill>
                  <a:srgbClr val="C00000"/>
                </a:solidFill>
              </a:rPr>
              <a:t>Access for </a:t>
            </a:r>
            <a:r>
              <a:rPr lang="en-US" dirty="0" smtClean="0">
                <a:solidFill>
                  <a:srgbClr val="C00000"/>
                </a:solidFill>
              </a:rPr>
              <a:t>All</a:t>
            </a:r>
            <a:r>
              <a:rPr lang="en-US" dirty="0">
                <a:solidFill>
                  <a:srgbClr val="C00000"/>
                </a:solidFill>
              </a:rPr>
              <a:t>:  </a:t>
            </a:r>
            <a:r>
              <a:rPr lang="en-US" dirty="0" smtClean="0">
                <a:solidFill>
                  <a:srgbClr val="C00000"/>
                </a:solidFill>
              </a:rPr>
              <a:t/>
            </a:r>
            <a:br>
              <a:rPr lang="en-US" dirty="0" smtClean="0">
                <a:solidFill>
                  <a:srgbClr val="C00000"/>
                </a:solidFill>
              </a:rPr>
            </a:br>
            <a:r>
              <a:rPr lang="en-US" sz="5300" dirty="0" smtClean="0">
                <a:solidFill>
                  <a:srgbClr val="C00000"/>
                </a:solidFill>
              </a:rPr>
              <a:t>Responsive </a:t>
            </a:r>
            <a:r>
              <a:rPr lang="en-US" sz="5300" dirty="0">
                <a:solidFill>
                  <a:srgbClr val="C00000"/>
                </a:solidFill>
              </a:rPr>
              <a:t>and Accessible IDS and </a:t>
            </a:r>
            <a:r>
              <a:rPr lang="en-US" sz="5300" dirty="0" err="1">
                <a:solidFill>
                  <a:srgbClr val="C00000"/>
                </a:solidFill>
              </a:rPr>
              <a:t>ILLiAD</a:t>
            </a:r>
            <a:r>
              <a:rPr lang="en-US" sz="5300" dirty="0">
                <a:solidFill>
                  <a:srgbClr val="C00000"/>
                </a:solidFill>
              </a:rPr>
              <a:t> </a:t>
            </a:r>
            <a:r>
              <a:rPr lang="en-US" sz="5300" dirty="0" smtClean="0">
                <a:solidFill>
                  <a:srgbClr val="C00000"/>
                </a:solidFill>
              </a:rPr>
              <a:t>Web </a:t>
            </a:r>
            <a:r>
              <a:rPr lang="en-US" sz="5300" dirty="0">
                <a:solidFill>
                  <a:srgbClr val="C00000"/>
                </a:solidFill>
              </a:rPr>
              <a:t>pages</a:t>
            </a:r>
          </a:p>
        </p:txBody>
      </p:sp>
      <p:sp>
        <p:nvSpPr>
          <p:cNvPr id="3" name="Subtitle 2"/>
          <p:cNvSpPr>
            <a:spLocks noGrp="1"/>
          </p:cNvSpPr>
          <p:nvPr>
            <p:ph type="subTitle" idx="1"/>
          </p:nvPr>
        </p:nvSpPr>
        <p:spPr>
          <a:xfrm>
            <a:off x="1524000" y="3347666"/>
            <a:ext cx="9144000" cy="1014046"/>
          </a:xfrm>
        </p:spPr>
        <p:txBody>
          <a:bodyPr>
            <a:noAutofit/>
          </a:bodyPr>
          <a:lstStyle/>
          <a:p>
            <a:r>
              <a:rPr lang="en-US" sz="3600" b="1" dirty="0" smtClean="0"/>
              <a:t>Leah M. Root</a:t>
            </a:r>
            <a:r>
              <a:rPr lang="en-US" sz="3600" dirty="0" smtClean="0"/>
              <a:t/>
            </a:r>
            <a:br>
              <a:rPr lang="en-US" sz="3600" dirty="0" smtClean="0"/>
            </a:br>
            <a:r>
              <a:rPr lang="en-US" sz="3600" dirty="0" smtClean="0"/>
              <a:t>Milne Library, SUNY Geneseo</a:t>
            </a:r>
          </a:p>
          <a:p>
            <a:r>
              <a:rPr lang="en-US" sz="3200" dirty="0" smtClean="0">
                <a:hlinkClick r:id="rId3"/>
              </a:rPr>
              <a:t>rootl@geneseo.edu</a:t>
            </a:r>
            <a:endParaRPr lang="en-US" sz="3200" dirty="0" smtClean="0"/>
          </a:p>
          <a:p>
            <a:r>
              <a:rPr lang="en-US" sz="2800" dirty="0" smtClean="0"/>
              <a:t>Twitter: </a:t>
            </a:r>
            <a:r>
              <a:rPr lang="en-US" sz="2800" dirty="0" smtClean="0">
                <a:hlinkClick r:id="rId4"/>
              </a:rPr>
              <a:t>@</a:t>
            </a:r>
            <a:r>
              <a:rPr lang="en-US" sz="2800" dirty="0" err="1" smtClean="0">
                <a:hlinkClick r:id="rId4"/>
              </a:rPr>
              <a:t>rootleah</a:t>
            </a:r>
            <a:endParaRPr lang="en-US" sz="2800" dirty="0"/>
          </a:p>
          <a:p>
            <a:r>
              <a:rPr lang="en-US" sz="2800" dirty="0" err="1" smtClean="0"/>
              <a:t>Github</a:t>
            </a:r>
            <a:r>
              <a:rPr lang="en-US" sz="2800" dirty="0" smtClean="0"/>
              <a:t>: </a:t>
            </a:r>
            <a:r>
              <a:rPr lang="en-US" sz="2800" dirty="0" smtClean="0">
                <a:hlinkClick r:id="rId5"/>
              </a:rPr>
              <a:t>@</a:t>
            </a:r>
            <a:r>
              <a:rPr lang="en-US" sz="2800" dirty="0" err="1" smtClean="0">
                <a:hlinkClick r:id="rId5"/>
              </a:rPr>
              <a:t>rootl</a:t>
            </a:r>
            <a:endParaRPr lang="en-US" sz="2800" dirty="0"/>
          </a:p>
        </p:txBody>
      </p:sp>
    </p:spTree>
    <p:extLst>
      <p:ext uri="{BB962C8B-B14F-4D97-AF65-F5344CB8AC3E}">
        <p14:creationId xmlns:p14="http://schemas.microsoft.com/office/powerpoint/2010/main" val="2122908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21" y="-8951"/>
            <a:ext cx="12462164" cy="1325563"/>
          </a:xfrm>
        </p:spPr>
        <p:txBody>
          <a:bodyPr>
            <a:normAutofit/>
          </a:bodyPr>
          <a:lstStyle/>
          <a:p>
            <a:pPr algn="ctr"/>
            <a:r>
              <a:rPr lang="en-US" sz="4000" b="1" baseline="0" dirty="0" smtClean="0">
                <a:solidFill>
                  <a:srgbClr val="C00000"/>
                </a:solidFill>
              </a:rPr>
              <a:t>Screen Reader Demo for Digital Accessibility</a:t>
            </a:r>
            <a:endParaRPr lang="en-US" sz="4000" b="1" dirty="0">
              <a:solidFill>
                <a:srgbClr val="C00000"/>
              </a:solidFill>
            </a:endParaRPr>
          </a:p>
        </p:txBody>
      </p:sp>
      <p:pic>
        <p:nvPicPr>
          <p:cNvPr id="4" name="Screen Reader Demo for Digital Accessibil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3246" y="1387073"/>
            <a:ext cx="6969209" cy="3920179"/>
          </a:xfrm>
          <a:prstGeom prst="rect">
            <a:avLst/>
          </a:prstGeom>
        </p:spPr>
      </p:pic>
      <p:sp>
        <p:nvSpPr>
          <p:cNvPr id="3" name="Rectangle 2"/>
          <p:cNvSpPr/>
          <p:nvPr/>
        </p:nvSpPr>
        <p:spPr>
          <a:xfrm>
            <a:off x="4629494" y="5377713"/>
            <a:ext cx="57807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6"/>
              </a:rPr>
              <a:t>https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://youtu.be/dEbl5jvLKGQ</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49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21" y="303278"/>
            <a:ext cx="12462164" cy="1325563"/>
          </a:xfrm>
        </p:spPr>
        <p:txBody>
          <a:bodyPr>
            <a:normAutofit/>
          </a:bodyPr>
          <a:lstStyle/>
          <a:p>
            <a:pPr algn="ctr"/>
            <a:r>
              <a:rPr lang="en-US" sz="4000" b="1" baseline="0" dirty="0" smtClean="0">
                <a:solidFill>
                  <a:srgbClr val="C00000"/>
                </a:solidFill>
              </a:rPr>
              <a:t>Common and Not-So</a:t>
            </a:r>
            <a:r>
              <a:rPr lang="en-US" sz="4000" b="1" dirty="0" smtClean="0">
                <a:solidFill>
                  <a:srgbClr val="C00000"/>
                </a:solidFill>
              </a:rPr>
              <a:t> Common </a:t>
            </a:r>
            <a:br>
              <a:rPr lang="en-US" sz="4000" b="1" dirty="0" smtClean="0">
                <a:solidFill>
                  <a:srgbClr val="C00000"/>
                </a:solidFill>
              </a:rPr>
            </a:br>
            <a:r>
              <a:rPr lang="en-US" sz="4000" b="1" baseline="0" dirty="0" smtClean="0">
                <a:solidFill>
                  <a:srgbClr val="C00000"/>
                </a:solidFill>
              </a:rPr>
              <a:t>Accessibility Issues</a:t>
            </a:r>
            <a:endParaRPr lang="en-US" sz="4000" b="1" dirty="0">
              <a:solidFill>
                <a:srgbClr val="C00000"/>
              </a:solidFill>
            </a:endParaRPr>
          </a:p>
        </p:txBody>
      </p:sp>
      <p:sp>
        <p:nvSpPr>
          <p:cNvPr id="5" name="Content Placeholder 2"/>
          <p:cNvSpPr>
            <a:spLocks noGrp="1"/>
          </p:cNvSpPr>
          <p:nvPr>
            <p:ph idx="1"/>
          </p:nvPr>
        </p:nvSpPr>
        <p:spPr>
          <a:xfrm>
            <a:off x="1876193" y="1825625"/>
            <a:ext cx="8439615" cy="4351338"/>
          </a:xfrm>
        </p:spPr>
        <p:txBody>
          <a:bodyPr>
            <a:normAutofit/>
          </a:bodyPr>
          <a:lstStyle/>
          <a:p>
            <a:r>
              <a:rPr lang="en-US" sz="3200" dirty="0" smtClean="0"/>
              <a:t>Alternative descriptions of images and links</a:t>
            </a:r>
          </a:p>
          <a:p>
            <a:r>
              <a:rPr lang="en-US" sz="3200" dirty="0" smtClean="0"/>
              <a:t>Tables</a:t>
            </a:r>
          </a:p>
          <a:p>
            <a:r>
              <a:rPr lang="en-US" sz="3200" dirty="0" smtClean="0"/>
              <a:t>Document Type and Language</a:t>
            </a:r>
          </a:p>
          <a:p>
            <a:r>
              <a:rPr lang="en-US" sz="3200" dirty="0" smtClean="0"/>
              <a:t>Headings and </a:t>
            </a:r>
            <a:r>
              <a:rPr lang="en-US" sz="3200" dirty="0" err="1" smtClean="0"/>
              <a:t>TabIndex</a:t>
            </a:r>
            <a:r>
              <a:rPr lang="en-US" sz="3200" dirty="0" smtClean="0"/>
              <a:t> order</a:t>
            </a:r>
          </a:p>
          <a:p>
            <a:r>
              <a:rPr lang="en-US" sz="3200" dirty="0" smtClean="0"/>
              <a:t>Color Contrast</a:t>
            </a:r>
          </a:p>
          <a:p>
            <a:pPr marL="0" indent="0" algn="ctr">
              <a:buNone/>
            </a:pPr>
            <a:endParaRPr lang="en-US" sz="3200" dirty="0" smtClean="0"/>
          </a:p>
          <a:p>
            <a:endParaRPr lang="en-US" sz="3200" dirty="0"/>
          </a:p>
        </p:txBody>
      </p:sp>
    </p:spTree>
    <p:extLst>
      <p:ext uri="{BB962C8B-B14F-4D97-AF65-F5344CB8AC3E}">
        <p14:creationId xmlns:p14="http://schemas.microsoft.com/office/powerpoint/2010/main" val="1032590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457" y="1180633"/>
            <a:ext cx="4792549" cy="3258933"/>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73408" y="1017374"/>
            <a:ext cx="3746500" cy="2463800"/>
          </a:xfrm>
        </p:spPr>
      </p:pic>
      <p:sp>
        <p:nvSpPr>
          <p:cNvPr id="2" name="Title 1"/>
          <p:cNvSpPr>
            <a:spLocks noGrp="1"/>
          </p:cNvSpPr>
          <p:nvPr>
            <p:ph type="title"/>
          </p:nvPr>
        </p:nvSpPr>
        <p:spPr>
          <a:xfrm>
            <a:off x="838200" y="71203"/>
            <a:ext cx="10515600" cy="1325563"/>
          </a:xfrm>
        </p:spPr>
        <p:txBody>
          <a:bodyPr>
            <a:normAutofit/>
          </a:bodyPr>
          <a:lstStyle/>
          <a:p>
            <a:pPr algn="ctr"/>
            <a:r>
              <a:rPr lang="en-US" sz="4000" b="1" baseline="0" dirty="0" err="1" smtClean="0">
                <a:solidFill>
                  <a:srgbClr val="C00000"/>
                </a:solidFill>
              </a:rPr>
              <a:t>ALTernative</a:t>
            </a:r>
            <a:r>
              <a:rPr lang="en-US" sz="4000" b="1" baseline="0" dirty="0" smtClean="0">
                <a:solidFill>
                  <a:srgbClr val="C00000"/>
                </a:solidFill>
              </a:rPr>
              <a:t> </a:t>
            </a:r>
            <a:r>
              <a:rPr lang="en-US" sz="4000" b="1" dirty="0" smtClean="0">
                <a:solidFill>
                  <a:srgbClr val="C00000"/>
                </a:solidFill>
              </a:rPr>
              <a:t>descriptions of images and links</a:t>
            </a:r>
            <a:endParaRPr lang="en-US" sz="4000" b="1" dirty="0">
              <a:solidFill>
                <a:srgbClr val="C00000"/>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2646" y="3393424"/>
            <a:ext cx="7906862" cy="3431918"/>
          </a:xfrm>
          <a:prstGeom prst="rect">
            <a:avLst/>
          </a:prstGeom>
        </p:spPr>
      </p:pic>
    </p:spTree>
    <p:extLst>
      <p:ext uri="{BB962C8B-B14F-4D97-AF65-F5344CB8AC3E}">
        <p14:creationId xmlns:p14="http://schemas.microsoft.com/office/powerpoint/2010/main" val="1009050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957" y="68557"/>
            <a:ext cx="14852822" cy="1325563"/>
          </a:xfrm>
        </p:spPr>
        <p:txBody>
          <a:bodyPr>
            <a:noAutofit/>
          </a:bodyPr>
          <a:lstStyle/>
          <a:p>
            <a:pPr algn="ctr"/>
            <a:r>
              <a:rPr lang="en-US" sz="4000" b="1" baseline="0" dirty="0" smtClean="0">
                <a:solidFill>
                  <a:srgbClr val="C00000"/>
                </a:solidFill>
              </a:rPr>
              <a:t>Tables:</a:t>
            </a:r>
            <a:r>
              <a:rPr lang="en-US" sz="4000" b="1" dirty="0" smtClean="0">
                <a:solidFill>
                  <a:srgbClr val="C00000"/>
                </a:solidFill>
              </a:rPr>
              <a:t> for </a:t>
            </a:r>
            <a:r>
              <a:rPr lang="en-US" sz="4000" b="1" baseline="0" dirty="0" smtClean="0">
                <a:solidFill>
                  <a:srgbClr val="C00000"/>
                </a:solidFill>
              </a:rPr>
              <a:t>data and coffee breaks, </a:t>
            </a:r>
            <a:br>
              <a:rPr lang="en-US" sz="4000" b="1" baseline="0" dirty="0" smtClean="0">
                <a:solidFill>
                  <a:srgbClr val="C00000"/>
                </a:solidFill>
              </a:rPr>
            </a:br>
            <a:r>
              <a:rPr lang="en-US" sz="4000" b="1" baseline="0" dirty="0" smtClean="0">
                <a:solidFill>
                  <a:srgbClr val="C00000"/>
                </a:solidFill>
              </a:rPr>
              <a:t>NOT website</a:t>
            </a:r>
            <a:r>
              <a:rPr lang="en-US" sz="4000" b="1" dirty="0" smtClean="0">
                <a:solidFill>
                  <a:srgbClr val="C00000"/>
                </a:solidFill>
              </a:rPr>
              <a:t> layout. </a:t>
            </a:r>
            <a:endParaRPr lang="en-US" sz="4000" b="1" dirty="0">
              <a:solidFill>
                <a:srgbClr val="C00000"/>
              </a:solidFill>
            </a:endParaRP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503" y="1492458"/>
            <a:ext cx="7907645" cy="5116929"/>
          </a:xfrm>
          <a:prstGeom prst="rect">
            <a:avLst/>
          </a:prstGeom>
        </p:spPr>
      </p:pic>
      <p:sp>
        <p:nvSpPr>
          <p:cNvPr id="3" name="Rectangle 2"/>
          <p:cNvSpPr/>
          <p:nvPr/>
        </p:nvSpPr>
        <p:spPr>
          <a:xfrm>
            <a:off x="6042454" y="6270834"/>
            <a:ext cx="230958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https://badhtml.com</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6270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001"/>
            <a:ext cx="12462164" cy="1325563"/>
          </a:xfrm>
        </p:spPr>
        <p:txBody>
          <a:bodyPr>
            <a:normAutofit/>
          </a:bodyPr>
          <a:lstStyle/>
          <a:p>
            <a:pPr algn="ctr"/>
            <a:r>
              <a:rPr lang="en-US" sz="4000" b="1" baseline="0" dirty="0" smtClean="0">
                <a:solidFill>
                  <a:srgbClr val="C00000"/>
                </a:solidFill>
              </a:rPr>
              <a:t>How badly coded tables</a:t>
            </a:r>
            <a:r>
              <a:rPr lang="en-US" sz="4000" b="1" dirty="0" smtClean="0">
                <a:solidFill>
                  <a:srgbClr val="C00000"/>
                </a:solidFill>
              </a:rPr>
              <a:t> sound </a:t>
            </a:r>
            <a:br>
              <a:rPr lang="en-US" sz="4000" b="1" dirty="0" smtClean="0">
                <a:solidFill>
                  <a:srgbClr val="C00000"/>
                </a:solidFill>
              </a:rPr>
            </a:br>
            <a:r>
              <a:rPr lang="en-US" sz="4000" b="1" dirty="0" smtClean="0">
                <a:solidFill>
                  <a:srgbClr val="C00000"/>
                </a:solidFill>
              </a:rPr>
              <a:t>to a Screen Reader</a:t>
            </a:r>
            <a:endParaRPr lang="en-US" sz="4000" b="1" dirty="0">
              <a:solidFill>
                <a:srgbClr val="C00000"/>
              </a:solidFill>
            </a:endParaRPr>
          </a:p>
        </p:txBody>
      </p:sp>
      <p:pic>
        <p:nvPicPr>
          <p:cNvPr id="3" name="Table Accessibility with a Screen Read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8305" y="1608347"/>
            <a:ext cx="7572895" cy="4259753"/>
          </a:xfrm>
          <a:prstGeom prst="rect">
            <a:avLst/>
          </a:prstGeom>
        </p:spPr>
      </p:pic>
      <p:sp>
        <p:nvSpPr>
          <p:cNvPr id="4" name="Rectangle 3"/>
          <p:cNvSpPr/>
          <p:nvPr/>
        </p:nvSpPr>
        <p:spPr>
          <a:xfrm>
            <a:off x="5617006" y="6017883"/>
            <a:ext cx="55826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6"/>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://www.youtube.com/watch?v=Vsj1MIg-gf8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13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51515">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001"/>
            <a:ext cx="12462164" cy="1325563"/>
          </a:xfrm>
        </p:spPr>
        <p:txBody>
          <a:bodyPr>
            <a:normAutofit/>
          </a:bodyPr>
          <a:lstStyle/>
          <a:p>
            <a:pPr algn="ctr"/>
            <a:r>
              <a:rPr lang="en-US" sz="4000" b="1" baseline="0" dirty="0" smtClean="0">
                <a:solidFill>
                  <a:srgbClr val="C00000"/>
                </a:solidFill>
              </a:rPr>
              <a:t>How badly coded tables</a:t>
            </a:r>
            <a:r>
              <a:rPr lang="en-US" sz="4000" b="1" dirty="0" smtClean="0">
                <a:solidFill>
                  <a:srgbClr val="C00000"/>
                </a:solidFill>
              </a:rPr>
              <a:t> sound </a:t>
            </a:r>
            <a:br>
              <a:rPr lang="en-US" sz="4000" b="1" dirty="0" smtClean="0">
                <a:solidFill>
                  <a:srgbClr val="C00000"/>
                </a:solidFill>
              </a:rPr>
            </a:br>
            <a:r>
              <a:rPr lang="en-US" sz="4000" b="1" dirty="0" smtClean="0">
                <a:solidFill>
                  <a:srgbClr val="C00000"/>
                </a:solidFill>
              </a:rPr>
              <a:t>to a Screen Reader</a:t>
            </a:r>
            <a:endParaRPr lang="en-US" sz="4000" b="1" dirty="0">
              <a:solidFill>
                <a:srgbClr val="C00000"/>
              </a:solidFill>
            </a:endParaRPr>
          </a:p>
        </p:txBody>
      </p:sp>
      <p:pic>
        <p:nvPicPr>
          <p:cNvPr id="3" name="Table Accessibility with a Screen Read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8305" y="1608347"/>
            <a:ext cx="7572895" cy="4259753"/>
          </a:xfrm>
          <a:prstGeom prst="rect">
            <a:avLst/>
          </a:prstGeom>
        </p:spPr>
      </p:pic>
      <p:sp>
        <p:nvSpPr>
          <p:cNvPr id="4" name="Rectangle 3"/>
          <p:cNvSpPr/>
          <p:nvPr/>
        </p:nvSpPr>
        <p:spPr>
          <a:xfrm>
            <a:off x="5617006" y="6017883"/>
            <a:ext cx="55826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6"/>
              </a:rPr>
              <a:t>https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://www.youtube.com/watch?v=Vsj1MIg-gf8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11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1515">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27"/>
            <a:ext cx="10515600" cy="1325563"/>
          </a:xfrm>
        </p:spPr>
        <p:txBody>
          <a:bodyPr>
            <a:normAutofit/>
          </a:bodyPr>
          <a:lstStyle/>
          <a:p>
            <a:pPr algn="ctr"/>
            <a:r>
              <a:rPr lang="en-US" sz="3600" b="1" baseline="0" dirty="0" smtClean="0">
                <a:solidFill>
                  <a:srgbClr val="C00000"/>
                </a:solidFill>
              </a:rPr>
              <a:t>DOCTYPE</a:t>
            </a:r>
            <a:r>
              <a:rPr lang="en-US" sz="3600" b="1" dirty="0" smtClean="0">
                <a:solidFill>
                  <a:srgbClr val="C00000"/>
                </a:solidFill>
              </a:rPr>
              <a:t> and Language: </a:t>
            </a:r>
            <a:r>
              <a:rPr lang="en-US" sz="3600" b="1" dirty="0" err="1" smtClean="0">
                <a:solidFill>
                  <a:srgbClr val="C00000"/>
                </a:solidFill>
              </a:rPr>
              <a:t>ILLiAD</a:t>
            </a:r>
            <a:r>
              <a:rPr lang="en-US" sz="3600" b="1" dirty="0" smtClean="0">
                <a:solidFill>
                  <a:srgbClr val="C00000"/>
                </a:solidFill>
              </a:rPr>
              <a:t> out of the box</a:t>
            </a:r>
            <a:endParaRPr lang="en-US" sz="3600" b="1" dirty="0">
              <a:solidFill>
                <a:srgbClr val="C0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7556" y="1027601"/>
            <a:ext cx="8500597" cy="5439699"/>
          </a:xfrm>
        </p:spPr>
      </p:pic>
    </p:spTree>
    <p:extLst>
      <p:ext uri="{BB962C8B-B14F-4D97-AF65-F5344CB8AC3E}">
        <p14:creationId xmlns:p14="http://schemas.microsoft.com/office/powerpoint/2010/main" val="2945200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27"/>
            <a:ext cx="10515600" cy="1325563"/>
          </a:xfrm>
        </p:spPr>
        <p:txBody>
          <a:bodyPr>
            <a:normAutofit/>
          </a:bodyPr>
          <a:lstStyle/>
          <a:p>
            <a:pPr algn="ctr"/>
            <a:r>
              <a:rPr lang="en-US" sz="4000" b="1" baseline="0" dirty="0" smtClean="0">
                <a:solidFill>
                  <a:srgbClr val="C00000"/>
                </a:solidFill>
              </a:rPr>
              <a:t>DOCTYPE</a:t>
            </a:r>
            <a:r>
              <a:rPr lang="en-US" sz="4000" b="1" dirty="0" smtClean="0">
                <a:solidFill>
                  <a:srgbClr val="C00000"/>
                </a:solidFill>
              </a:rPr>
              <a:t> and Language</a:t>
            </a:r>
            <a:endParaRPr lang="en-US" sz="4000" b="1" dirty="0">
              <a:solidFill>
                <a:srgbClr val="C00000"/>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0460" y="1132747"/>
            <a:ext cx="9853522" cy="4453406"/>
          </a:xfrm>
        </p:spPr>
      </p:pic>
      <p:sp>
        <p:nvSpPr>
          <p:cNvPr id="4" name="Rectangle 3"/>
          <p:cNvSpPr/>
          <p:nvPr/>
        </p:nvSpPr>
        <p:spPr>
          <a:xfrm>
            <a:off x="1040460" y="5736169"/>
            <a:ext cx="98563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This has no</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”document type declaration”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&lt;html&gt;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or language declaration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&lt;</a:t>
            </a:r>
            <a:r>
              <a:rPr kumimoji="0" lang="en-US" sz="24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&gt;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2341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27"/>
            <a:ext cx="10515600" cy="1325563"/>
          </a:xfrm>
        </p:spPr>
        <p:txBody>
          <a:bodyPr>
            <a:normAutofit/>
          </a:bodyPr>
          <a:lstStyle/>
          <a:p>
            <a:pPr algn="ctr"/>
            <a:r>
              <a:rPr lang="en-US" sz="4000" b="1" baseline="0" dirty="0" smtClean="0">
                <a:solidFill>
                  <a:srgbClr val="C00000"/>
                </a:solidFill>
              </a:rPr>
              <a:t>DOCTYPE</a:t>
            </a:r>
            <a:r>
              <a:rPr lang="en-US" sz="4000" b="1" dirty="0" smtClean="0">
                <a:solidFill>
                  <a:srgbClr val="C00000"/>
                </a:solidFill>
              </a:rPr>
              <a:t> and Language</a:t>
            </a:r>
            <a:endParaRPr lang="en-US" sz="4000" b="1" dirty="0">
              <a:solidFill>
                <a:srgbClr val="C00000"/>
              </a:solidFill>
            </a:endParaRPr>
          </a:p>
        </p:txBody>
      </p:sp>
      <p:sp>
        <p:nvSpPr>
          <p:cNvPr id="3" name="Content Placeholder 2"/>
          <p:cNvSpPr>
            <a:spLocks noGrp="1"/>
          </p:cNvSpPr>
          <p:nvPr>
            <p:ph idx="1"/>
          </p:nvPr>
        </p:nvSpPr>
        <p:spPr>
          <a:xfrm>
            <a:off x="1014153" y="1086817"/>
            <a:ext cx="10507287" cy="5081227"/>
          </a:xfrm>
        </p:spPr>
        <p:txBody>
          <a:bodyPr>
            <a:normAutofit fontScale="47500" lnSpcReduction="20000"/>
          </a:bodyPr>
          <a:lstStyle/>
          <a:p>
            <a:pPr marL="0" indent="0">
              <a:lnSpc>
                <a:spcPct val="120000"/>
              </a:lnSpc>
              <a:buNone/>
            </a:pPr>
            <a:r>
              <a:rPr lang="en-US" sz="5100" dirty="0"/>
              <a:t>Definition and </a:t>
            </a:r>
            <a:r>
              <a:rPr lang="en-US" sz="5100" dirty="0" smtClean="0"/>
              <a:t>reasons </a:t>
            </a:r>
            <a:r>
              <a:rPr lang="en-US" sz="5100" dirty="0"/>
              <a:t>for the &lt;!DOCTYPE&gt; declaration from  W3Schools”  </a:t>
            </a:r>
            <a:r>
              <a:rPr lang="en-US" sz="5100" dirty="0">
                <a:hlinkClick r:id="rId3"/>
              </a:rPr>
              <a:t>https://</a:t>
            </a:r>
            <a:r>
              <a:rPr lang="en-US" sz="5100" dirty="0" smtClean="0">
                <a:hlinkClick r:id="rId3"/>
              </a:rPr>
              <a:t>www.w3schools.com/tags/tag_doctype.asp</a:t>
            </a:r>
            <a:endParaRPr lang="en-US" sz="5100" dirty="0"/>
          </a:p>
          <a:p>
            <a:pPr>
              <a:lnSpc>
                <a:spcPct val="120000"/>
              </a:lnSpc>
            </a:pPr>
            <a:r>
              <a:rPr lang="en-US" sz="5100" dirty="0"/>
              <a:t>The &lt;!DOCTYPE&gt; declaration must be the very first thing in your HTML document, before the &lt;html&gt; tag</a:t>
            </a:r>
            <a:r>
              <a:rPr lang="en-US" sz="5100" dirty="0" smtClean="0"/>
              <a:t>.</a:t>
            </a:r>
            <a:endParaRPr lang="en-US" sz="5100" dirty="0"/>
          </a:p>
          <a:p>
            <a:pPr>
              <a:lnSpc>
                <a:spcPct val="120000"/>
              </a:lnSpc>
            </a:pPr>
            <a:r>
              <a:rPr lang="en-US" sz="5100" b="1" dirty="0"/>
              <a:t>The &lt;!DOCTYPE&gt; declaration is not an HTML tag; it is an instruction to the web browser about what version of HTML the page is written in</a:t>
            </a:r>
            <a:r>
              <a:rPr lang="en-US" sz="5100" b="1" dirty="0" smtClean="0"/>
              <a:t>.</a:t>
            </a:r>
            <a:endParaRPr lang="en-US" sz="5100" b="1" dirty="0"/>
          </a:p>
          <a:p>
            <a:pPr>
              <a:lnSpc>
                <a:spcPct val="120000"/>
              </a:lnSpc>
            </a:pPr>
            <a:r>
              <a:rPr lang="en-US" sz="5100" dirty="0"/>
              <a:t>In HTML 4.01, the &lt;!DOCTYPE&gt; declaration refers to a DTD, because HTML 4.01 was based on SGML. The DTD specifies the rules for the markup language, so that the browsers render the content correctly</a:t>
            </a:r>
            <a:r>
              <a:rPr lang="en-US" sz="5100" dirty="0" smtClean="0"/>
              <a:t>.</a:t>
            </a:r>
            <a:endParaRPr lang="en-US" sz="5100" dirty="0"/>
          </a:p>
          <a:p>
            <a:pPr>
              <a:lnSpc>
                <a:spcPct val="120000"/>
              </a:lnSpc>
            </a:pPr>
            <a:r>
              <a:rPr lang="en-US" sz="5100" dirty="0"/>
              <a:t>HTML5 is not based on SGML, and therefore does not require a reference to a DTD.</a:t>
            </a:r>
          </a:p>
          <a:p>
            <a:endParaRPr lang="en-US" dirty="0"/>
          </a:p>
        </p:txBody>
      </p:sp>
    </p:spTree>
    <p:extLst>
      <p:ext uri="{BB962C8B-B14F-4D97-AF65-F5344CB8AC3E}">
        <p14:creationId xmlns:p14="http://schemas.microsoft.com/office/powerpoint/2010/main" val="2330493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r>
              <a:rPr lang="en-US" sz="4000" b="1" baseline="0" dirty="0" smtClean="0">
                <a:solidFill>
                  <a:srgbClr val="C00000"/>
                </a:solidFill>
              </a:rPr>
              <a:t>Headings: Basic HTML is still necessary</a:t>
            </a:r>
            <a:endParaRPr lang="en-US" sz="4000" b="1" dirty="0">
              <a:solidFill>
                <a:srgbClr val="C0000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1164" y="1698759"/>
            <a:ext cx="10515600" cy="3607541"/>
          </a:xfrm>
        </p:spPr>
      </p:pic>
      <p:sp>
        <p:nvSpPr>
          <p:cNvPr id="3" name="Rectangle 2"/>
          <p:cNvSpPr/>
          <p:nvPr/>
        </p:nvSpPr>
        <p:spPr>
          <a:xfrm>
            <a:off x="838200" y="5575635"/>
            <a:ext cx="665021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This has no</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”top level heading” or page title</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   &lt;h1&gt;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666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pPr algn="ctr"/>
            <a:r>
              <a:rPr lang="en-US" sz="4000" b="1" dirty="0" smtClean="0">
                <a:solidFill>
                  <a:srgbClr val="C00000"/>
                </a:solidFill>
              </a:rPr>
              <a:t>What is Accessibility?</a:t>
            </a:r>
            <a:endParaRPr lang="en-US" sz="4000" b="1" dirty="0">
              <a:solidFill>
                <a:srgbClr val="C00000"/>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0343" y="1302076"/>
            <a:ext cx="9307286" cy="5038934"/>
          </a:xfrm>
        </p:spPr>
      </p:pic>
    </p:spTree>
    <p:extLst>
      <p:ext uri="{BB962C8B-B14F-4D97-AF65-F5344CB8AC3E}">
        <p14:creationId xmlns:p14="http://schemas.microsoft.com/office/powerpoint/2010/main" val="1911415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r>
              <a:rPr lang="en-US" sz="4000" b="1" baseline="0" dirty="0" smtClean="0">
                <a:solidFill>
                  <a:srgbClr val="C00000"/>
                </a:solidFill>
              </a:rPr>
              <a:t>Headings: Why They Matter</a:t>
            </a:r>
            <a:endParaRPr lang="en-US" sz="4000" b="1" dirty="0">
              <a:solidFill>
                <a:srgbClr val="C00000"/>
              </a:solidFill>
            </a:endParaRPr>
          </a:p>
        </p:txBody>
      </p:sp>
      <p:sp>
        <p:nvSpPr>
          <p:cNvPr id="5" name="Content Placeholder 4"/>
          <p:cNvSpPr>
            <a:spLocks noGrp="1"/>
          </p:cNvSpPr>
          <p:nvPr>
            <p:ph idx="1"/>
          </p:nvPr>
        </p:nvSpPr>
        <p:spPr>
          <a:xfrm>
            <a:off x="730624" y="1180165"/>
            <a:ext cx="10753165" cy="4494493"/>
          </a:xfrm>
        </p:spPr>
        <p:txBody>
          <a:bodyPr>
            <a:normAutofit/>
          </a:bodyPr>
          <a:lstStyle/>
          <a:p>
            <a:pPr marL="0" indent="0">
              <a:lnSpc>
                <a:spcPct val="100000"/>
              </a:lnSpc>
              <a:buNone/>
            </a:pPr>
            <a:r>
              <a:rPr lang="en-US" sz="3200" b="1" dirty="0"/>
              <a:t>“Headings (&lt;h1</a:t>
            </a:r>
            <a:r>
              <a:rPr lang="en-US" sz="3200" b="1" dirty="0" smtClean="0"/>
              <a:t>&gt; - &lt;</a:t>
            </a:r>
            <a:r>
              <a:rPr lang="en-US" sz="3200" b="1" dirty="0"/>
              <a:t>h6&gt;) provide important document structure, outlines, and navigation functionality to assistive technology users</a:t>
            </a:r>
            <a:r>
              <a:rPr lang="en-US" sz="3200" b="1" dirty="0" smtClean="0"/>
              <a:t>.”</a:t>
            </a:r>
            <a:endParaRPr lang="en-US" sz="32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927" y="2505728"/>
            <a:ext cx="6906614" cy="3760602"/>
          </a:xfrm>
          <a:prstGeom prst="rect">
            <a:avLst/>
          </a:prstGeom>
        </p:spPr>
      </p:pic>
    </p:spTree>
    <p:extLst>
      <p:ext uri="{BB962C8B-B14F-4D97-AF65-F5344CB8AC3E}">
        <p14:creationId xmlns:p14="http://schemas.microsoft.com/office/powerpoint/2010/main" val="4264814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207412"/>
            <a:ext cx="10508676" cy="5711238"/>
          </a:xfrm>
        </p:spPr>
      </p:pic>
      <p:sp>
        <p:nvSpPr>
          <p:cNvPr id="2" name="Title 1"/>
          <p:cNvSpPr>
            <a:spLocks noGrp="1"/>
          </p:cNvSpPr>
          <p:nvPr>
            <p:ph type="title"/>
          </p:nvPr>
        </p:nvSpPr>
        <p:spPr>
          <a:xfrm>
            <a:off x="838200" y="103861"/>
            <a:ext cx="12143014" cy="1325563"/>
          </a:xfrm>
        </p:spPr>
        <p:txBody>
          <a:bodyPr>
            <a:normAutofit/>
          </a:bodyPr>
          <a:lstStyle/>
          <a:p>
            <a:r>
              <a:rPr lang="en-US" sz="4000" b="1" dirty="0" smtClean="0">
                <a:solidFill>
                  <a:srgbClr val="C00000"/>
                </a:solidFill>
              </a:rPr>
              <a:t>Contrast: Often ignored, extremely important</a:t>
            </a:r>
            <a:endParaRPr lang="en-US" sz="4000" b="1" dirty="0">
              <a:solidFill>
                <a:srgbClr val="C00000"/>
              </a:solidFill>
            </a:endParaRPr>
          </a:p>
        </p:txBody>
      </p:sp>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690" y="2165465"/>
            <a:ext cx="4578544" cy="1148516"/>
          </a:xfrm>
          <a:prstGeom prst="rect">
            <a:avLst/>
          </a:prstGeom>
        </p:spPr>
      </p:pic>
      <p:sp>
        <p:nvSpPr>
          <p:cNvPr id="7" name="Rectangle 6"/>
          <p:cNvSpPr/>
          <p:nvPr/>
        </p:nvSpPr>
        <p:spPr>
          <a:xfrm>
            <a:off x="1045918" y="5451965"/>
            <a:ext cx="8654143" cy="4408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630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smtClean="0">
                <a:solidFill>
                  <a:srgbClr val="C00000"/>
                </a:solidFill>
              </a:rPr>
              <a:t>Consequences of Inaccessible Websites: </a:t>
            </a:r>
            <a:br>
              <a:rPr lang="en-US" sz="4000" b="1" dirty="0" smtClean="0">
                <a:solidFill>
                  <a:srgbClr val="C00000"/>
                </a:solidFill>
              </a:rPr>
            </a:br>
            <a:r>
              <a:rPr lang="en-US" b="1" dirty="0" smtClean="0">
                <a:solidFill>
                  <a:srgbClr val="FF0000"/>
                </a:solidFill>
              </a:rPr>
              <a:t>YOU COULD BE SUED</a:t>
            </a:r>
            <a:endParaRPr lang="en-US" b="1" dirty="0">
              <a:solidFill>
                <a:srgbClr val="FF0000"/>
              </a:solidFill>
            </a:endParaRPr>
          </a:p>
        </p:txBody>
      </p:sp>
      <p:sp>
        <p:nvSpPr>
          <p:cNvPr id="3" name="Rectangle 2"/>
          <p:cNvSpPr/>
          <p:nvPr/>
        </p:nvSpPr>
        <p:spPr>
          <a:xfrm>
            <a:off x="9699812" y="5181917"/>
            <a:ext cx="119735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ADA Title III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Lawsuits</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67435" y="1690688"/>
            <a:ext cx="8032377" cy="4790314"/>
          </a:xfrm>
        </p:spPr>
      </p:pic>
    </p:spTree>
    <p:extLst>
      <p:ext uri="{BB962C8B-B14F-4D97-AF65-F5344CB8AC3E}">
        <p14:creationId xmlns:p14="http://schemas.microsoft.com/office/powerpoint/2010/main" val="3400494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smtClean="0">
                <a:solidFill>
                  <a:srgbClr val="C00000"/>
                </a:solidFill>
              </a:rPr>
              <a:t>Academic Institutions, Online Library Services, Courses, Request Forms – Must be Accessible </a:t>
            </a:r>
            <a:r>
              <a:rPr lang="en-US" b="1" dirty="0" smtClean="0">
                <a:solidFill>
                  <a:srgbClr val="C00000"/>
                </a:solidFill>
              </a:rPr>
              <a:t/>
            </a:r>
            <a:br>
              <a:rPr lang="en-US" b="1" dirty="0" smtClean="0">
                <a:solidFill>
                  <a:srgbClr val="C00000"/>
                </a:solidFill>
              </a:rPr>
            </a:br>
            <a:endParaRPr lang="en-US" b="1" dirty="0">
              <a:solidFill>
                <a:srgbClr val="FF0000"/>
              </a:solidFill>
            </a:endParaRPr>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6544" y="1434435"/>
            <a:ext cx="9188354" cy="4598889"/>
          </a:xfrm>
        </p:spPr>
      </p:pic>
      <p:sp>
        <p:nvSpPr>
          <p:cNvPr id="12" name="Rectangle 11"/>
          <p:cNvSpPr/>
          <p:nvPr/>
        </p:nvSpPr>
        <p:spPr>
          <a:xfrm>
            <a:off x="2027381" y="5470715"/>
            <a:ext cx="932641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https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://www.slideshare.net/3Play/the-impact-of-recent-lawsuits-on-video-accessibility-requirements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5567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pPr algn="ctr"/>
            <a:r>
              <a:rPr lang="en-US" sz="4000" b="1" dirty="0" smtClean="0">
                <a:solidFill>
                  <a:srgbClr val="C00000"/>
                </a:solidFill>
              </a:rPr>
              <a:t>The</a:t>
            </a:r>
            <a:r>
              <a:rPr lang="en-US" sz="4000" b="1" baseline="0" dirty="0" smtClean="0">
                <a:solidFill>
                  <a:srgbClr val="C00000"/>
                </a:solidFill>
              </a:rPr>
              <a:t> Milne IDS/</a:t>
            </a:r>
            <a:r>
              <a:rPr lang="en-US" sz="4000" b="1" baseline="0" dirty="0" err="1" smtClean="0">
                <a:solidFill>
                  <a:srgbClr val="C00000"/>
                </a:solidFill>
              </a:rPr>
              <a:t>ILLiAD</a:t>
            </a:r>
            <a:r>
              <a:rPr lang="en-US" sz="4000" b="1" baseline="0" dirty="0" smtClean="0">
                <a:solidFill>
                  <a:srgbClr val="C00000"/>
                </a:solidFill>
              </a:rPr>
              <a:t> Redesign</a:t>
            </a:r>
            <a:endParaRPr lang="en-US" sz="4000" b="1" dirty="0">
              <a:solidFill>
                <a:srgbClr val="C0000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5510" y="1211287"/>
            <a:ext cx="8941970" cy="5543002"/>
          </a:xfrm>
        </p:spPr>
      </p:pic>
    </p:spTree>
    <p:extLst>
      <p:ext uri="{BB962C8B-B14F-4D97-AF65-F5344CB8AC3E}">
        <p14:creationId xmlns:p14="http://schemas.microsoft.com/office/powerpoint/2010/main" val="13894576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pPr algn="ctr"/>
            <a:r>
              <a:rPr lang="en-US" sz="4000" b="1" dirty="0" smtClean="0">
                <a:solidFill>
                  <a:srgbClr val="C00000"/>
                </a:solidFill>
              </a:rPr>
              <a:t>The</a:t>
            </a:r>
            <a:r>
              <a:rPr lang="en-US" sz="4000" b="1" baseline="0" dirty="0" smtClean="0">
                <a:solidFill>
                  <a:srgbClr val="C00000"/>
                </a:solidFill>
              </a:rPr>
              <a:t> Milne IDS/</a:t>
            </a:r>
            <a:r>
              <a:rPr lang="en-US" sz="4000" b="1" baseline="0" dirty="0" err="1" smtClean="0">
                <a:solidFill>
                  <a:srgbClr val="C00000"/>
                </a:solidFill>
              </a:rPr>
              <a:t>ILLiAD</a:t>
            </a:r>
            <a:r>
              <a:rPr lang="en-US" sz="4000" b="1" baseline="0" dirty="0" smtClean="0">
                <a:solidFill>
                  <a:srgbClr val="C00000"/>
                </a:solidFill>
              </a:rPr>
              <a:t> Redesign</a:t>
            </a:r>
            <a:endParaRPr lang="en-US" sz="4000" b="1" dirty="0">
              <a:solidFill>
                <a:srgbClr val="C00000"/>
              </a:solidFill>
            </a:endParaRPr>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0050" y="1286917"/>
            <a:ext cx="2550490" cy="5223354"/>
          </a:xfrm>
          <a:ln>
            <a:solidFill>
              <a:srgbClr val="002060"/>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86917"/>
            <a:ext cx="2620383" cy="5365860"/>
          </a:xfrm>
          <a:prstGeom prst="rect">
            <a:avLst/>
          </a:prstGeom>
          <a:ln>
            <a:solidFill>
              <a:srgbClr val="002060"/>
            </a:solidFill>
          </a:ln>
        </p:spPr>
      </p:pic>
    </p:spTree>
    <p:extLst>
      <p:ext uri="{BB962C8B-B14F-4D97-AF65-F5344CB8AC3E}">
        <p14:creationId xmlns:p14="http://schemas.microsoft.com/office/powerpoint/2010/main" val="3762767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lstStyle/>
          <a:p>
            <a:r>
              <a:rPr lang="en-US" sz="4000" b="1" dirty="0" smtClean="0">
                <a:solidFill>
                  <a:srgbClr val="C00000"/>
                </a:solidFill>
              </a:rPr>
              <a:t>Why</a:t>
            </a:r>
            <a:endParaRPr lang="en-US" sz="4000" b="1" dirty="0">
              <a:solidFill>
                <a:srgbClr val="C0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2625" y="766642"/>
            <a:ext cx="8321586" cy="5335310"/>
          </a:xfrm>
        </p:spPr>
      </p:pic>
      <p:sp>
        <p:nvSpPr>
          <p:cNvPr id="3" name="Rectangle 2"/>
          <p:cNvSpPr/>
          <p:nvPr/>
        </p:nvSpPr>
        <p:spPr>
          <a:xfrm>
            <a:off x="3818897" y="6101952"/>
            <a:ext cx="390190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The </a:t>
            </a:r>
            <a:r>
              <a:rPr kumimoji="0" lang="en-US"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Wayback</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Machine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https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://archive.org/</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9589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r>
              <a:rPr lang="en-US" sz="4000" b="1" dirty="0" smtClean="0">
                <a:solidFill>
                  <a:srgbClr val="C00000"/>
                </a:solidFill>
              </a:rPr>
              <a:t>Why?</a:t>
            </a:r>
            <a:endParaRPr lang="en-US" sz="4000" b="1" dirty="0">
              <a:solidFill>
                <a:srgbClr val="C0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429424"/>
            <a:ext cx="5153230" cy="4674814"/>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104" y="0"/>
            <a:ext cx="5523732"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7782" y="370812"/>
            <a:ext cx="5107516" cy="581523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2833" y="1696374"/>
            <a:ext cx="4981649" cy="3081341"/>
          </a:xfrm>
          <a:prstGeom prst="rect">
            <a:avLst/>
          </a:prstGeom>
        </p:spPr>
      </p:pic>
    </p:spTree>
    <p:extLst>
      <p:ext uri="{BB962C8B-B14F-4D97-AF65-F5344CB8AC3E}">
        <p14:creationId xmlns:p14="http://schemas.microsoft.com/office/powerpoint/2010/main" val="749619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pPr algn="ctr"/>
            <a:r>
              <a:rPr lang="en-US" sz="4000" b="1" dirty="0" smtClean="0">
                <a:solidFill>
                  <a:srgbClr val="C00000"/>
                </a:solidFill>
              </a:rPr>
              <a:t>Strip, slash, consolidate, rebuild</a:t>
            </a:r>
            <a:endParaRPr lang="en-US" sz="4000" b="1" dirty="0">
              <a:solidFill>
                <a:srgbClr val="C00000"/>
              </a:solidFill>
            </a:endParaRPr>
          </a:p>
        </p:txBody>
      </p:sp>
      <p:sp>
        <p:nvSpPr>
          <p:cNvPr id="3" name="Content Placeholder 2"/>
          <p:cNvSpPr>
            <a:spLocks noGrp="1"/>
          </p:cNvSpPr>
          <p:nvPr>
            <p:ph idx="1"/>
          </p:nvPr>
        </p:nvSpPr>
        <p:spPr>
          <a:xfrm>
            <a:off x="1281892" y="1124490"/>
            <a:ext cx="9628216" cy="4544790"/>
          </a:xfrm>
        </p:spPr>
        <p:txBody>
          <a:bodyPr>
            <a:noAutofit/>
          </a:bodyPr>
          <a:lstStyle/>
          <a:p>
            <a:pPr>
              <a:lnSpc>
                <a:spcPct val="120000"/>
              </a:lnSpc>
            </a:pPr>
            <a:r>
              <a:rPr lang="en-US" sz="2400" dirty="0" smtClean="0"/>
              <a:t>Replaced dozens </a:t>
            </a:r>
            <a:r>
              <a:rPr lang="en-US" sz="2400" dirty="0"/>
              <a:t>of </a:t>
            </a:r>
            <a:r>
              <a:rPr lang="en-US" sz="2400" dirty="0" smtClean="0"/>
              <a:t>&lt;h4&gt; </a:t>
            </a:r>
            <a:r>
              <a:rPr lang="en-US" sz="2400" dirty="0"/>
              <a:t>and </a:t>
            </a:r>
            <a:r>
              <a:rPr lang="en-US" sz="2400" dirty="0" smtClean="0"/>
              <a:t>&lt;h3&gt; </a:t>
            </a:r>
            <a:r>
              <a:rPr lang="en-US" sz="2400" dirty="0"/>
              <a:t>tags with </a:t>
            </a:r>
            <a:r>
              <a:rPr lang="en-US" sz="2400" dirty="0" smtClean="0"/>
              <a:t>&lt;h2&gt;</a:t>
            </a:r>
          </a:p>
          <a:p>
            <a:pPr>
              <a:lnSpc>
                <a:spcPct val="120000"/>
              </a:lnSpc>
            </a:pPr>
            <a:r>
              <a:rPr lang="en-US" sz="2400" dirty="0" smtClean="0"/>
              <a:t>Ensured the IDS/</a:t>
            </a:r>
            <a:r>
              <a:rPr lang="en-US" sz="2400" dirty="0" err="1" smtClean="0"/>
              <a:t>ILLiAD</a:t>
            </a:r>
            <a:r>
              <a:rPr lang="en-US" sz="2400" dirty="0" smtClean="0"/>
              <a:t> site had &lt;h1&gt; titles</a:t>
            </a:r>
          </a:p>
          <a:p>
            <a:pPr>
              <a:lnSpc>
                <a:spcPct val="120000"/>
              </a:lnSpc>
            </a:pPr>
            <a:r>
              <a:rPr lang="en-US" sz="2400" dirty="0" smtClean="0"/>
              <a:t>Added &lt;alt&gt; and &lt;title&gt; tags for our logos and links</a:t>
            </a:r>
          </a:p>
          <a:p>
            <a:pPr>
              <a:lnSpc>
                <a:spcPct val="120000"/>
              </a:lnSpc>
            </a:pPr>
            <a:r>
              <a:rPr lang="en-US" sz="2400" dirty="0" smtClean="0"/>
              <a:t>Stripped </a:t>
            </a:r>
            <a:r>
              <a:rPr lang="en-US" sz="2400" dirty="0"/>
              <a:t>out </a:t>
            </a:r>
            <a:r>
              <a:rPr lang="en-US" sz="2400" dirty="0" err="1"/>
              <a:t>tabindexes</a:t>
            </a:r>
            <a:r>
              <a:rPr lang="en-US" sz="2400" dirty="0"/>
              <a:t> </a:t>
            </a:r>
            <a:r>
              <a:rPr lang="en-US" sz="2400" dirty="0" smtClean="0"/>
              <a:t>from form fields that </a:t>
            </a:r>
            <a:r>
              <a:rPr lang="en-US" sz="2400" dirty="0"/>
              <a:t>were </a:t>
            </a:r>
            <a:r>
              <a:rPr lang="en-US" sz="2400" dirty="0" smtClean="0"/>
              <a:t>not in order</a:t>
            </a:r>
          </a:p>
          <a:p>
            <a:pPr>
              <a:lnSpc>
                <a:spcPct val="120000"/>
              </a:lnSpc>
            </a:pPr>
            <a:r>
              <a:rPr lang="en-US" sz="2400" dirty="0" smtClean="0"/>
              <a:t>Stripped out deprecated </a:t>
            </a:r>
            <a:r>
              <a:rPr lang="en-US" sz="2400" dirty="0"/>
              <a:t>span, bold, and italic </a:t>
            </a:r>
            <a:r>
              <a:rPr lang="en-US" sz="2400" dirty="0" smtClean="0"/>
              <a:t>tags</a:t>
            </a:r>
          </a:p>
          <a:p>
            <a:pPr>
              <a:lnSpc>
                <a:spcPct val="120000"/>
              </a:lnSpc>
            </a:pPr>
            <a:r>
              <a:rPr lang="en-US" sz="2400" dirty="0" smtClean="0"/>
              <a:t>Stripped out fixed (pixel) widths from tables, table cells, </a:t>
            </a:r>
            <a:r>
              <a:rPr lang="en-US" sz="2400" dirty="0" err="1" smtClean="0"/>
              <a:t>divs</a:t>
            </a:r>
            <a:r>
              <a:rPr lang="en-US" sz="2400" dirty="0" smtClean="0"/>
              <a:t>, and inputs</a:t>
            </a:r>
          </a:p>
          <a:p>
            <a:pPr>
              <a:lnSpc>
                <a:spcPct val="120000"/>
              </a:lnSpc>
            </a:pPr>
            <a:r>
              <a:rPr lang="en-US" sz="2400" dirty="0" smtClean="0"/>
              <a:t>Rebuilt forms using </a:t>
            </a:r>
            <a:r>
              <a:rPr lang="en-US" sz="2400" dirty="0" err="1" smtClean="0"/>
              <a:t>fieldsets</a:t>
            </a:r>
            <a:r>
              <a:rPr lang="en-US" sz="2400" dirty="0" smtClean="0"/>
              <a:t>, legends, labels</a:t>
            </a:r>
          </a:p>
          <a:p>
            <a:pPr>
              <a:lnSpc>
                <a:spcPct val="120000"/>
              </a:lnSpc>
            </a:pPr>
            <a:r>
              <a:rPr lang="en-US" sz="2400" dirty="0" smtClean="0"/>
              <a:t>Created “one stylesheet to rule them all”</a:t>
            </a:r>
          </a:p>
          <a:p>
            <a:pPr>
              <a:lnSpc>
                <a:spcPct val="120000"/>
              </a:lnSpc>
            </a:pPr>
            <a:r>
              <a:rPr lang="en-US" sz="2400" dirty="0" smtClean="0"/>
              <a:t>Put frequently used code sections (such as menus) into include files</a:t>
            </a:r>
            <a:endParaRPr lang="en-US" sz="2400" dirty="0"/>
          </a:p>
        </p:txBody>
      </p:sp>
    </p:spTree>
    <p:extLst>
      <p:ext uri="{BB962C8B-B14F-4D97-AF65-F5344CB8AC3E}">
        <p14:creationId xmlns:p14="http://schemas.microsoft.com/office/powerpoint/2010/main" val="1881248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b="1" kern="1200" dirty="0" smtClean="0">
                <a:solidFill>
                  <a:srgbClr val="C00000"/>
                </a:solidFill>
                <a:effectLst/>
              </a:rPr>
              <a:t>Find/Replace is Your Friend</a:t>
            </a:r>
            <a:endParaRPr lang="en-US" b="1" dirty="0">
              <a:solidFill>
                <a:srgbClr val="C00000"/>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429424"/>
            <a:ext cx="9694864" cy="4277858"/>
          </a:xfrm>
        </p:spPr>
      </p:pic>
    </p:spTree>
    <p:extLst>
      <p:ext uri="{BB962C8B-B14F-4D97-AF65-F5344CB8AC3E}">
        <p14:creationId xmlns:p14="http://schemas.microsoft.com/office/powerpoint/2010/main" val="389758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pPr algn="ctr"/>
            <a:r>
              <a:rPr lang="en-US" sz="4000" b="1" dirty="0">
                <a:solidFill>
                  <a:srgbClr val="C00000"/>
                </a:solidFill>
              </a:rPr>
              <a:t>What is Accessibility?</a:t>
            </a:r>
            <a:endParaRPr lang="en-US" sz="4000" dirty="0">
              <a:solidFill>
                <a:srgbClr val="C00000"/>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0838" y="1270861"/>
            <a:ext cx="9571033" cy="5333073"/>
          </a:xfrm>
        </p:spPr>
      </p:pic>
      <p:sp>
        <p:nvSpPr>
          <p:cNvPr id="3" name="Rectangle 2"/>
          <p:cNvSpPr/>
          <p:nvPr/>
        </p:nvSpPr>
        <p:spPr>
          <a:xfrm>
            <a:off x="9540082" y="5444892"/>
            <a:ext cx="156357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Accessibility and </a:t>
            </a:r>
            <a:b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b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User Designed </a:t>
            </a:r>
            <a:r>
              <a:rPr kumimoji="0" lang="en-US" sz="1400" b="0" i="0" u="none" strike="noStrike" kern="1200" cap="none" spc="0" normalizeH="0" baseline="0" noProof="0" dirty="0" err="1" smtClean="0">
                <a:ln>
                  <a:noFill/>
                </a:ln>
                <a:solidFill>
                  <a:prstClr val="black"/>
                </a:solidFill>
                <a:effectLst/>
                <a:uLnTx/>
                <a:uFillTx/>
                <a:latin typeface="Calibri" panose="020F0502020204030204"/>
                <a:ea typeface="+mn-ea"/>
                <a:cs typeface="+mn-cs"/>
                <a:hlinkClick r:id="rId4"/>
              </a:rPr>
              <a:t>LifeStyle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4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kern="1200" dirty="0" smtClean="0">
                <a:solidFill>
                  <a:srgbClr val="C00000"/>
                </a:solidFill>
                <a:effectLst/>
              </a:rPr>
              <a:t>.INC</a:t>
            </a:r>
            <a:r>
              <a:rPr lang="en-US" sz="4000" b="1" kern="1200" baseline="0" dirty="0" smtClean="0">
                <a:solidFill>
                  <a:srgbClr val="C00000"/>
                </a:solidFill>
                <a:effectLst/>
              </a:rPr>
              <a:t> </a:t>
            </a:r>
            <a:r>
              <a:rPr lang="en-US" sz="4000" b="1" kern="1200" dirty="0" smtClean="0">
                <a:solidFill>
                  <a:srgbClr val="C00000"/>
                </a:solidFill>
                <a:effectLst/>
              </a:rPr>
              <a:t>files are your friends</a:t>
            </a:r>
            <a:endParaRPr lang="en-US" sz="4000" b="1" dirty="0">
              <a:solidFill>
                <a:srgbClr val="C00000"/>
              </a:solidFill>
            </a:endParaRP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55" y="1137146"/>
            <a:ext cx="11891026" cy="7371081"/>
          </a:xfrm>
          <a:prstGeom prst="rect">
            <a:avLst/>
          </a:prstGeom>
        </p:spPr>
      </p:pic>
    </p:spTree>
    <p:extLst>
      <p:ext uri="{BB962C8B-B14F-4D97-AF65-F5344CB8AC3E}">
        <p14:creationId xmlns:p14="http://schemas.microsoft.com/office/powerpoint/2010/main" val="34273331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kern="1200" dirty="0" smtClean="0">
                <a:solidFill>
                  <a:srgbClr val="C00000"/>
                </a:solidFill>
                <a:effectLst/>
              </a:rPr>
              <a:t>.INC</a:t>
            </a:r>
            <a:r>
              <a:rPr lang="en-US" sz="4000" b="1" kern="1200" baseline="0" dirty="0" smtClean="0">
                <a:solidFill>
                  <a:srgbClr val="C00000"/>
                </a:solidFill>
                <a:effectLst/>
              </a:rPr>
              <a:t> </a:t>
            </a:r>
            <a:r>
              <a:rPr lang="en-US" sz="4000" b="1" kern="1200" dirty="0" smtClean="0">
                <a:solidFill>
                  <a:srgbClr val="C00000"/>
                </a:solidFill>
                <a:effectLst/>
              </a:rPr>
              <a:t>files are your friends</a:t>
            </a:r>
            <a:endParaRPr lang="en-US" sz="4000" b="1" dirty="0">
              <a:solidFill>
                <a:srgbClr val="C00000"/>
              </a:solidFill>
            </a:endParaRP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55" y="1137146"/>
            <a:ext cx="11891026" cy="7371081"/>
          </a:xfrm>
          <a:prstGeom prst="rect">
            <a:avLst/>
          </a:prstGeom>
        </p:spPr>
      </p:pic>
      <p:sp>
        <p:nvSpPr>
          <p:cNvPr id="7" name="Rectangle 6"/>
          <p:cNvSpPr/>
          <p:nvPr/>
        </p:nvSpPr>
        <p:spPr>
          <a:xfrm>
            <a:off x="543697" y="2722826"/>
            <a:ext cx="8592801" cy="3895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00CC"/>
              </a:solidFill>
              <a:effectLst/>
              <a:uLnTx/>
              <a:uFillTx/>
              <a:latin typeface="Calibri" panose="020F0502020204030204"/>
              <a:ea typeface="+mn-ea"/>
              <a:cs typeface="+mn-cs"/>
            </a:endParaRPr>
          </a:p>
        </p:txBody>
      </p:sp>
      <p:sp>
        <p:nvSpPr>
          <p:cNvPr id="3" name="TextBox 2"/>
          <p:cNvSpPr txBox="1"/>
          <p:nvPr/>
        </p:nvSpPr>
        <p:spPr>
          <a:xfrm>
            <a:off x="6505008" y="1913428"/>
            <a:ext cx="52629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ourier New" panose="02070309020205020404" pitchFamily="49" charset="0"/>
                <a:ea typeface="+mn-ea"/>
                <a:cs typeface="Courier New" panose="02070309020205020404" pitchFamily="49" charset="0"/>
              </a:rPr>
              <a:t>include_menu_you_are_logged_in_as</a:t>
            </a:r>
            <a:endParaRPr kumimoji="0" lang="en-US" sz="20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9" name="Straight Arrow Connector 8"/>
          <p:cNvCxnSpPr/>
          <p:nvPr/>
        </p:nvCxnSpPr>
        <p:spPr>
          <a:xfrm flipH="1">
            <a:off x="9136498" y="2295407"/>
            <a:ext cx="2009297" cy="63504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43697" y="3345018"/>
            <a:ext cx="5857103" cy="19436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2850685" y="4671438"/>
            <a:ext cx="20313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FF0000"/>
                </a:solidFill>
                <a:effectLst/>
                <a:uLnTx/>
                <a:uFillTx/>
                <a:latin typeface="Courier New" panose="02070309020205020404" pitchFamily="49" charset="0"/>
                <a:ea typeface="+mn-ea"/>
                <a:cs typeface="Courier New" panose="02070309020205020404" pitchFamily="49" charset="0"/>
              </a:rPr>
              <a:t>include_menu</a:t>
            </a:r>
            <a:endParaRPr kumimoji="0" lang="en-US" sz="20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10" name="Rectangle 9"/>
          <p:cNvSpPr/>
          <p:nvPr/>
        </p:nvSpPr>
        <p:spPr>
          <a:xfrm>
            <a:off x="557965" y="5521338"/>
            <a:ext cx="11802616" cy="9834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993711" y="5687183"/>
            <a:ext cx="34163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FF0000"/>
                </a:solidFill>
                <a:effectLst/>
                <a:uLnTx/>
                <a:uFillTx/>
                <a:latin typeface="Courier New" panose="02070309020205020404" pitchFamily="49" charset="0"/>
                <a:ea typeface="+mn-ea"/>
                <a:cs typeface="Courier New" panose="02070309020205020404" pitchFamily="49" charset="0"/>
              </a:rPr>
              <a:t>include_notifications</a:t>
            </a:r>
            <a:endParaRPr kumimoji="0" lang="en-US" sz="20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278017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19553"/>
            <a:ext cx="10515600" cy="1325563"/>
          </a:xfrm>
        </p:spPr>
        <p:txBody>
          <a:bodyPr>
            <a:normAutofit/>
          </a:bodyPr>
          <a:lstStyle/>
          <a:p>
            <a:pPr algn="ctr" rtl="0" eaLnBrk="1" latinLnBrk="0" hangingPunct="1"/>
            <a:r>
              <a:rPr lang="en-US" sz="3600" b="1" kern="1200" dirty="0" err="1" smtClean="0">
                <a:solidFill>
                  <a:srgbClr val="C00000"/>
                </a:solidFill>
                <a:effectLst/>
              </a:rPr>
              <a:t>DocType</a:t>
            </a:r>
            <a:r>
              <a:rPr lang="en-US" sz="3600" b="1" kern="1200" dirty="0" smtClean="0">
                <a:solidFill>
                  <a:srgbClr val="C00000"/>
                </a:solidFill>
                <a:effectLst/>
              </a:rPr>
              <a:t> for Accessible/Responsive </a:t>
            </a:r>
            <a:br>
              <a:rPr lang="en-US" sz="3600" b="1" kern="1200" dirty="0" smtClean="0">
                <a:solidFill>
                  <a:srgbClr val="C00000"/>
                </a:solidFill>
                <a:effectLst/>
              </a:rPr>
            </a:br>
            <a:r>
              <a:rPr lang="en-US" sz="3600" b="1" kern="1200" dirty="0" err="1" smtClean="0">
                <a:solidFill>
                  <a:srgbClr val="C00000"/>
                </a:solidFill>
                <a:effectLst/>
              </a:rPr>
              <a:t>ILLiAD</a:t>
            </a:r>
            <a:endParaRPr lang="en-US" sz="3600" dirty="0">
              <a:solidFill>
                <a:srgbClr val="C00000"/>
              </a:solidFill>
            </a:endParaRPr>
          </a:p>
        </p:txBody>
      </p:sp>
      <p:sp>
        <p:nvSpPr>
          <p:cNvPr id="3" name="Content Placeholder 2"/>
          <p:cNvSpPr>
            <a:spLocks noGrp="1"/>
          </p:cNvSpPr>
          <p:nvPr>
            <p:ph idx="1"/>
          </p:nvPr>
        </p:nvSpPr>
        <p:spPr>
          <a:xfrm>
            <a:off x="838200" y="1690688"/>
            <a:ext cx="10515600" cy="4351338"/>
          </a:xfrm>
        </p:spPr>
        <p:txBody>
          <a:bodyPr>
            <a:normAutofit/>
          </a:bodyPr>
          <a:lstStyle/>
          <a:p>
            <a:pPr marL="0" indent="0" algn="ctr">
              <a:buNone/>
            </a:pPr>
            <a:r>
              <a:rPr lang="en-US" dirty="0" smtClean="0"/>
              <a:t>Declare the DOCTYPE and the LANGUAGE in the header file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499" y="2660401"/>
            <a:ext cx="11335561" cy="7054393"/>
          </a:xfrm>
          <a:prstGeom prst="rect">
            <a:avLst/>
          </a:prstGeom>
          <a:ln>
            <a:noFill/>
          </a:ln>
        </p:spPr>
      </p:pic>
      <p:sp>
        <p:nvSpPr>
          <p:cNvPr id="5" name="Rectangle 4"/>
          <p:cNvSpPr/>
          <p:nvPr/>
        </p:nvSpPr>
        <p:spPr>
          <a:xfrm>
            <a:off x="1364499" y="2551299"/>
            <a:ext cx="3081913" cy="975995"/>
          </a:xfrm>
          <a:prstGeom prst="rect">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7042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990600" y="272203"/>
            <a:ext cx="10515600" cy="1325563"/>
          </a:xfrm>
        </p:spPr>
        <p:txBody>
          <a:bodyPr>
            <a:normAutofit/>
          </a:bodyPr>
          <a:lstStyle/>
          <a:p>
            <a:pPr algn="ctr" rtl="0" eaLnBrk="1" latinLnBrk="0" hangingPunct="1"/>
            <a:r>
              <a:rPr lang="en-US" sz="3600" b="1" kern="1200" dirty="0" smtClean="0">
                <a:solidFill>
                  <a:srgbClr val="C00000"/>
                </a:solidFill>
                <a:effectLst/>
              </a:rPr>
              <a:t>Headings for Accessible/Responsive </a:t>
            </a:r>
            <a:r>
              <a:rPr lang="en-US" sz="3600" b="1" kern="1200" dirty="0" err="1" smtClean="0">
                <a:solidFill>
                  <a:srgbClr val="C00000"/>
                </a:solidFill>
                <a:effectLst/>
              </a:rPr>
              <a:t>ILLiAD</a:t>
            </a:r>
            <a:endParaRPr lang="en-US" sz="3600" dirty="0">
              <a:solidFill>
                <a:srgbClr val="C00000"/>
              </a:solidFill>
            </a:endParaRPr>
          </a:p>
        </p:txBody>
      </p:sp>
      <p:sp>
        <p:nvSpPr>
          <p:cNvPr id="3" name="Content Placeholder 2"/>
          <p:cNvSpPr>
            <a:spLocks noGrp="1"/>
          </p:cNvSpPr>
          <p:nvPr>
            <p:ph idx="1"/>
          </p:nvPr>
        </p:nvSpPr>
        <p:spPr>
          <a:xfrm>
            <a:off x="703173" y="1431512"/>
            <a:ext cx="10803027" cy="4351338"/>
          </a:xfrm>
        </p:spPr>
        <p:txBody>
          <a:bodyPr>
            <a:normAutofit fontScale="25000" lnSpcReduction="20000"/>
          </a:bodyPr>
          <a:lstStyle/>
          <a:p>
            <a:pPr marL="0" indent="0">
              <a:lnSpc>
                <a:spcPct val="270000"/>
              </a:lnSpc>
              <a:buNone/>
            </a:pPr>
            <a:r>
              <a:rPr lang="en-US" sz="16000" dirty="0" smtClean="0">
                <a:solidFill>
                  <a:schemeClr val="accent2"/>
                </a:solidFill>
              </a:rPr>
              <a:t>&lt;H1&gt; </a:t>
            </a:r>
            <a:r>
              <a:rPr lang="en-US" sz="16000" dirty="0" smtClean="0"/>
              <a:t>Heading - Page Title - ONE on a Page </a:t>
            </a:r>
            <a:r>
              <a:rPr lang="en-US" sz="16000" dirty="0" smtClean="0">
                <a:solidFill>
                  <a:schemeClr val="accent2"/>
                </a:solidFill>
              </a:rPr>
              <a:t>&lt;/H1&gt; </a:t>
            </a:r>
          </a:p>
          <a:p>
            <a:pPr marL="457200" lvl="1" indent="0">
              <a:buNone/>
            </a:pPr>
            <a:r>
              <a:rPr lang="en-US" sz="14400" dirty="0" smtClean="0">
                <a:solidFill>
                  <a:schemeClr val="accent6">
                    <a:lumMod val="75000"/>
                  </a:schemeClr>
                </a:solidFill>
              </a:rPr>
              <a:t>&lt;H2&gt; </a:t>
            </a:r>
            <a:r>
              <a:rPr lang="en-US" sz="14400" dirty="0" smtClean="0"/>
              <a:t>Sub Heading - Topic Title - Section Title </a:t>
            </a:r>
            <a:r>
              <a:rPr lang="en-US" sz="14400" dirty="0" smtClean="0">
                <a:solidFill>
                  <a:schemeClr val="accent6">
                    <a:lumMod val="75000"/>
                  </a:schemeClr>
                </a:solidFill>
              </a:rPr>
              <a:t>&lt;/H2&gt;</a:t>
            </a:r>
            <a:br>
              <a:rPr lang="en-US" sz="14400" dirty="0" smtClean="0">
                <a:solidFill>
                  <a:schemeClr val="accent6">
                    <a:lumMod val="75000"/>
                  </a:schemeClr>
                </a:solidFill>
              </a:rPr>
            </a:br>
            <a:r>
              <a:rPr lang="en-US" sz="16000" dirty="0" smtClean="0"/>
              <a:t/>
            </a:r>
            <a:br>
              <a:rPr lang="en-US" sz="16000" dirty="0" smtClean="0"/>
            </a:br>
            <a:endParaRPr lang="en-US" sz="12300" dirty="0" smtClean="0"/>
          </a:p>
          <a:p>
            <a:pPr marL="914400" lvl="2" indent="0">
              <a:buNone/>
            </a:pPr>
            <a:r>
              <a:rPr lang="en-US" sz="11200" dirty="0" smtClean="0">
                <a:solidFill>
                  <a:srgbClr val="002060"/>
                </a:solidFill>
              </a:rPr>
              <a:t>&lt;H3&gt; </a:t>
            </a:r>
            <a:r>
              <a:rPr lang="en-US" sz="11200" dirty="0" smtClean="0"/>
              <a:t>Sub </a:t>
            </a:r>
            <a:r>
              <a:rPr lang="en-US" sz="11200" dirty="0" err="1" smtClean="0"/>
              <a:t>Sub</a:t>
            </a:r>
            <a:r>
              <a:rPr lang="en-US" sz="11200" dirty="0" smtClean="0"/>
              <a:t> Heading - Sub Section - Sub Topic </a:t>
            </a:r>
            <a:r>
              <a:rPr lang="en-US" sz="11200" dirty="0" smtClean="0">
                <a:solidFill>
                  <a:srgbClr val="002060"/>
                </a:solidFill>
              </a:rPr>
              <a:t>&lt;/H3&gt;</a:t>
            </a:r>
            <a:r>
              <a:rPr lang="en-US" sz="14400" dirty="0" smtClean="0"/>
              <a:t/>
            </a:r>
            <a:br>
              <a:rPr lang="en-US" sz="14400" dirty="0" smtClean="0"/>
            </a:br>
            <a:endParaRPr lang="en-US" dirty="0"/>
          </a:p>
        </p:txBody>
      </p:sp>
    </p:spTree>
    <p:extLst>
      <p:ext uri="{BB962C8B-B14F-4D97-AF65-F5344CB8AC3E}">
        <p14:creationId xmlns:p14="http://schemas.microsoft.com/office/powerpoint/2010/main" val="8603931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430" y="1528013"/>
            <a:ext cx="9708292" cy="4235481"/>
          </a:xfrm>
          <a:prstGeom prst="rect">
            <a:avLst/>
          </a:prstGeom>
        </p:spPr>
      </p:pic>
      <p:sp>
        <p:nvSpPr>
          <p:cNvPr id="3" name="Content Placeholder 2"/>
          <p:cNvSpPr>
            <a:spLocks noGrp="1"/>
          </p:cNvSpPr>
          <p:nvPr>
            <p:ph idx="1"/>
          </p:nvPr>
        </p:nvSpPr>
        <p:spPr>
          <a:xfrm>
            <a:off x="369277" y="366089"/>
            <a:ext cx="11822723" cy="4351338"/>
          </a:xfrm>
        </p:spPr>
        <p:txBody>
          <a:bodyPr>
            <a:normAutofit/>
          </a:bodyPr>
          <a:lstStyle/>
          <a:p>
            <a:pPr lvl="1"/>
            <a:endParaRPr lang="en-US" dirty="0" smtClean="0"/>
          </a:p>
          <a:p>
            <a:endParaRPr lang="en-US" dirty="0" smtClean="0"/>
          </a:p>
          <a:p>
            <a:endParaRPr lang="en-US" dirty="0"/>
          </a:p>
        </p:txBody>
      </p:sp>
      <p:sp>
        <p:nvSpPr>
          <p:cNvPr id="2" name="Title 1"/>
          <p:cNvSpPr>
            <a:spLocks noGrp="1"/>
          </p:cNvSpPr>
          <p:nvPr>
            <p:ph type="title"/>
          </p:nvPr>
        </p:nvSpPr>
        <p:spPr>
          <a:xfrm>
            <a:off x="-330543" y="110855"/>
            <a:ext cx="12534900" cy="1325563"/>
          </a:xfrm>
        </p:spPr>
        <p:txBody>
          <a:bodyPr>
            <a:normAutofit/>
          </a:bodyPr>
          <a:lstStyle/>
          <a:p>
            <a:pPr algn="ctr"/>
            <a:r>
              <a:rPr lang="en-US" sz="3600" b="1" dirty="0" err="1">
                <a:solidFill>
                  <a:srgbClr val="C00000"/>
                </a:solidFill>
                <a:latin typeface="Neutraface Text Book" panose="02000600030000020004" pitchFamily="2" charset="0"/>
              </a:rPr>
              <a:t>Div</a:t>
            </a:r>
            <a:r>
              <a:rPr lang="en-US" sz="3600" b="1" dirty="0">
                <a:solidFill>
                  <a:srgbClr val="C00000"/>
                </a:solidFill>
                <a:latin typeface="Neutraface Text Book" panose="02000600030000020004" pitchFamily="2" charset="0"/>
              </a:rPr>
              <a:t> </a:t>
            </a:r>
            <a:r>
              <a:rPr lang="en-US" sz="3600" b="1" dirty="0" smtClean="0">
                <a:solidFill>
                  <a:srgbClr val="C00000"/>
                </a:solidFill>
                <a:latin typeface="Neutraface Text Book" panose="02000600030000020004" pitchFamily="2" charset="0"/>
              </a:rPr>
              <a:t>&amp; </a:t>
            </a:r>
            <a:r>
              <a:rPr lang="en-US" sz="3600" b="1" dirty="0">
                <a:solidFill>
                  <a:srgbClr val="C00000"/>
                </a:solidFill>
                <a:latin typeface="Neutraface Text Book" panose="02000600030000020004" pitchFamily="2" charset="0"/>
              </a:rPr>
              <a:t>Form ‘basic’ markup for Accessible/Responsive </a:t>
            </a:r>
            <a:r>
              <a:rPr lang="en-US" sz="3600" b="1" dirty="0" smtClean="0">
                <a:solidFill>
                  <a:srgbClr val="C00000"/>
                </a:solidFill>
                <a:latin typeface="Neutraface Text Book" panose="02000600030000020004" pitchFamily="2" charset="0"/>
              </a:rPr>
              <a:t/>
            </a:r>
            <a:br>
              <a:rPr lang="en-US" sz="3600" b="1" dirty="0" smtClean="0">
                <a:solidFill>
                  <a:srgbClr val="C00000"/>
                </a:solidFill>
                <a:latin typeface="Neutraface Text Book" panose="02000600030000020004" pitchFamily="2" charset="0"/>
              </a:rPr>
            </a:br>
            <a:r>
              <a:rPr lang="en-US" sz="3600" b="1" dirty="0" err="1" smtClean="0">
                <a:solidFill>
                  <a:srgbClr val="C00000"/>
                </a:solidFill>
                <a:latin typeface="Neutraface Text Book" panose="02000600030000020004" pitchFamily="2" charset="0"/>
              </a:rPr>
              <a:t>ILLiAD</a:t>
            </a:r>
            <a:endParaRPr lang="en-US" sz="3600" b="1" dirty="0">
              <a:solidFill>
                <a:srgbClr val="C00000"/>
              </a:solidFill>
              <a:latin typeface="Neutraface Text Book" panose="02000600030000020004" pitchFamily="2" charset="0"/>
            </a:endParaRPr>
          </a:p>
        </p:txBody>
      </p:sp>
    </p:spTree>
    <p:extLst>
      <p:ext uri="{BB962C8B-B14F-4D97-AF65-F5344CB8AC3E}">
        <p14:creationId xmlns:p14="http://schemas.microsoft.com/office/powerpoint/2010/main" val="17612673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9277" y="137460"/>
            <a:ext cx="11822723" cy="4351338"/>
          </a:xfrm>
        </p:spPr>
        <p:txBody>
          <a:bodyPr>
            <a:normAutofit fontScale="25000" lnSpcReduction="20000"/>
          </a:bodyPr>
          <a:lstStyle/>
          <a:p>
            <a:pPr marL="0" indent="0">
              <a:lnSpc>
                <a:spcPct val="270000"/>
              </a:lnSpc>
              <a:buNone/>
            </a:pPr>
            <a:endParaRPr lang="en-US" sz="14400" dirty="0" smtClean="0"/>
          </a:p>
          <a:p>
            <a:pPr marL="914400" lvl="2" indent="0">
              <a:buNone/>
            </a:pPr>
            <a:r>
              <a:rPr lang="en-US" sz="9600" dirty="0" smtClean="0">
                <a:solidFill>
                  <a:schemeClr val="accent5">
                    <a:lumMod val="75000"/>
                  </a:schemeClr>
                </a:solidFill>
              </a:rPr>
              <a:t>&lt;div&gt;</a:t>
            </a:r>
          </a:p>
          <a:p>
            <a:pPr marL="1371600" lvl="3" indent="0">
              <a:buNone/>
            </a:pPr>
            <a:r>
              <a:rPr lang="en-US" sz="9400" dirty="0"/>
              <a:t>&lt;form action</a:t>
            </a:r>
            <a:r>
              <a:rPr lang="en-US" sz="9400" dirty="0" smtClean="0"/>
              <a:t>=“whateverILLIADneedstodo.dll"&gt;</a:t>
            </a:r>
            <a:br>
              <a:rPr lang="en-US" sz="9400" dirty="0" smtClean="0"/>
            </a:br>
            <a:endParaRPr lang="en-US" sz="9400" dirty="0" smtClean="0"/>
          </a:p>
          <a:p>
            <a:pPr marL="1371600" lvl="3" indent="0">
              <a:buNone/>
            </a:pPr>
            <a:r>
              <a:rPr lang="en-US" sz="9400" dirty="0" smtClean="0">
                <a:solidFill>
                  <a:srgbClr val="FF0000"/>
                </a:solidFill>
              </a:rPr>
              <a:t>&lt;</a:t>
            </a:r>
            <a:r>
              <a:rPr lang="en-US" sz="9400" dirty="0" err="1" smtClean="0">
                <a:solidFill>
                  <a:srgbClr val="FF0000"/>
                </a:solidFill>
              </a:rPr>
              <a:t>fieldset</a:t>
            </a:r>
            <a:r>
              <a:rPr lang="en-US" sz="9400" dirty="0" smtClean="0">
                <a:solidFill>
                  <a:srgbClr val="FF0000"/>
                </a:solidFill>
              </a:rPr>
              <a:t> id =“</a:t>
            </a:r>
            <a:r>
              <a:rPr lang="en-US" sz="9400" dirty="0" err="1" smtClean="0">
                <a:solidFill>
                  <a:srgbClr val="FF0000"/>
                </a:solidFill>
              </a:rPr>
              <a:t>yourFieldSetName</a:t>
            </a:r>
            <a:r>
              <a:rPr lang="en-US" sz="9400" dirty="0" smtClean="0">
                <a:solidFill>
                  <a:srgbClr val="FF0000"/>
                </a:solidFill>
              </a:rPr>
              <a:t>”&gt;</a:t>
            </a:r>
            <a:r>
              <a:rPr lang="en-US" sz="9400" dirty="0" smtClean="0"/>
              <a:t/>
            </a:r>
            <a:br>
              <a:rPr lang="en-US" sz="9400" dirty="0" smtClean="0"/>
            </a:br>
            <a:endParaRPr lang="en-US" sz="9400" dirty="0" smtClean="0"/>
          </a:p>
          <a:p>
            <a:pPr marL="1828800" lvl="4" indent="0">
              <a:buNone/>
            </a:pPr>
            <a:r>
              <a:rPr lang="en-US" sz="11000" dirty="0" smtClean="0">
                <a:solidFill>
                  <a:srgbClr val="00B050"/>
                </a:solidFill>
              </a:rPr>
              <a:t>&lt;legend&gt; </a:t>
            </a:r>
            <a:r>
              <a:rPr lang="en-US" sz="11000" dirty="0" smtClean="0"/>
              <a:t>Form Section/</a:t>
            </a:r>
            <a:r>
              <a:rPr lang="en-US" sz="11000" dirty="0" err="1" smtClean="0"/>
              <a:t>Fieldset</a:t>
            </a:r>
            <a:r>
              <a:rPr lang="en-US" sz="11000" dirty="0" smtClean="0"/>
              <a:t> Title </a:t>
            </a:r>
            <a:r>
              <a:rPr lang="en-US" sz="11000" dirty="0" smtClean="0">
                <a:solidFill>
                  <a:srgbClr val="00B050"/>
                </a:solidFill>
              </a:rPr>
              <a:t>&lt;/legend&gt;</a:t>
            </a:r>
            <a:r>
              <a:rPr lang="en-US" sz="11000" dirty="0" smtClean="0"/>
              <a:t/>
            </a:r>
            <a:br>
              <a:rPr lang="en-US" sz="11000" dirty="0" smtClean="0"/>
            </a:br>
            <a:r>
              <a:rPr lang="en-US" sz="9400" dirty="0"/>
              <a:t/>
            </a:r>
            <a:br>
              <a:rPr lang="en-US" sz="9400" dirty="0"/>
            </a:br>
            <a:r>
              <a:rPr lang="en-US" sz="9400" dirty="0"/>
              <a:t>  </a:t>
            </a:r>
            <a:r>
              <a:rPr lang="en-US" sz="9400" dirty="0" smtClean="0"/>
              <a:t>&lt;div class=“</a:t>
            </a:r>
            <a:r>
              <a:rPr lang="en-US" sz="9400" dirty="0" err="1" smtClean="0"/>
              <a:t>field_name</a:t>
            </a:r>
            <a:r>
              <a:rPr lang="en-US" sz="9400" dirty="0" smtClean="0"/>
              <a:t>”&gt;&lt;</a:t>
            </a:r>
            <a:r>
              <a:rPr lang="en-US" sz="9400" dirty="0" smtClean="0">
                <a:solidFill>
                  <a:srgbClr val="FF33CC"/>
                </a:solidFill>
              </a:rPr>
              <a:t>label for</a:t>
            </a:r>
            <a:r>
              <a:rPr lang="en-US" sz="9400" dirty="0" smtClean="0"/>
              <a:t>=“</a:t>
            </a:r>
            <a:r>
              <a:rPr lang="en-US" sz="9400" dirty="0" err="1" smtClean="0"/>
              <a:t>firstname</a:t>
            </a:r>
            <a:r>
              <a:rPr lang="en-US" sz="9400" dirty="0" smtClean="0"/>
              <a:t>"&gt;First Name</a:t>
            </a:r>
            <a:r>
              <a:rPr lang="en-US" sz="9400" dirty="0" smtClean="0">
                <a:solidFill>
                  <a:srgbClr val="FF33CC"/>
                </a:solidFill>
              </a:rPr>
              <a:t>&lt;/</a:t>
            </a:r>
            <a:r>
              <a:rPr lang="en-US" sz="9400" dirty="0">
                <a:solidFill>
                  <a:srgbClr val="FF33CC"/>
                </a:solidFill>
              </a:rPr>
              <a:t>label&gt;</a:t>
            </a:r>
            <a:r>
              <a:rPr lang="en-US" sz="9400" dirty="0"/>
              <a:t/>
            </a:r>
            <a:br>
              <a:rPr lang="en-US" sz="9400" dirty="0"/>
            </a:br>
            <a:r>
              <a:rPr lang="en-US" sz="9400" dirty="0"/>
              <a:t>  &lt;input type</a:t>
            </a:r>
            <a:r>
              <a:rPr lang="en-US" sz="9400" dirty="0" smtClean="0"/>
              <a:t>=“text" </a:t>
            </a:r>
            <a:r>
              <a:rPr lang="en-US" sz="9400" dirty="0"/>
              <a:t>name</a:t>
            </a:r>
            <a:r>
              <a:rPr lang="en-US" sz="9400" dirty="0" smtClean="0"/>
              <a:t>=“</a:t>
            </a:r>
            <a:r>
              <a:rPr lang="en-US" sz="9400" dirty="0" err="1" smtClean="0"/>
              <a:t>firstname</a:t>
            </a:r>
            <a:r>
              <a:rPr lang="en-US" sz="9400" dirty="0" smtClean="0"/>
              <a:t>" </a:t>
            </a:r>
            <a:r>
              <a:rPr lang="en-US" sz="9400" dirty="0"/>
              <a:t>id</a:t>
            </a:r>
            <a:r>
              <a:rPr lang="en-US" sz="9400" dirty="0" smtClean="0"/>
              <a:t>=“</a:t>
            </a:r>
            <a:r>
              <a:rPr lang="en-US" sz="9400" dirty="0" err="1" smtClean="0"/>
              <a:t>firstname</a:t>
            </a:r>
            <a:r>
              <a:rPr lang="en-US" sz="9400" dirty="0" smtClean="0"/>
              <a:t>" </a:t>
            </a:r>
            <a:r>
              <a:rPr lang="en-US" sz="9400" dirty="0"/>
              <a:t>value</a:t>
            </a:r>
            <a:r>
              <a:rPr lang="en-US" sz="9400" dirty="0" smtClean="0"/>
              <a:t>=“</a:t>
            </a:r>
            <a:r>
              <a:rPr lang="en-US" sz="9400" dirty="0" err="1" smtClean="0"/>
              <a:t>firstname</a:t>
            </a:r>
            <a:r>
              <a:rPr lang="en-US" sz="9400" dirty="0" smtClean="0"/>
              <a:t>"&gt;&lt;/div&gt;</a:t>
            </a:r>
            <a:br>
              <a:rPr lang="en-US" sz="9400" dirty="0" smtClean="0"/>
            </a:br>
            <a:r>
              <a:rPr lang="en-US" sz="9400" dirty="0"/>
              <a:t/>
            </a:r>
            <a:br>
              <a:rPr lang="en-US" sz="9400" dirty="0"/>
            </a:br>
            <a:r>
              <a:rPr lang="en-US" sz="9400" dirty="0"/>
              <a:t>  &lt;input type="submit" value="Submit</a:t>
            </a:r>
            <a:r>
              <a:rPr lang="en-US" sz="9400" dirty="0" smtClean="0"/>
              <a:t>"&gt;</a:t>
            </a:r>
            <a:br>
              <a:rPr lang="en-US" sz="9400" dirty="0" smtClean="0"/>
            </a:br>
            <a:endParaRPr lang="en-US" sz="9400" dirty="0" smtClean="0"/>
          </a:p>
          <a:p>
            <a:pPr marL="1371600" lvl="3" indent="0">
              <a:buNone/>
            </a:pPr>
            <a:r>
              <a:rPr lang="en-US" sz="9400" dirty="0" smtClean="0">
                <a:solidFill>
                  <a:srgbClr val="FF0000"/>
                </a:solidFill>
              </a:rPr>
              <a:t>&lt;/</a:t>
            </a:r>
            <a:r>
              <a:rPr lang="en-US" sz="9400" dirty="0" err="1" smtClean="0">
                <a:solidFill>
                  <a:srgbClr val="FF0000"/>
                </a:solidFill>
              </a:rPr>
              <a:t>fieldset</a:t>
            </a:r>
            <a:r>
              <a:rPr lang="en-US" sz="9400" dirty="0" smtClean="0">
                <a:solidFill>
                  <a:srgbClr val="FF0000"/>
                </a:solidFill>
              </a:rPr>
              <a:t>&gt;</a:t>
            </a:r>
            <a:br>
              <a:rPr lang="en-US" sz="9400" dirty="0" smtClean="0">
                <a:solidFill>
                  <a:srgbClr val="FF0000"/>
                </a:solidFill>
              </a:rPr>
            </a:br>
            <a:r>
              <a:rPr lang="en-US" sz="9400" dirty="0"/>
              <a:t/>
            </a:r>
            <a:br>
              <a:rPr lang="en-US" sz="9400" dirty="0"/>
            </a:br>
            <a:r>
              <a:rPr lang="en-US" sz="9400" dirty="0"/>
              <a:t>&lt;/form&gt; </a:t>
            </a:r>
            <a:r>
              <a:rPr lang="en-US" sz="9400" dirty="0" smtClean="0"/>
              <a:t/>
            </a:r>
            <a:br>
              <a:rPr lang="en-US" sz="9400" dirty="0" smtClean="0"/>
            </a:br>
            <a:endParaRPr lang="en-US" sz="9400" dirty="0" smtClean="0"/>
          </a:p>
          <a:p>
            <a:pPr marL="914400" lvl="2" indent="0">
              <a:buNone/>
            </a:pPr>
            <a:r>
              <a:rPr lang="en-US" sz="9600" dirty="0" smtClean="0">
                <a:solidFill>
                  <a:schemeClr val="accent5">
                    <a:lumMod val="75000"/>
                  </a:schemeClr>
                </a:solidFill>
              </a:rPr>
              <a:t>&lt;/div&gt;</a:t>
            </a:r>
            <a:endParaRPr lang="en-US" sz="9600" dirty="0">
              <a:solidFill>
                <a:schemeClr val="accent5">
                  <a:lumMod val="75000"/>
                </a:schemeClr>
              </a:solidFill>
            </a:endParaRPr>
          </a:p>
          <a:p>
            <a:pPr marL="914400" lvl="2" indent="0">
              <a:buNone/>
            </a:pPr>
            <a:endParaRPr lang="en-US" sz="3600" dirty="0" smtClean="0"/>
          </a:p>
          <a:p>
            <a:pPr lvl="1"/>
            <a:endParaRPr lang="en-US" dirty="0" smtClean="0"/>
          </a:p>
          <a:p>
            <a:endParaRPr lang="en-US" dirty="0" smtClean="0"/>
          </a:p>
          <a:p>
            <a:endParaRPr lang="en-US" dirty="0"/>
          </a:p>
        </p:txBody>
      </p:sp>
      <p:sp>
        <p:nvSpPr>
          <p:cNvPr id="4" name="Title 1"/>
          <p:cNvSpPr>
            <a:spLocks noGrp="1"/>
          </p:cNvSpPr>
          <p:nvPr>
            <p:ph type="title"/>
          </p:nvPr>
        </p:nvSpPr>
        <p:spPr>
          <a:xfrm>
            <a:off x="136525" y="120521"/>
            <a:ext cx="11620500" cy="1325562"/>
          </a:xfrm>
        </p:spPr>
        <p:txBody>
          <a:bodyPr>
            <a:normAutofit/>
          </a:bodyPr>
          <a:lstStyle/>
          <a:p>
            <a:pPr algn="ctr"/>
            <a:r>
              <a:rPr lang="en-US" sz="3600" b="1" dirty="0" err="1">
                <a:solidFill>
                  <a:srgbClr val="C00000"/>
                </a:solidFill>
                <a:latin typeface="Neutraface Text Book" panose="02000600030000020004" pitchFamily="2" charset="0"/>
              </a:rPr>
              <a:t>Div</a:t>
            </a:r>
            <a:r>
              <a:rPr lang="en-US" sz="3600" b="1" dirty="0">
                <a:solidFill>
                  <a:srgbClr val="C00000"/>
                </a:solidFill>
                <a:latin typeface="Neutraface Text Book" panose="02000600030000020004" pitchFamily="2" charset="0"/>
              </a:rPr>
              <a:t> </a:t>
            </a:r>
            <a:r>
              <a:rPr lang="en-US" sz="3600" b="1" dirty="0" smtClean="0">
                <a:solidFill>
                  <a:srgbClr val="C00000"/>
                </a:solidFill>
                <a:latin typeface="Neutraface Text Book" panose="02000600030000020004" pitchFamily="2" charset="0"/>
              </a:rPr>
              <a:t>&amp; </a:t>
            </a:r>
            <a:r>
              <a:rPr lang="en-US" sz="3600" b="1" dirty="0">
                <a:solidFill>
                  <a:srgbClr val="C00000"/>
                </a:solidFill>
                <a:latin typeface="Neutraface Text Book" panose="02000600030000020004" pitchFamily="2" charset="0"/>
              </a:rPr>
              <a:t>Form ‘basic’ markup for Accessible/Responsive </a:t>
            </a:r>
            <a:r>
              <a:rPr lang="en-US" sz="3600" b="1" dirty="0" smtClean="0">
                <a:solidFill>
                  <a:srgbClr val="C00000"/>
                </a:solidFill>
                <a:latin typeface="Neutraface Text Book" panose="02000600030000020004" pitchFamily="2" charset="0"/>
              </a:rPr>
              <a:t/>
            </a:r>
            <a:br>
              <a:rPr lang="en-US" sz="3600" b="1" dirty="0" smtClean="0">
                <a:solidFill>
                  <a:srgbClr val="C00000"/>
                </a:solidFill>
                <a:latin typeface="Neutraface Text Book" panose="02000600030000020004" pitchFamily="2" charset="0"/>
              </a:rPr>
            </a:br>
            <a:r>
              <a:rPr lang="en-US" sz="3600" b="1" dirty="0" err="1" smtClean="0">
                <a:solidFill>
                  <a:srgbClr val="C00000"/>
                </a:solidFill>
                <a:latin typeface="Neutraface Text Book" panose="02000600030000020004" pitchFamily="2" charset="0"/>
              </a:rPr>
              <a:t>ILLiAD</a:t>
            </a:r>
            <a:endParaRPr lang="en-US" sz="3600" b="1" dirty="0">
              <a:solidFill>
                <a:srgbClr val="C00000"/>
              </a:solidFill>
              <a:latin typeface="Neutraface Text Book" panose="02000600030000020004" pitchFamily="2" charset="0"/>
            </a:endParaRPr>
          </a:p>
        </p:txBody>
      </p:sp>
    </p:spTree>
    <p:extLst>
      <p:ext uri="{BB962C8B-B14F-4D97-AF65-F5344CB8AC3E}">
        <p14:creationId xmlns:p14="http://schemas.microsoft.com/office/powerpoint/2010/main" val="31958834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7087554" y="4798775"/>
            <a:ext cx="4570004" cy="81476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2138470" y="4814140"/>
            <a:ext cx="4836335" cy="80568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613" y="922532"/>
            <a:ext cx="9708292" cy="4235481"/>
          </a:xfrm>
          <a:prstGeom prst="rect">
            <a:avLst/>
          </a:prstGeom>
        </p:spPr>
      </p:pic>
      <p:sp>
        <p:nvSpPr>
          <p:cNvPr id="3" name="Content Placeholder 2"/>
          <p:cNvSpPr>
            <a:spLocks noGrp="1"/>
          </p:cNvSpPr>
          <p:nvPr>
            <p:ph idx="1"/>
          </p:nvPr>
        </p:nvSpPr>
        <p:spPr>
          <a:xfrm>
            <a:off x="369277" y="366089"/>
            <a:ext cx="11822723" cy="4351338"/>
          </a:xfrm>
        </p:spPr>
        <p:txBody>
          <a:bodyPr>
            <a:normAutofit/>
          </a:bodyPr>
          <a:lstStyle/>
          <a:p>
            <a:pPr lvl="1"/>
            <a:endParaRPr lang="en-US" dirty="0" smtClean="0"/>
          </a:p>
          <a:p>
            <a:endParaRPr lang="en-US" dirty="0" smtClean="0"/>
          </a:p>
          <a:p>
            <a:endParaRPr lang="en-US" dirty="0"/>
          </a:p>
        </p:txBody>
      </p:sp>
      <p:sp>
        <p:nvSpPr>
          <p:cNvPr id="2" name="Title 1"/>
          <p:cNvSpPr>
            <a:spLocks noGrp="1"/>
          </p:cNvSpPr>
          <p:nvPr>
            <p:ph type="title"/>
          </p:nvPr>
        </p:nvSpPr>
        <p:spPr>
          <a:xfrm>
            <a:off x="-342900" y="-74497"/>
            <a:ext cx="12534900" cy="1325563"/>
          </a:xfrm>
        </p:spPr>
        <p:txBody>
          <a:bodyPr>
            <a:normAutofit/>
          </a:bodyPr>
          <a:lstStyle/>
          <a:p>
            <a:pPr algn="ctr"/>
            <a:r>
              <a:rPr lang="en-US" sz="4000" b="1" dirty="0" smtClean="0">
                <a:solidFill>
                  <a:srgbClr val="C00000"/>
                </a:solidFill>
                <a:latin typeface="Neutraface Text Book" panose="02000600030000020004" pitchFamily="2" charset="0"/>
              </a:rPr>
              <a:t>What the markup does</a:t>
            </a:r>
            <a:endParaRPr lang="en-US" sz="4000" b="1" dirty="0">
              <a:solidFill>
                <a:srgbClr val="C00000"/>
              </a:solidFill>
              <a:latin typeface="Neutraface Text Book" panose="02000600030000020004" pitchFamily="2" charset="0"/>
            </a:endParaRPr>
          </a:p>
        </p:txBody>
      </p:sp>
      <p:sp>
        <p:nvSpPr>
          <p:cNvPr id="6" name="TextBox 5"/>
          <p:cNvSpPr txBox="1"/>
          <p:nvPr/>
        </p:nvSpPr>
        <p:spPr>
          <a:xfrm>
            <a:off x="9625569" y="1220148"/>
            <a:ext cx="11641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9900CC"/>
                </a:solidFill>
                <a:effectLst/>
                <a:uLnTx/>
                <a:uFillTx/>
                <a:latin typeface="Calibri" panose="020F0502020204030204"/>
                <a:ea typeface="+mn-ea"/>
                <a:cs typeface="+mn-cs"/>
              </a:rPr>
              <a:t>&lt;H1&gt;</a:t>
            </a:r>
            <a:endParaRPr kumimoji="0" lang="en-US" sz="3600" b="0" i="0" u="none" strike="noStrike" kern="1200" cap="none" spc="0" normalizeH="0" baseline="0" noProof="0" dirty="0">
              <a:ln>
                <a:noFill/>
              </a:ln>
              <a:solidFill>
                <a:srgbClr val="9900CC"/>
              </a:solidFill>
              <a:effectLst/>
              <a:uLnTx/>
              <a:uFillTx/>
              <a:latin typeface="Calibri" panose="020F0502020204030204"/>
              <a:ea typeface="+mn-ea"/>
              <a:cs typeface="+mn-cs"/>
            </a:endParaRPr>
          </a:p>
        </p:txBody>
      </p:sp>
      <p:sp>
        <p:nvSpPr>
          <p:cNvPr id="8" name="TextBox 7"/>
          <p:cNvSpPr txBox="1"/>
          <p:nvPr/>
        </p:nvSpPr>
        <p:spPr>
          <a:xfrm>
            <a:off x="3463757" y="4474019"/>
            <a:ext cx="16206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&lt;</a:t>
            </a:r>
            <a:r>
              <a:rPr kumimoji="0" lang="en-US" sz="2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fieldset</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&gt;</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TextBox 8"/>
          <p:cNvSpPr txBox="1"/>
          <p:nvPr/>
        </p:nvSpPr>
        <p:spPr>
          <a:xfrm>
            <a:off x="528959" y="2057316"/>
            <a:ext cx="15250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mn-cs"/>
              </a:rPr>
              <a:t>&lt;legend&gt;</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0" name="TextBox 9"/>
          <p:cNvSpPr txBox="1"/>
          <p:nvPr/>
        </p:nvSpPr>
        <p:spPr>
          <a:xfrm>
            <a:off x="3870861" y="5586823"/>
            <a:ext cx="9765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70C0"/>
                </a:solidFill>
                <a:effectLst/>
                <a:uLnTx/>
                <a:uFillTx/>
                <a:latin typeface="Calibri" panose="020F0502020204030204"/>
                <a:ea typeface="+mn-ea"/>
                <a:cs typeface="+mn-cs"/>
              </a:rPr>
              <a:t>&lt;div&gt;</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2" name="TextBox 11"/>
          <p:cNvSpPr txBox="1"/>
          <p:nvPr/>
        </p:nvSpPr>
        <p:spPr>
          <a:xfrm>
            <a:off x="8827907" y="5586823"/>
            <a:ext cx="9765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70C0"/>
                </a:solidFill>
                <a:effectLst/>
                <a:uLnTx/>
                <a:uFillTx/>
                <a:latin typeface="Calibri" panose="020F0502020204030204"/>
                <a:ea typeface="+mn-ea"/>
                <a:cs typeface="+mn-cs"/>
              </a:rPr>
              <a:t>&lt;div&gt;</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3" name="TextBox 12"/>
          <p:cNvSpPr txBox="1"/>
          <p:nvPr/>
        </p:nvSpPr>
        <p:spPr>
          <a:xfrm>
            <a:off x="8466785" y="4204690"/>
            <a:ext cx="16206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&lt;</a:t>
            </a:r>
            <a:r>
              <a:rPr kumimoji="0" lang="en-US" sz="2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fieldset</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&gt;</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5" name="Straight Arrow Connector 14"/>
          <p:cNvCxnSpPr/>
          <p:nvPr/>
        </p:nvCxnSpPr>
        <p:spPr>
          <a:xfrm>
            <a:off x="1437765" y="2504608"/>
            <a:ext cx="1140452" cy="285719"/>
          </a:xfrm>
          <a:prstGeom prst="straightConnector1">
            <a:avLst/>
          </a:prstGeom>
          <a:ln w="571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Rounded Rectangle 23"/>
          <p:cNvSpPr/>
          <p:nvPr/>
        </p:nvSpPr>
        <p:spPr>
          <a:xfrm>
            <a:off x="7087554" y="2749277"/>
            <a:ext cx="4376056" cy="195154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rgbClr val="FF0000"/>
                </a:solidFill>
              </a:ln>
              <a:noFill/>
              <a:effectLst/>
              <a:uLnTx/>
              <a:uFillTx/>
              <a:latin typeface="Calibri" panose="020F0502020204030204"/>
              <a:ea typeface="+mn-ea"/>
              <a:cs typeface="+mn-cs"/>
            </a:endParaRPr>
          </a:p>
        </p:txBody>
      </p:sp>
      <p:sp>
        <p:nvSpPr>
          <p:cNvPr id="25" name="Rounded Rectangle 24"/>
          <p:cNvSpPr/>
          <p:nvPr/>
        </p:nvSpPr>
        <p:spPr>
          <a:xfrm>
            <a:off x="2417393" y="2733840"/>
            <a:ext cx="4376056" cy="2176727"/>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rgbClr val="FF0000"/>
                </a:solidFill>
              </a:ln>
              <a:noFill/>
              <a:effectLst/>
              <a:uLnTx/>
              <a:uFillTx/>
              <a:latin typeface="Calibri" panose="020F0502020204030204"/>
              <a:ea typeface="+mn-ea"/>
              <a:cs typeface="+mn-cs"/>
            </a:endParaRPr>
          </a:p>
        </p:txBody>
      </p:sp>
      <p:sp>
        <p:nvSpPr>
          <p:cNvPr id="27" name="Rectangle 26"/>
          <p:cNvSpPr/>
          <p:nvPr/>
        </p:nvSpPr>
        <p:spPr>
          <a:xfrm>
            <a:off x="2587513" y="2749277"/>
            <a:ext cx="3802849" cy="33454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7234790" y="2733840"/>
            <a:ext cx="3802849" cy="33454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Arrow Connector 29"/>
          <p:cNvCxnSpPr/>
          <p:nvPr/>
        </p:nvCxnSpPr>
        <p:spPr>
          <a:xfrm flipH="1">
            <a:off x="9002680" y="1691652"/>
            <a:ext cx="801776" cy="211853"/>
          </a:xfrm>
          <a:prstGeom prst="straightConnector1">
            <a:avLst/>
          </a:prstGeom>
          <a:ln w="57150" cap="flat" cmpd="sng" algn="ctr">
            <a:solidFill>
              <a:srgbClr val="9900C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Straight Arrow Connector 34"/>
          <p:cNvCxnSpPr/>
          <p:nvPr/>
        </p:nvCxnSpPr>
        <p:spPr>
          <a:xfrm flipV="1">
            <a:off x="1136094" y="3584192"/>
            <a:ext cx="1809318" cy="603290"/>
          </a:xfrm>
          <a:prstGeom prst="straightConnector1">
            <a:avLst/>
          </a:prstGeom>
          <a:ln w="57150" cap="flat" cmpd="sng" algn="ctr">
            <a:solidFill>
              <a:srgbClr val="FF33C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8" name="TextBox 37"/>
          <p:cNvSpPr txBox="1"/>
          <p:nvPr/>
        </p:nvSpPr>
        <p:spPr>
          <a:xfrm>
            <a:off x="520595" y="4053462"/>
            <a:ext cx="12458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33CC"/>
                </a:solidFill>
                <a:effectLst/>
                <a:uLnTx/>
                <a:uFillTx/>
                <a:latin typeface="Calibri" panose="020F0502020204030204"/>
                <a:ea typeface="+mn-ea"/>
                <a:cs typeface="+mn-cs"/>
              </a:rPr>
              <a:t>&lt;label&gt;</a:t>
            </a:r>
            <a:endParaRPr kumimoji="0" lang="en-US" sz="2800" b="0" i="0" u="none" strike="noStrike" kern="1200" cap="none" spc="0" normalizeH="0" baseline="0" noProof="0" dirty="0">
              <a:ln>
                <a:noFill/>
              </a:ln>
              <a:solidFill>
                <a:srgbClr val="FF33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90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062"/>
            <a:ext cx="12192000" cy="1325563"/>
          </a:xfrm>
        </p:spPr>
        <p:txBody>
          <a:bodyPr>
            <a:normAutofit/>
          </a:bodyPr>
          <a:lstStyle/>
          <a:p>
            <a:pPr algn="ctr"/>
            <a:r>
              <a:rPr lang="en-US" sz="4000" b="1" dirty="0">
                <a:solidFill>
                  <a:srgbClr val="C00000"/>
                </a:solidFill>
                <a:latin typeface="Neutraface Text Book" panose="02000600030000020004" pitchFamily="2" charset="0"/>
              </a:rPr>
              <a:t>Basic rules for Accessible/Responsive </a:t>
            </a:r>
            <a:r>
              <a:rPr lang="en-US" sz="4000" b="1" dirty="0" smtClean="0">
                <a:solidFill>
                  <a:srgbClr val="C00000"/>
                </a:solidFill>
                <a:latin typeface="Neutraface Text Book" panose="02000600030000020004" pitchFamily="2" charset="0"/>
              </a:rPr>
              <a:t/>
            </a:r>
            <a:br>
              <a:rPr lang="en-US" sz="4000" b="1" dirty="0" smtClean="0">
                <a:solidFill>
                  <a:srgbClr val="C00000"/>
                </a:solidFill>
                <a:latin typeface="Neutraface Text Book" panose="02000600030000020004" pitchFamily="2" charset="0"/>
              </a:rPr>
            </a:br>
            <a:r>
              <a:rPr lang="en-US" sz="4000" b="1" dirty="0" err="1" smtClean="0">
                <a:solidFill>
                  <a:srgbClr val="C00000"/>
                </a:solidFill>
                <a:latin typeface="Neutraface Text Book" panose="02000600030000020004" pitchFamily="2" charset="0"/>
              </a:rPr>
              <a:t>ILLiAD</a:t>
            </a:r>
            <a:endParaRPr lang="en-US" sz="4000" b="1" dirty="0">
              <a:solidFill>
                <a:srgbClr val="C00000"/>
              </a:solidFill>
              <a:latin typeface="Neutraface Text Book" panose="02000600030000020004" pitchFamily="2" charset="0"/>
            </a:endParaRPr>
          </a:p>
        </p:txBody>
      </p:sp>
      <p:sp>
        <p:nvSpPr>
          <p:cNvPr id="3" name="Content Placeholder 2"/>
          <p:cNvSpPr>
            <a:spLocks noGrp="1"/>
          </p:cNvSpPr>
          <p:nvPr>
            <p:ph idx="1"/>
          </p:nvPr>
        </p:nvSpPr>
        <p:spPr>
          <a:xfrm>
            <a:off x="638002" y="1908750"/>
            <a:ext cx="10915996" cy="4351338"/>
          </a:xfrm>
        </p:spPr>
        <p:txBody>
          <a:bodyPr>
            <a:normAutofit/>
          </a:bodyPr>
          <a:lstStyle/>
          <a:p>
            <a:r>
              <a:rPr lang="en-US" sz="3200" b="1" dirty="0" smtClean="0"/>
              <a:t>No fixed with </a:t>
            </a:r>
            <a:r>
              <a:rPr lang="en-US" sz="3200" dirty="0" smtClean="0"/>
              <a:t>or pixel widths in tables or </a:t>
            </a:r>
            <a:r>
              <a:rPr lang="en-US" sz="3200" dirty="0" err="1" smtClean="0"/>
              <a:t>divs</a:t>
            </a:r>
            <a:endParaRPr lang="en-US" sz="3200" dirty="0" smtClean="0"/>
          </a:p>
          <a:p>
            <a:r>
              <a:rPr lang="en-US" sz="3200" b="1" dirty="0" err="1" smtClean="0"/>
              <a:t>Fieldsets</a:t>
            </a:r>
            <a:r>
              <a:rPr lang="en-US" sz="3200" baseline="0" dirty="0" smtClean="0"/>
              <a:t> instead of tables for item groups in forms</a:t>
            </a:r>
          </a:p>
          <a:p>
            <a:r>
              <a:rPr lang="en-US" sz="3200" b="1" baseline="0" dirty="0" smtClean="0"/>
              <a:t>Tables for tabular data ONLY</a:t>
            </a:r>
            <a:r>
              <a:rPr lang="en-US" sz="3200" baseline="0" dirty="0" smtClean="0"/>
              <a:t>, not for website layout</a:t>
            </a:r>
            <a:endParaRPr lang="en-US" sz="3200" dirty="0" smtClean="0"/>
          </a:p>
          <a:p>
            <a:r>
              <a:rPr lang="en-US" sz="3200" dirty="0" smtClean="0"/>
              <a:t>Font size in </a:t>
            </a:r>
            <a:r>
              <a:rPr lang="en-US" sz="3200" b="1" dirty="0" err="1" smtClean="0"/>
              <a:t>em</a:t>
            </a:r>
            <a:r>
              <a:rPr lang="en-US" sz="3200" dirty="0" smtClean="0"/>
              <a:t> or </a:t>
            </a:r>
            <a:r>
              <a:rPr lang="en-US" sz="3200" b="1" dirty="0" smtClean="0"/>
              <a:t>percentage</a:t>
            </a:r>
          </a:p>
          <a:p>
            <a:r>
              <a:rPr lang="en-US" sz="3200" b="1" dirty="0" smtClean="0"/>
              <a:t>Alt</a:t>
            </a:r>
            <a:r>
              <a:rPr lang="en-US" sz="3200" dirty="0" smtClean="0"/>
              <a:t> tags for images and links</a:t>
            </a:r>
          </a:p>
          <a:p>
            <a:r>
              <a:rPr lang="en-US" sz="3200" b="1" dirty="0" smtClean="0"/>
              <a:t>TABINDEXES </a:t>
            </a:r>
            <a:r>
              <a:rPr lang="en-US" sz="3200" dirty="0" smtClean="0"/>
              <a:t>must be in ORDER, or </a:t>
            </a:r>
            <a:r>
              <a:rPr lang="en-US" sz="3200" b="1" dirty="0" smtClean="0"/>
              <a:t>DO NOT USE THEM AT ALL</a:t>
            </a:r>
          </a:p>
        </p:txBody>
      </p:sp>
    </p:spTree>
    <p:extLst>
      <p:ext uri="{BB962C8B-B14F-4D97-AF65-F5344CB8AC3E}">
        <p14:creationId xmlns:p14="http://schemas.microsoft.com/office/powerpoint/2010/main" val="6688798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8125"/>
            <a:ext cx="12192000" cy="1325563"/>
          </a:xfrm>
        </p:spPr>
        <p:txBody>
          <a:bodyPr>
            <a:normAutofit/>
          </a:bodyPr>
          <a:lstStyle/>
          <a:p>
            <a:pPr algn="ctr"/>
            <a:r>
              <a:rPr lang="en-US" sz="4000" b="1" dirty="0">
                <a:solidFill>
                  <a:srgbClr val="C00000"/>
                </a:solidFill>
                <a:latin typeface="Neutraface Text Book" panose="02000600030000020004" pitchFamily="2" charset="0"/>
              </a:rPr>
              <a:t>Basic rules for Accessible/Responsive </a:t>
            </a:r>
            <a:r>
              <a:rPr lang="en-US" sz="4000" b="1" dirty="0" smtClean="0">
                <a:solidFill>
                  <a:srgbClr val="C00000"/>
                </a:solidFill>
                <a:latin typeface="Neutraface Text Book" panose="02000600030000020004" pitchFamily="2" charset="0"/>
              </a:rPr>
              <a:t/>
            </a:r>
            <a:br>
              <a:rPr lang="en-US" sz="4000" b="1" dirty="0" smtClean="0">
                <a:solidFill>
                  <a:srgbClr val="C00000"/>
                </a:solidFill>
                <a:latin typeface="Neutraface Text Book" panose="02000600030000020004" pitchFamily="2" charset="0"/>
              </a:rPr>
            </a:br>
            <a:r>
              <a:rPr lang="en-US" sz="4000" b="1" dirty="0" err="1" smtClean="0">
                <a:solidFill>
                  <a:srgbClr val="C00000"/>
                </a:solidFill>
                <a:latin typeface="Neutraface Text Book" panose="02000600030000020004" pitchFamily="2" charset="0"/>
              </a:rPr>
              <a:t>ILLiAD</a:t>
            </a:r>
            <a:endParaRPr lang="en-US" sz="4000" b="1" dirty="0">
              <a:solidFill>
                <a:srgbClr val="C00000"/>
              </a:solidFill>
              <a:latin typeface="Neutraface Text Book" panose="02000600030000020004" pitchFamily="2" charset="0"/>
            </a:endParaRPr>
          </a:p>
        </p:txBody>
      </p:sp>
      <p:sp>
        <p:nvSpPr>
          <p:cNvPr id="3" name="Content Placeholder 2"/>
          <p:cNvSpPr>
            <a:spLocks noGrp="1"/>
          </p:cNvSpPr>
          <p:nvPr>
            <p:ph idx="1"/>
          </p:nvPr>
        </p:nvSpPr>
        <p:spPr>
          <a:xfrm>
            <a:off x="838200" y="1925375"/>
            <a:ext cx="10515600" cy="4351338"/>
          </a:xfrm>
        </p:spPr>
        <p:txBody>
          <a:bodyPr>
            <a:normAutofit/>
          </a:bodyPr>
          <a:lstStyle/>
          <a:p>
            <a:r>
              <a:rPr lang="en-US" sz="3200" b="1" dirty="0" smtClean="0"/>
              <a:t>Title</a:t>
            </a:r>
            <a:r>
              <a:rPr lang="en-US" sz="3200" dirty="0" smtClean="0"/>
              <a:t> tags for </a:t>
            </a:r>
            <a:r>
              <a:rPr lang="en-US" sz="3200" dirty="0" err="1" smtClean="0"/>
              <a:t>images,links</a:t>
            </a:r>
            <a:r>
              <a:rPr lang="en-US" sz="3200" dirty="0"/>
              <a:t>, form inputs (text fields, buttons, dropdown selectors, radio buttons, checkboxes</a:t>
            </a:r>
            <a:r>
              <a:rPr lang="en-US" sz="3200" dirty="0" smtClean="0"/>
              <a:t>)</a:t>
            </a:r>
          </a:p>
          <a:p>
            <a:r>
              <a:rPr lang="en-US" sz="3200" b="1" dirty="0" smtClean="0"/>
              <a:t>Label</a:t>
            </a:r>
            <a:r>
              <a:rPr lang="en-US" sz="3200" dirty="0" smtClean="0"/>
              <a:t> tags for any form field descriptions you </a:t>
            </a:r>
            <a:r>
              <a:rPr lang="en-US" sz="3200" b="1" dirty="0" smtClean="0"/>
              <a:t>WANT to be visible on the website</a:t>
            </a:r>
          </a:p>
          <a:p>
            <a:r>
              <a:rPr lang="en-US" sz="3200" b="1" dirty="0"/>
              <a:t>Aria-label</a:t>
            </a:r>
            <a:r>
              <a:rPr lang="en-US" sz="3200" dirty="0"/>
              <a:t> for images, links, form inputs (text fields, buttons, dropdown selectors, radio buttons, checkboxes) – these are picked up by screen readers,</a:t>
            </a:r>
            <a:r>
              <a:rPr lang="en-US" sz="3200" b="1" dirty="0"/>
              <a:t> </a:t>
            </a:r>
            <a:r>
              <a:rPr lang="en-US" sz="3200" dirty="0"/>
              <a:t>but </a:t>
            </a:r>
            <a:r>
              <a:rPr lang="en-US" sz="3200" b="1" dirty="0"/>
              <a:t>not visible on the website</a:t>
            </a:r>
          </a:p>
          <a:p>
            <a:pPr marL="0" indent="0">
              <a:buNone/>
            </a:pPr>
            <a:endParaRPr lang="en-US" sz="3200" b="1" dirty="0" smtClean="0"/>
          </a:p>
          <a:p>
            <a:endParaRPr lang="en-US" dirty="0"/>
          </a:p>
        </p:txBody>
      </p:sp>
    </p:spTree>
    <p:extLst>
      <p:ext uri="{BB962C8B-B14F-4D97-AF65-F5344CB8AC3E}">
        <p14:creationId xmlns:p14="http://schemas.microsoft.com/office/powerpoint/2010/main" val="38581219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pPr algn="ctr"/>
            <a:r>
              <a:rPr lang="en-US" sz="4000" b="1" dirty="0" smtClean="0">
                <a:solidFill>
                  <a:srgbClr val="C00000"/>
                </a:solidFill>
                <a:latin typeface="Neutraface Text Book" panose="02000600030000020004" pitchFamily="2" charset="0"/>
              </a:rPr>
              <a:t>Accessible/Responsive </a:t>
            </a:r>
            <a:r>
              <a:rPr lang="en-US" sz="4000" b="1" dirty="0" err="1" smtClean="0">
                <a:solidFill>
                  <a:srgbClr val="C00000"/>
                </a:solidFill>
                <a:latin typeface="Neutraface Text Book" panose="02000600030000020004" pitchFamily="2" charset="0"/>
              </a:rPr>
              <a:t>ILLiAD</a:t>
            </a:r>
            <a:r>
              <a:rPr lang="en-US" sz="4000" b="1" dirty="0" smtClean="0">
                <a:solidFill>
                  <a:srgbClr val="C00000"/>
                </a:solidFill>
                <a:latin typeface="Neutraface Text Book" panose="02000600030000020004" pitchFamily="2" charset="0"/>
              </a:rPr>
              <a:t>: </a:t>
            </a:r>
            <a:br>
              <a:rPr lang="en-US" sz="4000" b="1" dirty="0" smtClean="0">
                <a:solidFill>
                  <a:srgbClr val="C00000"/>
                </a:solidFill>
                <a:latin typeface="Neutraface Text Book" panose="02000600030000020004" pitchFamily="2" charset="0"/>
              </a:rPr>
            </a:br>
            <a:r>
              <a:rPr lang="en-US" sz="4000" b="1" dirty="0" smtClean="0">
                <a:solidFill>
                  <a:srgbClr val="C00000"/>
                </a:solidFill>
                <a:latin typeface="Neutraface Text Book" panose="02000600030000020004" pitchFamily="2" charset="0"/>
              </a:rPr>
              <a:t>ARIA-Labels</a:t>
            </a:r>
            <a:endParaRPr lang="en-US" sz="4000" b="1" dirty="0">
              <a:solidFill>
                <a:srgbClr val="C00000"/>
              </a:solidFill>
              <a:latin typeface="Neutraface Text Book" panose="02000600030000020004" pitchFamily="2" charset="0"/>
            </a:endParaRPr>
          </a:p>
        </p:txBody>
      </p:sp>
      <p:sp>
        <p:nvSpPr>
          <p:cNvPr id="3" name="Content Placeholder 2"/>
          <p:cNvSpPr>
            <a:spLocks noGrp="1"/>
          </p:cNvSpPr>
          <p:nvPr>
            <p:ph idx="1"/>
          </p:nvPr>
        </p:nvSpPr>
        <p:spPr>
          <a:xfrm>
            <a:off x="1020337" y="1719889"/>
            <a:ext cx="9902587" cy="5386038"/>
          </a:xfrm>
        </p:spPr>
        <p:txBody>
          <a:bodyPr>
            <a:normAutofit/>
          </a:bodyPr>
          <a:lstStyle/>
          <a:p>
            <a:pPr marL="0" indent="0">
              <a:buNone/>
            </a:pPr>
            <a:r>
              <a:rPr lang="en-US" b="1" dirty="0" smtClean="0"/>
              <a:t>ARIA-label</a:t>
            </a:r>
            <a:r>
              <a:rPr lang="en-US" dirty="0" smtClean="0"/>
              <a:t> an </a:t>
            </a:r>
            <a:r>
              <a:rPr lang="en-US" dirty="0"/>
              <a:t>attribute designed to help </a:t>
            </a:r>
            <a:r>
              <a:rPr lang="en-US" dirty="0">
                <a:hlinkClick r:id="rId3"/>
              </a:rPr>
              <a:t>assistive technology</a:t>
            </a:r>
            <a:r>
              <a:rPr lang="en-US" dirty="0"/>
              <a:t> (e.g. screen readers) attach a label to an otherwise anonymous HTML element.</a:t>
            </a:r>
          </a:p>
          <a:p>
            <a:pPr marL="0" indent="0">
              <a:buNone/>
            </a:pPr>
            <a:r>
              <a:rPr lang="en-US" dirty="0" smtClean="0"/>
              <a:t>&lt;</a:t>
            </a:r>
            <a:r>
              <a:rPr lang="en-US" dirty="0"/>
              <a:t>button </a:t>
            </a:r>
            <a:r>
              <a:rPr lang="en-US" b="1" dirty="0"/>
              <a:t>aria-label=</a:t>
            </a:r>
            <a:r>
              <a:rPr lang="en-US" dirty="0"/>
              <a:t>"Close" </a:t>
            </a:r>
            <a:r>
              <a:rPr lang="en-US" dirty="0" err="1"/>
              <a:t>onclick</a:t>
            </a:r>
            <a:r>
              <a:rPr lang="en-US" dirty="0"/>
              <a:t>="</a:t>
            </a:r>
            <a:r>
              <a:rPr lang="en-US" dirty="0" err="1"/>
              <a:t>myDialog.close</a:t>
            </a:r>
            <a:r>
              <a:rPr lang="en-US" dirty="0"/>
              <a:t>()"&gt;X&lt;/button&gt;` </a:t>
            </a:r>
            <a:endParaRPr lang="en-US" dirty="0" smtClean="0"/>
          </a:p>
          <a:p>
            <a:pPr marL="0" indent="0">
              <a:buNone/>
            </a:pPr>
            <a:r>
              <a:rPr lang="en-US" dirty="0" smtClean="0"/>
              <a:t>Most </a:t>
            </a:r>
            <a:r>
              <a:rPr lang="en-US" dirty="0"/>
              <a:t>people would be able to infer visually that this button will close the dialog. A blind person using assistive technology might just hear "X" read aloud, which doesn't mean much without the visual clues. </a:t>
            </a:r>
            <a:r>
              <a:rPr lang="en-US" b="1" dirty="0"/>
              <a:t>aria-label explicitly tells them what the button will do</a:t>
            </a:r>
            <a:r>
              <a:rPr lang="en-US" b="1" dirty="0" smtClean="0"/>
              <a:t>.</a:t>
            </a:r>
            <a:endParaRPr lang="en-US" b="1" dirty="0"/>
          </a:p>
          <a:p>
            <a:pPr marL="0" indent="0">
              <a:buNone/>
            </a:pPr>
            <a:r>
              <a:rPr lang="en-US" sz="2000" dirty="0">
                <a:hlinkClick r:id="rId4"/>
              </a:rPr>
              <a:t>https://stackoverflow.com/questions/22039910/what-is-aria-label-and-how-should-i-use-it</a:t>
            </a:r>
            <a:endParaRPr lang="en-US" sz="20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48731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5347" y="494271"/>
            <a:ext cx="9636998" cy="5396720"/>
          </a:xfrm>
        </p:spPr>
      </p:pic>
      <p:sp>
        <p:nvSpPr>
          <p:cNvPr id="2" name="Title 1"/>
          <p:cNvSpPr>
            <a:spLocks noGrp="1"/>
          </p:cNvSpPr>
          <p:nvPr>
            <p:ph type="title"/>
          </p:nvPr>
        </p:nvSpPr>
        <p:spPr>
          <a:xfrm>
            <a:off x="838200" y="103861"/>
            <a:ext cx="10515600" cy="1325563"/>
          </a:xfrm>
        </p:spPr>
        <p:txBody>
          <a:bodyPr>
            <a:normAutofit/>
          </a:bodyPr>
          <a:lstStyle/>
          <a:p>
            <a:pPr algn="ctr"/>
            <a:r>
              <a:rPr lang="en-US" sz="4000" b="1" dirty="0">
                <a:solidFill>
                  <a:srgbClr val="C00000"/>
                </a:solidFill>
              </a:rPr>
              <a:t>What is </a:t>
            </a:r>
            <a:r>
              <a:rPr lang="en-US" sz="4000" b="1" dirty="0" smtClean="0">
                <a:solidFill>
                  <a:srgbClr val="C00000"/>
                </a:solidFill>
              </a:rPr>
              <a:t>Responsive Design?</a:t>
            </a:r>
            <a:endParaRPr lang="en-US" sz="4000" dirty="0">
              <a:solidFill>
                <a:srgbClr val="C00000"/>
              </a:solidFill>
            </a:endParaRPr>
          </a:p>
        </p:txBody>
      </p:sp>
      <p:sp>
        <p:nvSpPr>
          <p:cNvPr id="3" name="Rectangle 2"/>
          <p:cNvSpPr/>
          <p:nvPr/>
        </p:nvSpPr>
        <p:spPr>
          <a:xfrm>
            <a:off x="838200" y="5518397"/>
            <a:ext cx="104455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web page should look good on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any device</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2355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rPr>
              <a:t>Recommended Text Editors/IDE</a:t>
            </a:r>
            <a:r>
              <a:rPr lang="en-US" sz="4000" b="1" baseline="0" dirty="0" smtClean="0">
                <a:solidFill>
                  <a:srgbClr val="C00000"/>
                </a:solidFill>
              </a:rPr>
              <a:t> tools</a:t>
            </a:r>
            <a:endParaRPr lang="en-US" sz="4000" b="1" dirty="0">
              <a:solidFill>
                <a:srgbClr val="C00000"/>
              </a:solidFill>
            </a:endParaRPr>
          </a:p>
        </p:txBody>
      </p:sp>
      <p:sp>
        <p:nvSpPr>
          <p:cNvPr id="3" name="Content Placeholder 2"/>
          <p:cNvSpPr>
            <a:spLocks noGrp="1"/>
          </p:cNvSpPr>
          <p:nvPr>
            <p:ph idx="1"/>
          </p:nvPr>
        </p:nvSpPr>
        <p:spPr>
          <a:xfrm>
            <a:off x="1968730" y="1825625"/>
            <a:ext cx="3528848" cy="4351338"/>
          </a:xfrm>
        </p:spPr>
        <p:txBody>
          <a:bodyPr/>
          <a:lstStyle/>
          <a:p>
            <a:r>
              <a:rPr lang="en-US" sz="3200" dirty="0" smtClean="0"/>
              <a:t>Sublime</a:t>
            </a:r>
          </a:p>
          <a:p>
            <a:r>
              <a:rPr lang="en-US" sz="3200" dirty="0" smtClean="0"/>
              <a:t>Visual Studio</a:t>
            </a:r>
          </a:p>
          <a:p>
            <a:r>
              <a:rPr lang="en-US" sz="3200" dirty="0" smtClean="0"/>
              <a:t>Visual Studio Code</a:t>
            </a:r>
          </a:p>
          <a:p>
            <a:r>
              <a:rPr lang="en-US" sz="3200" dirty="0" err="1" smtClean="0"/>
              <a:t>TextWrangler</a:t>
            </a:r>
            <a:endParaRPr lang="en-US" sz="3200" dirty="0" smtClean="0"/>
          </a:p>
          <a:p>
            <a:r>
              <a:rPr lang="en-US" sz="3200" dirty="0" smtClean="0"/>
              <a:t>Brackets</a:t>
            </a:r>
          </a:p>
          <a:p>
            <a:r>
              <a:rPr lang="en-US" sz="3200" dirty="0" err="1" smtClean="0"/>
              <a:t>UltraEdit</a:t>
            </a:r>
            <a:endParaRPr lang="en-US" sz="3200" dirty="0" smtClean="0"/>
          </a:p>
          <a:p>
            <a:r>
              <a:rPr lang="en-US" sz="3200" dirty="0"/>
              <a:t>Notepad ++</a:t>
            </a:r>
          </a:p>
          <a:p>
            <a:endParaRPr lang="en-US" sz="3200" dirty="0" smtClean="0"/>
          </a:p>
          <a:p>
            <a:endParaRPr lang="en-US" sz="3200" dirty="0"/>
          </a:p>
        </p:txBody>
      </p:sp>
      <p:sp>
        <p:nvSpPr>
          <p:cNvPr id="4" name="Content Placeholder 2"/>
          <p:cNvSpPr txBox="1">
            <a:spLocks/>
          </p:cNvSpPr>
          <p:nvPr/>
        </p:nvSpPr>
        <p:spPr>
          <a:xfrm>
            <a:off x="6337402" y="1836131"/>
            <a:ext cx="445113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Coda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CoffeeCup</a:t>
            </a:r>
            <a:endPar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Atom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Emacs</a:t>
            </a:r>
            <a:endPar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Vim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TopStyle</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CSS Editor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1431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rPr>
              <a:t>Recommended Accessibility Tools</a:t>
            </a:r>
            <a:endParaRPr lang="en-US" sz="4000" b="1" dirty="0">
              <a:solidFill>
                <a:srgbClr val="C00000"/>
              </a:solidFill>
            </a:endParaRPr>
          </a:p>
        </p:txBody>
      </p:sp>
      <p:sp>
        <p:nvSpPr>
          <p:cNvPr id="3" name="Content Placeholder 2"/>
          <p:cNvSpPr>
            <a:spLocks noGrp="1"/>
          </p:cNvSpPr>
          <p:nvPr>
            <p:ph idx="1"/>
          </p:nvPr>
        </p:nvSpPr>
        <p:spPr>
          <a:xfrm>
            <a:off x="1693718" y="1678145"/>
            <a:ext cx="8804565" cy="4351338"/>
          </a:xfrm>
        </p:spPr>
        <p:txBody>
          <a:bodyPr>
            <a:normAutofit lnSpcReduction="10000"/>
          </a:bodyPr>
          <a:lstStyle/>
          <a:p>
            <a:r>
              <a:rPr lang="en-US" sz="3600" dirty="0">
                <a:hlinkClick r:id="rId3"/>
              </a:rPr>
              <a:t>https://wave.webaim.org</a:t>
            </a:r>
            <a:r>
              <a:rPr lang="en-US" sz="3600" dirty="0" smtClean="0">
                <a:hlinkClick r:id="rId3"/>
              </a:rPr>
              <a:t>/</a:t>
            </a:r>
            <a:r>
              <a:rPr lang="en-US" sz="3600" dirty="0" smtClean="0"/>
              <a:t> </a:t>
            </a:r>
            <a:br>
              <a:rPr lang="en-US" sz="3600" dirty="0" smtClean="0"/>
            </a:br>
            <a:r>
              <a:rPr lang="en-US" sz="3600" b="1" dirty="0" smtClean="0"/>
              <a:t>WAVE Web Accessibility Evaluation Tool</a:t>
            </a:r>
            <a:r>
              <a:rPr lang="en-US" b="1" dirty="0" smtClean="0"/>
              <a:t/>
            </a:r>
            <a:br>
              <a:rPr lang="en-US" b="1" dirty="0" smtClean="0"/>
            </a:br>
            <a:endParaRPr lang="en-US" b="1" dirty="0" smtClean="0"/>
          </a:p>
          <a:p>
            <a:r>
              <a:rPr lang="en-US" dirty="0" smtClean="0">
                <a:hlinkClick r:id="rId4"/>
              </a:rPr>
              <a:t>http</a:t>
            </a:r>
            <a:r>
              <a:rPr lang="en-US" dirty="0">
                <a:hlinkClick r:id="rId4"/>
              </a:rPr>
              <a:t>://accessible-colors.com</a:t>
            </a:r>
            <a:r>
              <a:rPr lang="en-US" dirty="0" smtClean="0">
                <a:hlinkClick r:id="rId4"/>
              </a:rPr>
              <a:t>/</a:t>
            </a:r>
            <a:r>
              <a:rPr lang="en-US" dirty="0" smtClean="0"/>
              <a:t> Color and Font checker</a:t>
            </a:r>
            <a:br>
              <a:rPr lang="en-US" dirty="0" smtClean="0"/>
            </a:br>
            <a:endParaRPr lang="en-US" dirty="0" smtClean="0"/>
          </a:p>
          <a:p>
            <a:r>
              <a:rPr lang="en-US" dirty="0">
                <a:hlinkClick r:id="rId5"/>
              </a:rPr>
              <a:t>https://websemantics.uk/tools/convert-pixel-point-em-rem-percent</a:t>
            </a:r>
            <a:r>
              <a:rPr lang="en-US" dirty="0" smtClean="0">
                <a:hlinkClick r:id="rId5"/>
              </a:rPr>
              <a:t>/</a:t>
            </a:r>
            <a:r>
              <a:rPr lang="en-US" dirty="0" smtClean="0"/>
              <a:t> Font Size Conversion and Comparison Tools</a:t>
            </a:r>
            <a:br>
              <a:rPr lang="en-US" dirty="0" smtClean="0"/>
            </a:br>
            <a:endParaRPr lang="en-US" dirty="0" smtClean="0"/>
          </a:p>
          <a:p>
            <a:r>
              <a:rPr lang="en-US" dirty="0">
                <a:hlinkClick r:id="rId6"/>
              </a:rPr>
              <a:t>http://</a:t>
            </a:r>
            <a:r>
              <a:rPr lang="en-US" dirty="0" smtClean="0">
                <a:hlinkClick r:id="rId6"/>
              </a:rPr>
              <a:t>pxtoem.com/Brackets</a:t>
            </a:r>
            <a:r>
              <a:rPr lang="en-US" dirty="0" smtClean="0"/>
              <a:t> </a:t>
            </a:r>
            <a:br>
              <a:rPr lang="en-US" dirty="0" smtClean="0"/>
            </a:br>
            <a:r>
              <a:rPr lang="en-US" dirty="0" smtClean="0"/>
              <a:t>More </a:t>
            </a:r>
            <a:r>
              <a:rPr lang="en-US" dirty="0"/>
              <a:t>Font Size Conversion and Comparison </a:t>
            </a:r>
            <a:r>
              <a:rPr lang="en-US" dirty="0" smtClean="0"/>
              <a:t>Tools</a:t>
            </a:r>
            <a:endParaRPr lang="en-US" dirty="0"/>
          </a:p>
        </p:txBody>
      </p:sp>
    </p:spTree>
    <p:extLst>
      <p:ext uri="{BB962C8B-B14F-4D97-AF65-F5344CB8AC3E}">
        <p14:creationId xmlns:p14="http://schemas.microsoft.com/office/powerpoint/2010/main" val="3784146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rPr>
              <a:t>Recommended Accessibility Tools</a:t>
            </a:r>
            <a:endParaRPr lang="en-US" sz="4000" b="1" dirty="0">
              <a:solidFill>
                <a:srgbClr val="C00000"/>
              </a:solidFill>
            </a:endParaRPr>
          </a:p>
        </p:txBody>
      </p:sp>
      <p:sp>
        <p:nvSpPr>
          <p:cNvPr id="3" name="Content Placeholder 2"/>
          <p:cNvSpPr>
            <a:spLocks noGrp="1"/>
          </p:cNvSpPr>
          <p:nvPr>
            <p:ph idx="1"/>
          </p:nvPr>
        </p:nvSpPr>
        <p:spPr>
          <a:xfrm>
            <a:off x="1502525" y="1722749"/>
            <a:ext cx="9186950" cy="4351338"/>
          </a:xfrm>
        </p:spPr>
        <p:txBody>
          <a:bodyPr>
            <a:normAutofit fontScale="92500" lnSpcReduction="20000"/>
          </a:bodyPr>
          <a:lstStyle/>
          <a:p>
            <a:r>
              <a:rPr lang="en-US" dirty="0">
                <a:hlinkClick r:id="rId3"/>
              </a:rPr>
              <a:t>https://</a:t>
            </a:r>
            <a:r>
              <a:rPr lang="en-US" dirty="0" smtClean="0">
                <a:hlinkClick r:id="rId3"/>
              </a:rPr>
              <a:t>www.nomensa.com/blog/2017/how-structure-headings-web-accessibility</a:t>
            </a:r>
            <a:r>
              <a:rPr lang="en-US" dirty="0"/>
              <a:t> </a:t>
            </a:r>
            <a:r>
              <a:rPr lang="en-US" dirty="0" smtClean="0"/>
              <a:t/>
            </a:r>
            <a:br>
              <a:rPr lang="en-US" dirty="0" smtClean="0"/>
            </a:br>
            <a:r>
              <a:rPr lang="en-US" dirty="0" smtClean="0"/>
              <a:t>How to Structure Headings for Web Accessibility </a:t>
            </a:r>
            <a:r>
              <a:rPr lang="en-US" dirty="0" smtClean="0">
                <a:hlinkClick r:id="rId4"/>
              </a:rPr>
              <a:t/>
            </a:r>
            <a:br>
              <a:rPr lang="en-US" dirty="0" smtClean="0">
                <a:hlinkClick r:id="rId4"/>
              </a:rPr>
            </a:br>
            <a:endParaRPr lang="en-US" dirty="0">
              <a:hlinkClick r:id="rId4"/>
            </a:endParaRPr>
          </a:p>
          <a:p>
            <a:r>
              <a:rPr lang="en-US" dirty="0" smtClean="0">
                <a:hlinkClick r:id="rId4"/>
              </a:rPr>
              <a:t>https</a:t>
            </a:r>
            <a:r>
              <a:rPr lang="en-US" dirty="0">
                <a:hlinkClick r:id="rId4"/>
              </a:rPr>
              <a:t>://</a:t>
            </a:r>
            <a:r>
              <a:rPr lang="en-US" dirty="0" smtClean="0">
                <a:hlinkClick r:id="rId4"/>
              </a:rPr>
              <a:t>www.w3schools.com/html/html5_migration.asp</a:t>
            </a:r>
            <a:r>
              <a:rPr lang="en-US" dirty="0" smtClean="0"/>
              <a:t>  </a:t>
            </a:r>
            <a:br>
              <a:rPr lang="en-US" dirty="0" smtClean="0"/>
            </a:br>
            <a:r>
              <a:rPr lang="en-US" dirty="0" smtClean="0"/>
              <a:t>Convert “Ancient” HTML to HTML5</a:t>
            </a:r>
            <a:br>
              <a:rPr lang="en-US" dirty="0" smtClean="0"/>
            </a:br>
            <a:endParaRPr lang="en-US" dirty="0" smtClean="0"/>
          </a:p>
          <a:p>
            <a:r>
              <a:rPr lang="en-US" dirty="0">
                <a:hlinkClick r:id="rId5"/>
              </a:rPr>
              <a:t>https://</a:t>
            </a:r>
            <a:r>
              <a:rPr lang="en-US" dirty="0" smtClean="0">
                <a:hlinkClick r:id="rId5"/>
              </a:rPr>
              <a:t>codepen.io/matchboxhero/post/aria-cheatsheet</a:t>
            </a:r>
            <a:r>
              <a:rPr lang="en-US" dirty="0" smtClean="0"/>
              <a:t> </a:t>
            </a:r>
            <a:br>
              <a:rPr lang="en-US" dirty="0" smtClean="0"/>
            </a:br>
            <a:r>
              <a:rPr lang="en-US" dirty="0" smtClean="0"/>
              <a:t>ARIA Role </a:t>
            </a:r>
            <a:r>
              <a:rPr lang="en-US" dirty="0" err="1" smtClean="0"/>
              <a:t>Cheatsheet</a:t>
            </a:r>
            <a:r>
              <a:rPr lang="en-US" dirty="0" smtClean="0"/>
              <a:t/>
            </a:r>
            <a:br>
              <a:rPr lang="en-US" dirty="0" smtClean="0"/>
            </a:br>
            <a:endParaRPr lang="en-US" dirty="0" smtClean="0"/>
          </a:p>
          <a:p>
            <a:r>
              <a:rPr lang="en-US" dirty="0">
                <a:hlinkClick r:id="rId6"/>
              </a:rPr>
              <a:t>https://</a:t>
            </a:r>
            <a:r>
              <a:rPr lang="en-US" dirty="0" smtClean="0">
                <a:hlinkClick r:id="rId6"/>
              </a:rPr>
              <a:t>stackoverflow.com/questions/22039910/what-is-aria-label-and-how-should-i-use-it</a:t>
            </a:r>
            <a:r>
              <a:rPr lang="en-US" dirty="0" smtClean="0"/>
              <a:t> </a:t>
            </a:r>
            <a:br>
              <a:rPr lang="en-US" dirty="0" smtClean="0"/>
            </a:br>
            <a:r>
              <a:rPr lang="en-US" dirty="0" smtClean="0"/>
              <a:t>What is the ARIA label and how should I use it</a:t>
            </a:r>
          </a:p>
          <a:p>
            <a:endParaRPr lang="en-US" dirty="0" smtClean="0"/>
          </a:p>
          <a:p>
            <a:endParaRPr lang="en-US" dirty="0"/>
          </a:p>
        </p:txBody>
      </p:sp>
    </p:spTree>
    <p:extLst>
      <p:ext uri="{BB962C8B-B14F-4D97-AF65-F5344CB8AC3E}">
        <p14:creationId xmlns:p14="http://schemas.microsoft.com/office/powerpoint/2010/main" val="19999010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rPr>
              <a:t>Recommended Accessibility Tools</a:t>
            </a:r>
            <a:endParaRPr lang="en-US" sz="4000" b="1" dirty="0">
              <a:solidFill>
                <a:srgbClr val="C00000"/>
              </a:solidFill>
            </a:endParaRPr>
          </a:p>
        </p:txBody>
      </p:sp>
      <p:sp>
        <p:nvSpPr>
          <p:cNvPr id="3" name="Content Placeholder 2"/>
          <p:cNvSpPr>
            <a:spLocks noGrp="1"/>
          </p:cNvSpPr>
          <p:nvPr>
            <p:ph idx="1"/>
          </p:nvPr>
        </p:nvSpPr>
        <p:spPr>
          <a:xfrm>
            <a:off x="2165982" y="1276709"/>
            <a:ext cx="7860037" cy="4856460"/>
          </a:xfrm>
        </p:spPr>
        <p:txBody>
          <a:bodyPr>
            <a:normAutofit fontScale="92500" lnSpcReduction="10000"/>
          </a:bodyPr>
          <a:lstStyle/>
          <a:p>
            <a:pPr marL="0" indent="0">
              <a:buNone/>
            </a:pPr>
            <a:endParaRPr lang="en-US" dirty="0" smtClean="0"/>
          </a:p>
          <a:p>
            <a:r>
              <a:rPr lang="en-US" dirty="0">
                <a:hlinkClick r:id="rId3"/>
              </a:rPr>
              <a:t>https://accessibility.psu.edu/ </a:t>
            </a:r>
            <a:r>
              <a:rPr lang="en-US" dirty="0" smtClean="0"/>
              <a:t/>
            </a:r>
            <a:br>
              <a:rPr lang="en-US" dirty="0" smtClean="0"/>
            </a:br>
            <a:r>
              <a:rPr lang="en-US" dirty="0" smtClean="0"/>
              <a:t>Penn State Accessibility Guide</a:t>
            </a:r>
            <a:br>
              <a:rPr lang="en-US" dirty="0" smtClean="0"/>
            </a:br>
            <a:endParaRPr lang="en-US" dirty="0" smtClean="0"/>
          </a:p>
          <a:p>
            <a:r>
              <a:rPr lang="en-US" dirty="0">
                <a:hlinkClick r:id="rId4"/>
              </a:rPr>
              <a:t>https://www.w3.org/WAI/tutorials/forms</a:t>
            </a:r>
            <a:r>
              <a:rPr lang="en-US" dirty="0" smtClean="0">
                <a:hlinkClick r:id="rId4"/>
              </a:rPr>
              <a:t>/</a:t>
            </a:r>
            <a:r>
              <a:rPr lang="en-US" dirty="0" smtClean="0"/>
              <a:t> </a:t>
            </a:r>
            <a:br>
              <a:rPr lang="en-US" dirty="0" smtClean="0"/>
            </a:br>
            <a:r>
              <a:rPr lang="en-US" dirty="0" smtClean="0"/>
              <a:t>Accessible Forms</a:t>
            </a:r>
            <a:br>
              <a:rPr lang="en-US" dirty="0" smtClean="0"/>
            </a:br>
            <a:endParaRPr lang="en-US" dirty="0" smtClean="0"/>
          </a:p>
          <a:p>
            <a:r>
              <a:rPr lang="en-US" dirty="0">
                <a:hlinkClick r:id="rId5"/>
              </a:rPr>
              <a:t>https://webaim.org/techniques/tables</a:t>
            </a:r>
            <a:r>
              <a:rPr lang="en-US" dirty="0" smtClean="0">
                <a:hlinkClick r:id="rId5"/>
              </a:rPr>
              <a:t>/</a:t>
            </a:r>
            <a:r>
              <a:rPr lang="en-US" dirty="0" smtClean="0"/>
              <a:t> </a:t>
            </a:r>
            <a:br>
              <a:rPr lang="en-US" dirty="0" smtClean="0"/>
            </a:br>
            <a:r>
              <a:rPr lang="en-US" dirty="0" smtClean="0"/>
              <a:t>Accessible Tables</a:t>
            </a:r>
            <a:br>
              <a:rPr lang="en-US" dirty="0" smtClean="0"/>
            </a:br>
            <a:endParaRPr lang="en-US" dirty="0" smtClean="0"/>
          </a:p>
          <a:p>
            <a:r>
              <a:rPr lang="en-US" dirty="0">
                <a:hlinkClick r:id="rId6"/>
              </a:rPr>
              <a:t>http://</a:t>
            </a:r>
            <a:r>
              <a:rPr lang="en-US" dirty="0" smtClean="0">
                <a:hlinkClick r:id="rId6"/>
              </a:rPr>
              <a:t>www.howtocreate.co.uk/accessibletable.html</a:t>
            </a:r>
            <a:r>
              <a:rPr lang="en-US" dirty="0" smtClean="0"/>
              <a:t> </a:t>
            </a:r>
            <a:br>
              <a:rPr lang="en-US" dirty="0" smtClean="0"/>
            </a:br>
            <a:r>
              <a:rPr lang="en-US" dirty="0" smtClean="0"/>
              <a:t>Accessible Tables</a:t>
            </a:r>
            <a:br>
              <a:rPr lang="en-US" dirty="0" smtClean="0"/>
            </a:br>
            <a:endParaRPr lang="en-US" dirty="0" smtClean="0"/>
          </a:p>
          <a:p>
            <a:endParaRPr lang="en-US" dirty="0"/>
          </a:p>
        </p:txBody>
      </p:sp>
    </p:spTree>
    <p:extLst>
      <p:ext uri="{BB962C8B-B14F-4D97-AF65-F5344CB8AC3E}">
        <p14:creationId xmlns:p14="http://schemas.microsoft.com/office/powerpoint/2010/main" val="7067239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0995"/>
            <a:ext cx="9144000" cy="2387600"/>
          </a:xfrm>
        </p:spPr>
        <p:txBody>
          <a:bodyPr>
            <a:normAutofit fontScale="90000"/>
          </a:bodyPr>
          <a:lstStyle/>
          <a:p>
            <a:r>
              <a:rPr lang="en-US" dirty="0">
                <a:solidFill>
                  <a:srgbClr val="C00000"/>
                </a:solidFill>
              </a:rPr>
              <a:t>Access for </a:t>
            </a:r>
            <a:r>
              <a:rPr lang="en-US" dirty="0" smtClean="0">
                <a:solidFill>
                  <a:srgbClr val="C00000"/>
                </a:solidFill>
              </a:rPr>
              <a:t>All</a:t>
            </a:r>
            <a:r>
              <a:rPr lang="en-US" dirty="0">
                <a:solidFill>
                  <a:srgbClr val="C00000"/>
                </a:solidFill>
              </a:rPr>
              <a:t>:  </a:t>
            </a:r>
            <a:r>
              <a:rPr lang="en-US" dirty="0" smtClean="0">
                <a:solidFill>
                  <a:srgbClr val="C00000"/>
                </a:solidFill>
              </a:rPr>
              <a:t/>
            </a:r>
            <a:br>
              <a:rPr lang="en-US" dirty="0" smtClean="0">
                <a:solidFill>
                  <a:srgbClr val="C00000"/>
                </a:solidFill>
              </a:rPr>
            </a:br>
            <a:r>
              <a:rPr lang="en-US" sz="5300" dirty="0" smtClean="0">
                <a:solidFill>
                  <a:srgbClr val="C00000"/>
                </a:solidFill>
              </a:rPr>
              <a:t>Responsive </a:t>
            </a:r>
            <a:r>
              <a:rPr lang="en-US" sz="5300" dirty="0">
                <a:solidFill>
                  <a:srgbClr val="C00000"/>
                </a:solidFill>
              </a:rPr>
              <a:t>and Accessible IDS and </a:t>
            </a:r>
            <a:r>
              <a:rPr lang="en-US" sz="5300" dirty="0" err="1">
                <a:solidFill>
                  <a:srgbClr val="C00000"/>
                </a:solidFill>
              </a:rPr>
              <a:t>ILLiAD</a:t>
            </a:r>
            <a:r>
              <a:rPr lang="en-US" sz="5300" dirty="0">
                <a:solidFill>
                  <a:srgbClr val="C00000"/>
                </a:solidFill>
              </a:rPr>
              <a:t> </a:t>
            </a:r>
            <a:r>
              <a:rPr lang="en-US" sz="5300" dirty="0" smtClean="0">
                <a:solidFill>
                  <a:srgbClr val="C00000"/>
                </a:solidFill>
              </a:rPr>
              <a:t>Web </a:t>
            </a:r>
            <a:r>
              <a:rPr lang="en-US" sz="5300" dirty="0">
                <a:solidFill>
                  <a:srgbClr val="C00000"/>
                </a:solidFill>
              </a:rPr>
              <a:t>pages</a:t>
            </a:r>
          </a:p>
        </p:txBody>
      </p:sp>
      <p:sp>
        <p:nvSpPr>
          <p:cNvPr id="3" name="Subtitle 2"/>
          <p:cNvSpPr>
            <a:spLocks noGrp="1"/>
          </p:cNvSpPr>
          <p:nvPr>
            <p:ph type="subTitle" idx="1"/>
          </p:nvPr>
        </p:nvSpPr>
        <p:spPr>
          <a:xfrm>
            <a:off x="1524000" y="3347666"/>
            <a:ext cx="9144000" cy="1014046"/>
          </a:xfrm>
        </p:spPr>
        <p:txBody>
          <a:bodyPr>
            <a:noAutofit/>
          </a:bodyPr>
          <a:lstStyle/>
          <a:p>
            <a:r>
              <a:rPr lang="en-US" sz="3600" b="1" dirty="0" smtClean="0"/>
              <a:t>Leah M. Root</a:t>
            </a:r>
            <a:r>
              <a:rPr lang="en-US" sz="3600" dirty="0" smtClean="0"/>
              <a:t/>
            </a:r>
            <a:br>
              <a:rPr lang="en-US" sz="3600" dirty="0" smtClean="0"/>
            </a:br>
            <a:r>
              <a:rPr lang="en-US" sz="3600" dirty="0" smtClean="0"/>
              <a:t>Milne Library, SUNY Geneseo</a:t>
            </a:r>
          </a:p>
          <a:p>
            <a:r>
              <a:rPr lang="en-US" sz="3200" dirty="0" smtClean="0">
                <a:hlinkClick r:id="rId3"/>
              </a:rPr>
              <a:t>rootl@geneseo.edu</a:t>
            </a:r>
            <a:endParaRPr lang="en-US" sz="3200" dirty="0" smtClean="0"/>
          </a:p>
          <a:p>
            <a:r>
              <a:rPr lang="en-US" sz="2800" dirty="0" smtClean="0"/>
              <a:t>Twitter: </a:t>
            </a:r>
            <a:r>
              <a:rPr lang="en-US" sz="2800" dirty="0" smtClean="0">
                <a:hlinkClick r:id="rId4"/>
              </a:rPr>
              <a:t>@</a:t>
            </a:r>
            <a:r>
              <a:rPr lang="en-US" sz="2800" dirty="0" err="1" smtClean="0">
                <a:hlinkClick r:id="rId4"/>
              </a:rPr>
              <a:t>rootleah</a:t>
            </a:r>
            <a:endParaRPr lang="en-US" sz="2800" dirty="0"/>
          </a:p>
          <a:p>
            <a:r>
              <a:rPr lang="en-US" sz="2800" dirty="0" err="1" smtClean="0"/>
              <a:t>Github</a:t>
            </a:r>
            <a:r>
              <a:rPr lang="en-US" sz="2800" dirty="0" smtClean="0"/>
              <a:t>: </a:t>
            </a:r>
            <a:r>
              <a:rPr lang="en-US" sz="2800" dirty="0" smtClean="0">
                <a:hlinkClick r:id="rId5"/>
              </a:rPr>
              <a:t>@</a:t>
            </a:r>
            <a:r>
              <a:rPr lang="en-US" sz="2800" dirty="0" err="1" smtClean="0">
                <a:hlinkClick r:id="rId5"/>
              </a:rPr>
              <a:t>rootl</a:t>
            </a:r>
            <a:endParaRPr lang="en-US" sz="2800" dirty="0"/>
          </a:p>
        </p:txBody>
      </p:sp>
    </p:spTree>
    <p:extLst>
      <p:ext uri="{BB962C8B-B14F-4D97-AF65-F5344CB8AC3E}">
        <p14:creationId xmlns:p14="http://schemas.microsoft.com/office/powerpoint/2010/main" val="2133006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1"/>
            <a:ext cx="10515600" cy="1325563"/>
          </a:xfrm>
        </p:spPr>
        <p:txBody>
          <a:bodyPr>
            <a:normAutofit/>
          </a:bodyPr>
          <a:lstStyle/>
          <a:p>
            <a:pPr algn="ctr"/>
            <a:r>
              <a:rPr lang="en-US" sz="4000" b="1" dirty="0">
                <a:solidFill>
                  <a:srgbClr val="C00000"/>
                </a:solidFill>
              </a:rPr>
              <a:t>What is </a:t>
            </a:r>
            <a:r>
              <a:rPr lang="en-US" sz="4000" b="1" dirty="0" smtClean="0">
                <a:solidFill>
                  <a:srgbClr val="C00000"/>
                </a:solidFill>
              </a:rPr>
              <a:t>Responsive Design?</a:t>
            </a:r>
            <a:endParaRPr lang="en-US" sz="4000" dirty="0">
              <a:solidFill>
                <a:srgbClr val="C00000"/>
              </a:solidFill>
            </a:endParaRPr>
          </a:p>
        </p:txBody>
      </p:sp>
      <p:sp>
        <p:nvSpPr>
          <p:cNvPr id="3" name="Rectangle 2"/>
          <p:cNvSpPr/>
          <p:nvPr/>
        </p:nvSpPr>
        <p:spPr>
          <a:xfrm>
            <a:off x="838200" y="2058505"/>
            <a:ext cx="10445579"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“Responsive design principles, including fluid layouts, benefit users with disabilities on desktops as well as on mobile devices.”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LevelAccess.com</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900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228" y="243654"/>
            <a:ext cx="13221730" cy="1325563"/>
          </a:xfrm>
        </p:spPr>
        <p:txBody>
          <a:bodyPr>
            <a:normAutofit/>
          </a:bodyPr>
          <a:lstStyle/>
          <a:p>
            <a:pPr algn="ctr"/>
            <a:r>
              <a:rPr lang="en-US" sz="4000" b="1" dirty="0" smtClean="0">
                <a:solidFill>
                  <a:srgbClr val="C00000"/>
                </a:solidFill>
              </a:rPr>
              <a:t>Accessibility</a:t>
            </a:r>
            <a:r>
              <a:rPr lang="en-US" sz="4000" b="1" baseline="0" dirty="0" smtClean="0">
                <a:solidFill>
                  <a:srgbClr val="C00000"/>
                </a:solidFill>
              </a:rPr>
              <a:t> and Responsive Design </a:t>
            </a:r>
            <a:br>
              <a:rPr lang="en-US" sz="4000" b="1" baseline="0" dirty="0" smtClean="0">
                <a:solidFill>
                  <a:srgbClr val="C00000"/>
                </a:solidFill>
              </a:rPr>
            </a:br>
            <a:r>
              <a:rPr lang="en-US" sz="4000" b="1" baseline="0" dirty="0" smtClean="0">
                <a:solidFill>
                  <a:srgbClr val="C00000"/>
                </a:solidFill>
              </a:rPr>
              <a:t>Go Hand in Hand</a:t>
            </a:r>
            <a:endParaRPr lang="en-US" sz="4000" b="1" dirty="0">
              <a:solidFill>
                <a:srgbClr val="C00000"/>
              </a:solidFill>
            </a:endParaRPr>
          </a:p>
        </p:txBody>
      </p:sp>
      <p:sp>
        <p:nvSpPr>
          <p:cNvPr id="3" name="Content Placeholder 2"/>
          <p:cNvSpPr>
            <a:spLocks noGrp="1"/>
          </p:cNvSpPr>
          <p:nvPr>
            <p:ph idx="1"/>
          </p:nvPr>
        </p:nvSpPr>
        <p:spPr>
          <a:xfrm>
            <a:off x="1138333" y="1230413"/>
            <a:ext cx="9638608" cy="5070633"/>
          </a:xfrm>
        </p:spPr>
        <p:txBody>
          <a:bodyPr>
            <a:normAutofit fontScale="85000" lnSpcReduction="20000"/>
          </a:bodyPr>
          <a:lstStyle/>
          <a:p>
            <a:pPr marL="0" indent="0">
              <a:buNone/>
            </a:pPr>
            <a:endParaRPr lang="en-US" sz="3000" dirty="0" smtClean="0"/>
          </a:p>
          <a:p>
            <a:pPr marL="0" indent="0">
              <a:lnSpc>
                <a:spcPct val="120000"/>
              </a:lnSpc>
              <a:buNone/>
            </a:pPr>
            <a:r>
              <a:rPr lang="en-US" sz="4000" dirty="0" smtClean="0"/>
              <a:t>“When </a:t>
            </a:r>
            <a:r>
              <a:rPr lang="en-US" sz="4000" dirty="0"/>
              <a:t>done properly, </a:t>
            </a:r>
            <a:r>
              <a:rPr lang="en-US" sz="4000" b="1" dirty="0" smtClean="0"/>
              <a:t>Responsive Web Design</a:t>
            </a:r>
            <a:r>
              <a:rPr lang="en-US" sz="4000" dirty="0" smtClean="0"/>
              <a:t> </a:t>
            </a:r>
            <a:r>
              <a:rPr lang="en-US" sz="4000" dirty="0"/>
              <a:t>can address many accessibility issues related to low vision and certain mobility impairments. </a:t>
            </a:r>
            <a:r>
              <a:rPr lang="en-US" sz="4000" dirty="0" smtClean="0"/>
              <a:t/>
            </a:r>
            <a:br>
              <a:rPr lang="en-US" sz="4000" dirty="0" smtClean="0"/>
            </a:br>
            <a:r>
              <a:rPr lang="en-US" sz="4000" dirty="0" smtClean="0"/>
              <a:t/>
            </a:r>
            <a:br>
              <a:rPr lang="en-US" sz="4000" dirty="0" smtClean="0"/>
            </a:br>
            <a:r>
              <a:rPr lang="en-US" sz="4000" dirty="0" smtClean="0"/>
              <a:t>While </a:t>
            </a:r>
            <a:r>
              <a:rPr lang="en-US" sz="4000" b="1" dirty="0"/>
              <a:t>responsive web design </a:t>
            </a:r>
            <a:r>
              <a:rPr lang="en-US" sz="4000" dirty="0"/>
              <a:t>was not created specifically to address accessibility, its aim is to craft sites to provide an optimal viewing experience and easy navigation for </a:t>
            </a:r>
            <a:r>
              <a:rPr lang="en-US" sz="4000" dirty="0" smtClean="0"/>
              <a:t>all.</a:t>
            </a:r>
            <a:endParaRPr lang="en-US" sz="2400" dirty="0"/>
          </a:p>
        </p:txBody>
      </p:sp>
      <p:sp>
        <p:nvSpPr>
          <p:cNvPr id="4" name="Rectangle 3"/>
          <p:cNvSpPr/>
          <p:nvPr/>
        </p:nvSpPr>
        <p:spPr>
          <a:xfrm>
            <a:off x="6646713" y="5876314"/>
            <a:ext cx="3520451" cy="424732"/>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InteractiveAccessibility.com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010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77" y="2743199"/>
            <a:ext cx="8711740" cy="4355870"/>
          </a:xfrm>
          <a:prstGeom prst="rect">
            <a:avLst/>
          </a:prstGeom>
        </p:spPr>
      </p:pic>
      <p:sp>
        <p:nvSpPr>
          <p:cNvPr id="2" name="Title 1"/>
          <p:cNvSpPr>
            <a:spLocks noGrp="1"/>
          </p:cNvSpPr>
          <p:nvPr>
            <p:ph type="title"/>
          </p:nvPr>
        </p:nvSpPr>
        <p:spPr>
          <a:xfrm>
            <a:off x="-653228" y="243654"/>
            <a:ext cx="13221730" cy="1325563"/>
          </a:xfrm>
        </p:spPr>
        <p:txBody>
          <a:bodyPr>
            <a:normAutofit/>
          </a:bodyPr>
          <a:lstStyle/>
          <a:p>
            <a:pPr algn="ctr"/>
            <a:r>
              <a:rPr lang="en-US" sz="4000" b="1" dirty="0" smtClean="0">
                <a:solidFill>
                  <a:srgbClr val="C00000"/>
                </a:solidFill>
              </a:rPr>
              <a:t>Accessibility</a:t>
            </a:r>
            <a:r>
              <a:rPr lang="en-US" sz="4000" b="1" baseline="0" dirty="0" smtClean="0">
                <a:solidFill>
                  <a:srgbClr val="C00000"/>
                </a:solidFill>
              </a:rPr>
              <a:t> and Responsive Design </a:t>
            </a:r>
            <a:br>
              <a:rPr lang="en-US" sz="4000" b="1" baseline="0" dirty="0" smtClean="0">
                <a:solidFill>
                  <a:srgbClr val="C00000"/>
                </a:solidFill>
              </a:rPr>
            </a:br>
            <a:r>
              <a:rPr lang="en-US" sz="4000" b="1" baseline="0" dirty="0" smtClean="0">
                <a:solidFill>
                  <a:srgbClr val="C00000"/>
                </a:solidFill>
              </a:rPr>
              <a:t>Go Hand in Hand</a:t>
            </a:r>
            <a:endParaRPr lang="en-US" sz="4000" b="1" dirty="0">
              <a:solidFill>
                <a:srgbClr val="C00000"/>
              </a:solidFill>
            </a:endParaRPr>
          </a:p>
        </p:txBody>
      </p:sp>
      <p:sp>
        <p:nvSpPr>
          <p:cNvPr id="3" name="Content Placeholder 2"/>
          <p:cNvSpPr>
            <a:spLocks noGrp="1"/>
          </p:cNvSpPr>
          <p:nvPr>
            <p:ph idx="1"/>
          </p:nvPr>
        </p:nvSpPr>
        <p:spPr>
          <a:xfrm>
            <a:off x="1497330" y="1230413"/>
            <a:ext cx="9197340" cy="4488743"/>
          </a:xfrm>
        </p:spPr>
        <p:txBody>
          <a:bodyPr>
            <a:normAutofit/>
          </a:bodyPr>
          <a:lstStyle/>
          <a:p>
            <a:pPr marL="0" indent="0">
              <a:buNone/>
            </a:pPr>
            <a:endParaRPr lang="en-US" sz="3000" dirty="0" smtClean="0"/>
          </a:p>
          <a:p>
            <a:pPr marL="0" indent="0">
              <a:lnSpc>
                <a:spcPct val="100000"/>
              </a:lnSpc>
              <a:buNone/>
            </a:pPr>
            <a:r>
              <a:rPr lang="en-US" sz="3200" dirty="0" smtClean="0"/>
              <a:t>Responsive </a:t>
            </a:r>
            <a:r>
              <a:rPr lang="en-US" sz="3200" dirty="0"/>
              <a:t>sites adjust to the screen and presents in the most readable and usable way for that particular screen size and format. </a:t>
            </a:r>
            <a:r>
              <a:rPr lang="en-US" sz="4900" dirty="0" smtClean="0"/>
              <a:t/>
            </a:r>
            <a:br>
              <a:rPr lang="en-US" sz="4900" dirty="0" smtClean="0"/>
            </a:br>
            <a:r>
              <a:rPr lang="en-US" sz="4900" dirty="0" smtClean="0"/>
              <a:t/>
            </a:r>
            <a:br>
              <a:rPr lang="en-US" sz="4900" dirty="0" smtClean="0"/>
            </a:br>
            <a:endParaRPr lang="en-US" sz="4900" dirty="0" smtClean="0"/>
          </a:p>
        </p:txBody>
      </p:sp>
      <p:sp>
        <p:nvSpPr>
          <p:cNvPr id="4" name="Rectangle 3"/>
          <p:cNvSpPr/>
          <p:nvPr/>
        </p:nvSpPr>
        <p:spPr>
          <a:xfrm>
            <a:off x="7140113" y="3048000"/>
            <a:ext cx="2782237" cy="333617"/>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InteractiveAccessibility.com</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7775173" y="6023957"/>
            <a:ext cx="223335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5"/>
              </a:rPr>
              <a:t>Smashing Magazine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758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228" y="243654"/>
            <a:ext cx="13221730" cy="1325563"/>
          </a:xfrm>
        </p:spPr>
        <p:txBody>
          <a:bodyPr>
            <a:normAutofit/>
          </a:bodyPr>
          <a:lstStyle/>
          <a:p>
            <a:pPr algn="ctr"/>
            <a:r>
              <a:rPr lang="en-US" sz="4000" b="1" dirty="0" smtClean="0">
                <a:solidFill>
                  <a:srgbClr val="C00000"/>
                </a:solidFill>
              </a:rPr>
              <a:t>Accessibility</a:t>
            </a:r>
            <a:r>
              <a:rPr lang="en-US" sz="4000" b="1" baseline="0" dirty="0" smtClean="0">
                <a:solidFill>
                  <a:srgbClr val="C00000"/>
                </a:solidFill>
              </a:rPr>
              <a:t> and Responsive Design </a:t>
            </a:r>
            <a:br>
              <a:rPr lang="en-US" sz="4000" b="1" baseline="0" dirty="0" smtClean="0">
                <a:solidFill>
                  <a:srgbClr val="C00000"/>
                </a:solidFill>
              </a:rPr>
            </a:br>
            <a:r>
              <a:rPr lang="en-US" sz="4000" b="1" baseline="0" dirty="0" smtClean="0">
                <a:solidFill>
                  <a:srgbClr val="C00000"/>
                </a:solidFill>
              </a:rPr>
              <a:t>Go Hand in Hand</a:t>
            </a:r>
            <a:endParaRPr lang="en-US" sz="4000" b="1" dirty="0">
              <a:solidFill>
                <a:srgbClr val="C00000"/>
              </a:solidFill>
            </a:endParaRP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7133" y="1469463"/>
            <a:ext cx="8183103" cy="4848209"/>
          </a:xfrm>
        </p:spPr>
      </p:pic>
    </p:spTree>
    <p:extLst>
      <p:ext uri="{BB962C8B-B14F-4D97-AF65-F5344CB8AC3E}">
        <p14:creationId xmlns:p14="http://schemas.microsoft.com/office/powerpoint/2010/main" val="1911860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21" y="-8951"/>
            <a:ext cx="12462164" cy="1325563"/>
          </a:xfrm>
        </p:spPr>
        <p:txBody>
          <a:bodyPr>
            <a:normAutofit/>
          </a:bodyPr>
          <a:lstStyle/>
          <a:p>
            <a:pPr algn="ctr"/>
            <a:r>
              <a:rPr lang="en-US" sz="4000" b="1" baseline="0" dirty="0" smtClean="0">
                <a:solidFill>
                  <a:srgbClr val="C00000"/>
                </a:solidFill>
              </a:rPr>
              <a:t>Screen Reader Demo for Digital Accessibility</a:t>
            </a:r>
            <a:endParaRPr lang="en-US" sz="4000" b="1" dirty="0">
              <a:solidFill>
                <a:srgbClr val="C00000"/>
              </a:solidFill>
            </a:endParaRPr>
          </a:p>
        </p:txBody>
      </p:sp>
      <p:pic>
        <p:nvPicPr>
          <p:cNvPr id="4" name="Screen Reader Demo for Digital Accessibil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3246" y="1387073"/>
            <a:ext cx="6969209" cy="3920179"/>
          </a:xfrm>
          <a:prstGeom prst="rect">
            <a:avLst/>
          </a:prstGeom>
        </p:spPr>
      </p:pic>
      <p:sp>
        <p:nvSpPr>
          <p:cNvPr id="3" name="Rectangle 2"/>
          <p:cNvSpPr/>
          <p:nvPr/>
        </p:nvSpPr>
        <p:spPr>
          <a:xfrm>
            <a:off x="4629494" y="5377713"/>
            <a:ext cx="57807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6"/>
              </a:rPr>
              <a:t>https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://youtu.be/dEbl5jvLKGQ</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120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4100</Words>
  <Application>Microsoft Office PowerPoint</Application>
  <PresentationFormat>Widescreen</PresentationFormat>
  <Paragraphs>491</Paragraphs>
  <Slides>44</Slides>
  <Notes>44</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Neutraface Text Book</vt:lpstr>
      <vt:lpstr>Neutraface Text Demi</vt:lpstr>
      <vt:lpstr>Arial</vt:lpstr>
      <vt:lpstr>Calibri</vt:lpstr>
      <vt:lpstr>Calibri Light</vt:lpstr>
      <vt:lpstr>Courier New</vt:lpstr>
      <vt:lpstr>Wingdings</vt:lpstr>
      <vt:lpstr>Office Theme</vt:lpstr>
      <vt:lpstr>1_Office Theme</vt:lpstr>
      <vt:lpstr>Access for All:   Responsive and Accessible IDS and ILLiAD Web pages</vt:lpstr>
      <vt:lpstr>What is Accessibility?</vt:lpstr>
      <vt:lpstr>What is Accessibility?</vt:lpstr>
      <vt:lpstr>What is Responsive Design?</vt:lpstr>
      <vt:lpstr>What is Responsive Design?</vt:lpstr>
      <vt:lpstr>Accessibility and Responsive Design  Go Hand in Hand</vt:lpstr>
      <vt:lpstr>Accessibility and Responsive Design  Go Hand in Hand</vt:lpstr>
      <vt:lpstr>Accessibility and Responsive Design  Go Hand in Hand</vt:lpstr>
      <vt:lpstr>Screen Reader Demo for Digital Accessibility</vt:lpstr>
      <vt:lpstr>Screen Reader Demo for Digital Accessibility</vt:lpstr>
      <vt:lpstr>Common and Not-So Common  Accessibility Issues</vt:lpstr>
      <vt:lpstr>ALTernative descriptions of images and links</vt:lpstr>
      <vt:lpstr>Tables: for data and coffee breaks,  NOT website layout. </vt:lpstr>
      <vt:lpstr>How badly coded tables sound  to a Screen Reader</vt:lpstr>
      <vt:lpstr>How badly coded tables sound  to a Screen Reader</vt:lpstr>
      <vt:lpstr>DOCTYPE and Language: ILLiAD out of the box</vt:lpstr>
      <vt:lpstr>DOCTYPE and Language</vt:lpstr>
      <vt:lpstr>DOCTYPE and Language</vt:lpstr>
      <vt:lpstr>Headings: Basic HTML is still necessary</vt:lpstr>
      <vt:lpstr>Headings: Why They Matter</vt:lpstr>
      <vt:lpstr>Contrast: Often ignored, extremely important</vt:lpstr>
      <vt:lpstr>Consequences of Inaccessible Websites:  YOU COULD BE SUED</vt:lpstr>
      <vt:lpstr>Academic Institutions, Online Library Services, Courses, Request Forms – Must be Accessible  </vt:lpstr>
      <vt:lpstr>The Milne IDS/ILLiAD Redesign</vt:lpstr>
      <vt:lpstr>The Milne IDS/ILLiAD Redesign</vt:lpstr>
      <vt:lpstr>Why</vt:lpstr>
      <vt:lpstr>Why?</vt:lpstr>
      <vt:lpstr>Strip, slash, consolidate, rebuild</vt:lpstr>
      <vt:lpstr>Find/Replace is Your Friend</vt:lpstr>
      <vt:lpstr>.INC files are your friends</vt:lpstr>
      <vt:lpstr>.INC files are your friends</vt:lpstr>
      <vt:lpstr>DocType for Accessible/Responsive  ILLiAD</vt:lpstr>
      <vt:lpstr>Headings for Accessible/Responsive ILLiAD</vt:lpstr>
      <vt:lpstr>Div &amp; Form ‘basic’ markup for Accessible/Responsive  ILLiAD</vt:lpstr>
      <vt:lpstr>Div &amp; Form ‘basic’ markup for Accessible/Responsive  ILLiAD</vt:lpstr>
      <vt:lpstr>What the markup does</vt:lpstr>
      <vt:lpstr>Basic rules for Accessible/Responsive  ILLiAD</vt:lpstr>
      <vt:lpstr>Basic rules for Accessible/Responsive  ILLiAD</vt:lpstr>
      <vt:lpstr>Accessible/Responsive ILLiAD:  ARIA-Labels</vt:lpstr>
      <vt:lpstr>Recommended Text Editors/IDE tools</vt:lpstr>
      <vt:lpstr>Recommended Accessibility Tools</vt:lpstr>
      <vt:lpstr>Recommended Accessibility Tools</vt:lpstr>
      <vt:lpstr>Recommended Accessibility Tools</vt:lpstr>
      <vt:lpstr>Access for All:   Responsive and Accessible IDS and ILLiAD Web pages</vt:lpstr>
    </vt:vector>
  </TitlesOfParts>
  <Company>SUNY Geneseo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for All:   Responsive and Accessible IDS and ILLiAD Web pages</dc:title>
  <dc:creator>Mark Sullivan</dc:creator>
  <cp:lastModifiedBy>Mark Sullivan</cp:lastModifiedBy>
  <cp:revision>1</cp:revision>
  <dcterms:created xsi:type="dcterms:W3CDTF">2018-08-28T17:06:54Z</dcterms:created>
  <dcterms:modified xsi:type="dcterms:W3CDTF">2018-08-28T17:07:08Z</dcterms:modified>
</cp:coreProperties>
</file>