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1.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omments/comment2.xml" ContentType="application/vnd.openxmlformats-officedocument.presentationml.comment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2" r:id="rId3"/>
    <p:sldMasterId id="2147483664" r:id="rId4"/>
    <p:sldMasterId id="2147483666" r:id="rId5"/>
  </p:sldMasterIdLst>
  <p:notesMasterIdLst>
    <p:notesMasterId r:id="rId58"/>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urtney Blackburn" initials="" lastIdx="2" clrIdx="0"/>
  <p:cmAuthor id="2" name="Christine Sisak"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88" autoAdjust="0"/>
    <p:restoredTop sz="94660"/>
  </p:normalViewPr>
  <p:slideViewPr>
    <p:cSldViewPr snapToGrid="0">
      <p:cViewPr varScale="1">
        <p:scale>
          <a:sx n="118" d="100"/>
          <a:sy n="118" d="100"/>
        </p:scale>
        <p:origin x="90" y="6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7-02T13:49:09.237" idx="1">
    <p:pos x="6000" y="100"/>
    <p:text>I added mine in but they are virtually the same as yours!</p:text>
  </p:cm>
  <p:cm authorId="2" dt="2018-07-02T13:55:24.922" idx="1">
    <p:pos x="6000" y="0"/>
    <p:text>Do you guys have screenshots of your TOUs?</p:text>
  </p:cm>
  <p:cm authorId="2" dt="2018-07-02T13:55:24.922" idx="2">
    <p:pos x="6000" y="200"/>
    <p:text>That's actually a good thing then, maybe ?? lol!</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18-07-23T14:54:04.967" idx="2">
    <p:pos x="196" y="246"/>
    <p:text>Has anyone tried to mark an item as lost in Alma that is not associated with a patron account? I don't think you can! We just encountered this with a book a borrowing library lost.</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307C75-F489-4235-901F-5E81CAFF191A}" type="datetimeFigureOut">
              <a:rPr lang="en-US" smtClean="0"/>
              <a:t>8/28/2018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6875D2-0EE4-4935-84FB-07FFB03198FC}" type="slidenum">
              <a:rPr lang="en-US" smtClean="0"/>
              <a:t>‹#›</a:t>
            </a:fld>
            <a:endParaRPr lang="en-US"/>
          </a:p>
        </p:txBody>
      </p:sp>
    </p:spTree>
    <p:extLst>
      <p:ext uri="{BB962C8B-B14F-4D97-AF65-F5344CB8AC3E}">
        <p14:creationId xmlns:p14="http://schemas.microsoft.com/office/powerpoint/2010/main" val="838336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All </a:t>
            </a:r>
            <a:endParaRPr/>
          </a:p>
        </p:txBody>
      </p:sp>
    </p:spTree>
    <p:extLst>
      <p:ext uri="{BB962C8B-B14F-4D97-AF65-F5344CB8AC3E}">
        <p14:creationId xmlns:p14="http://schemas.microsoft.com/office/powerpoint/2010/main" val="274106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3d30382b95_2_3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Google Shape;121;g3d30382b95_2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You’ll need to set up Terms of Use for both Borrowing and Lending Resource Sharing </a:t>
            </a:r>
            <a:endParaRPr/>
          </a:p>
        </p:txBody>
      </p:sp>
    </p:spTree>
    <p:extLst>
      <p:ext uri="{BB962C8B-B14F-4D97-AF65-F5344CB8AC3E}">
        <p14:creationId xmlns:p14="http://schemas.microsoft.com/office/powerpoint/2010/main" val="32195606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3d30382b95_2_6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Google Shape;128;g3d30382b95_2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This is Nazareth’s set-up. </a:t>
            </a:r>
            <a:endParaRPr/>
          </a:p>
          <a:p>
            <a:pPr marL="0" lvl="0" indent="0">
              <a:spcBef>
                <a:spcPts val="0"/>
              </a:spcBef>
              <a:spcAft>
                <a:spcPts val="0"/>
              </a:spcAft>
              <a:buNone/>
            </a:pPr>
            <a:endParaRPr/>
          </a:p>
          <a:p>
            <a:pPr marL="457200" lvl="0" indent="-298450">
              <a:spcBef>
                <a:spcPts val="0"/>
              </a:spcBef>
              <a:spcAft>
                <a:spcPts val="0"/>
              </a:spcAft>
              <a:buSzPts val="1100"/>
              <a:buAutoNum type="arabicPeriod"/>
            </a:pPr>
            <a:r>
              <a:rPr lang="en"/>
              <a:t>Setting a Due Date policy - although the Due date you assign the item in ILLiad will be the due date translated over into Alma. </a:t>
            </a:r>
            <a:endParaRPr/>
          </a:p>
          <a:p>
            <a:pPr marL="457200" lvl="0" indent="-298450">
              <a:spcBef>
                <a:spcPts val="0"/>
              </a:spcBef>
              <a:spcAft>
                <a:spcPts val="0"/>
              </a:spcAft>
              <a:buSzPts val="1100"/>
              <a:buAutoNum type="arabicPeriod"/>
            </a:pPr>
            <a:r>
              <a:rPr lang="en"/>
              <a:t>Setting a Renew Date - though, you can assign whatever renewal date you want.</a:t>
            </a:r>
            <a:endParaRPr/>
          </a:p>
          <a:p>
            <a:pPr marL="0" lvl="0" indent="0" rtl="0">
              <a:spcBef>
                <a:spcPts val="0"/>
              </a:spcBef>
              <a:spcAft>
                <a:spcPts val="0"/>
              </a:spcAft>
              <a:buNone/>
            </a:pPr>
            <a:endParaRPr/>
          </a:p>
        </p:txBody>
      </p:sp>
    </p:spTree>
    <p:extLst>
      <p:ext uri="{BB962C8B-B14F-4D97-AF65-F5344CB8AC3E}">
        <p14:creationId xmlns:p14="http://schemas.microsoft.com/office/powerpoint/2010/main" val="8121372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3d30382b95_2_4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Google Shape;135;g3d30382b95_2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Again, more Lending TOUs in detail - All three libraries’ set-ups are near identical.</a:t>
            </a:r>
            <a:endParaRPr/>
          </a:p>
          <a:p>
            <a:pPr marL="0" lvl="0" indent="0">
              <a:spcBef>
                <a:spcPts val="0"/>
              </a:spcBef>
              <a:spcAft>
                <a:spcPts val="0"/>
              </a:spcAft>
              <a:buNone/>
            </a:pPr>
            <a:endParaRPr/>
          </a:p>
          <a:p>
            <a:pPr marL="0" lvl="0" indent="0">
              <a:spcBef>
                <a:spcPts val="0"/>
              </a:spcBef>
              <a:spcAft>
                <a:spcPts val="0"/>
              </a:spcAft>
              <a:buNone/>
            </a:pPr>
            <a:r>
              <a:rPr lang="en"/>
              <a:t>Here is an example - Nazareth’s on the left - Fisher’s on the right. </a:t>
            </a:r>
            <a:endParaRPr/>
          </a:p>
          <a:p>
            <a:pPr marL="0" lvl="0" indent="0" rtl="0">
              <a:spcBef>
                <a:spcPts val="0"/>
              </a:spcBef>
              <a:spcAft>
                <a:spcPts val="0"/>
              </a:spcAft>
              <a:buNone/>
            </a:pPr>
            <a:endParaRPr/>
          </a:p>
        </p:txBody>
      </p:sp>
    </p:spTree>
    <p:extLst>
      <p:ext uri="{BB962C8B-B14F-4D97-AF65-F5344CB8AC3E}">
        <p14:creationId xmlns:p14="http://schemas.microsoft.com/office/powerpoint/2010/main" val="15457746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d30382b95_2_5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Google Shape;145;g3d30382b95_2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Naz Example for the Borrowing TOUs</a:t>
            </a:r>
            <a:endParaRPr/>
          </a:p>
          <a:p>
            <a:pPr marL="0" lvl="0" indent="0">
              <a:spcBef>
                <a:spcPts val="0"/>
              </a:spcBef>
              <a:spcAft>
                <a:spcPts val="0"/>
              </a:spcAft>
              <a:buNone/>
            </a:pPr>
            <a:endParaRPr/>
          </a:p>
          <a:p>
            <a:pPr marL="0" lvl="0" indent="0" rtl="0">
              <a:spcBef>
                <a:spcPts val="0"/>
              </a:spcBef>
              <a:spcAft>
                <a:spcPts val="0"/>
              </a:spcAft>
              <a:buNone/>
            </a:pPr>
            <a:r>
              <a:rPr lang="en"/>
              <a:t>SJFC is same but we are not using this functionality </a:t>
            </a:r>
            <a:endParaRPr/>
          </a:p>
        </p:txBody>
      </p:sp>
    </p:spTree>
    <p:extLst>
      <p:ext uri="{BB962C8B-B14F-4D97-AF65-F5344CB8AC3E}">
        <p14:creationId xmlns:p14="http://schemas.microsoft.com/office/powerpoint/2010/main" val="18071926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d30382b95_2_5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Google Shape;152;g3d30382b95_2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Naz Example. </a:t>
            </a:r>
            <a:endParaRPr/>
          </a:p>
        </p:txBody>
      </p:sp>
    </p:spTree>
    <p:extLst>
      <p:ext uri="{BB962C8B-B14F-4D97-AF65-F5344CB8AC3E}">
        <p14:creationId xmlns:p14="http://schemas.microsoft.com/office/powerpoint/2010/main" val="39853227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c35b70b4e_0_6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Google Shape;159;g3c35b70b4e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b="1"/>
              <a:t>Ben</a:t>
            </a:r>
            <a:r>
              <a:rPr lang="en"/>
              <a:t>  - This is where things can get tricky. </a:t>
            </a:r>
            <a:endParaRPr/>
          </a:p>
          <a:p>
            <a:pPr marL="0" lvl="0" indent="0">
              <a:spcBef>
                <a:spcPts val="0"/>
              </a:spcBef>
              <a:spcAft>
                <a:spcPts val="0"/>
              </a:spcAft>
              <a:buNone/>
            </a:pPr>
            <a:endParaRPr/>
          </a:p>
          <a:p>
            <a:pPr marL="0" lvl="0" indent="0">
              <a:spcBef>
                <a:spcPts val="0"/>
              </a:spcBef>
              <a:spcAft>
                <a:spcPts val="0"/>
              </a:spcAft>
              <a:buNone/>
            </a:pPr>
            <a:r>
              <a:rPr lang="en"/>
              <a:t>You need to have:</a:t>
            </a:r>
            <a:endParaRPr/>
          </a:p>
          <a:p>
            <a:pPr marL="457200" lvl="0" indent="-298450" rtl="0">
              <a:spcBef>
                <a:spcPts val="0"/>
              </a:spcBef>
              <a:spcAft>
                <a:spcPts val="0"/>
              </a:spcAft>
              <a:buSzPts val="1100"/>
              <a:buAutoNum type="arabicPeriod"/>
            </a:pPr>
            <a:r>
              <a:rPr lang="en"/>
              <a:t> the correct NCIP Responder URL</a:t>
            </a:r>
            <a:endParaRPr/>
          </a:p>
          <a:p>
            <a:pPr marL="457200" lvl="0" indent="-298450" rtl="0">
              <a:spcBef>
                <a:spcPts val="0"/>
              </a:spcBef>
              <a:spcAft>
                <a:spcPts val="0"/>
              </a:spcAft>
              <a:buSzPts val="1100"/>
              <a:buAutoNum type="arabicPeriod"/>
            </a:pPr>
            <a:r>
              <a:rPr lang="en"/>
              <a:t>Your Unique Agency value</a:t>
            </a:r>
            <a:endParaRPr/>
          </a:p>
          <a:p>
            <a:pPr marL="457200" lvl="0" indent="-298450" rtl="0">
              <a:spcBef>
                <a:spcPts val="0"/>
              </a:spcBef>
              <a:spcAft>
                <a:spcPts val="0"/>
              </a:spcAft>
              <a:buSzPts val="1100"/>
              <a:buAutoNum type="arabicPeriod"/>
            </a:pPr>
            <a:r>
              <a:rPr lang="en"/>
              <a:t>And the Profile Name - In Ithaca’s example it was named Illiad</a:t>
            </a:r>
            <a:endParaRPr/>
          </a:p>
          <a:p>
            <a:pPr marL="0" lvl="0" indent="0" rtl="0">
              <a:spcBef>
                <a:spcPts val="0"/>
              </a:spcBef>
              <a:spcAft>
                <a:spcPts val="0"/>
              </a:spcAft>
              <a:buNone/>
            </a:pPr>
            <a:endParaRPr/>
          </a:p>
          <a:p>
            <a:pPr marL="0" lvl="0" indent="0" rtl="0">
              <a:spcBef>
                <a:spcPts val="0"/>
              </a:spcBef>
              <a:spcAft>
                <a:spcPts val="0"/>
              </a:spcAft>
              <a:buNone/>
            </a:pPr>
            <a:endParaRPr/>
          </a:p>
          <a:p>
            <a:pPr marL="0" lvl="0" indent="0" rtl="0">
              <a:spcBef>
                <a:spcPts val="0"/>
              </a:spcBef>
              <a:spcAft>
                <a:spcPts val="0"/>
              </a:spcAft>
              <a:buNone/>
            </a:pPr>
            <a:endParaRPr/>
          </a:p>
        </p:txBody>
      </p:sp>
    </p:spTree>
    <p:extLst>
      <p:ext uri="{BB962C8B-B14F-4D97-AF65-F5344CB8AC3E}">
        <p14:creationId xmlns:p14="http://schemas.microsoft.com/office/powerpoint/2010/main" val="14554444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3a4d542320_2_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Google Shape;167;g3a4d542320_2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b="1"/>
              <a:t>Chris/Ben</a:t>
            </a:r>
            <a:r>
              <a:rPr lang="en"/>
              <a:t> - You will need a field designated in ILLiad where your item barcode will go. </a:t>
            </a:r>
            <a:endParaRPr/>
          </a:p>
          <a:p>
            <a:pPr marL="0" lvl="0" indent="0">
              <a:spcBef>
                <a:spcPts val="0"/>
              </a:spcBef>
              <a:spcAft>
                <a:spcPts val="0"/>
              </a:spcAft>
              <a:buNone/>
            </a:pPr>
            <a:endParaRPr/>
          </a:p>
          <a:p>
            <a:pPr marL="0" lvl="0" indent="0">
              <a:spcBef>
                <a:spcPts val="0"/>
              </a:spcBef>
              <a:spcAft>
                <a:spcPts val="0"/>
              </a:spcAft>
              <a:buNone/>
            </a:pPr>
            <a:r>
              <a:rPr lang="en"/>
              <a:t>Ours at Nazareth is the ReferenceNumber field.  This gets filled in when IDS Logic looks up the Call number, location and accessibility. </a:t>
            </a:r>
            <a:endParaRPr/>
          </a:p>
          <a:p>
            <a:pPr marL="0" lvl="0" indent="0">
              <a:spcBef>
                <a:spcPts val="0"/>
              </a:spcBef>
              <a:spcAft>
                <a:spcPts val="0"/>
              </a:spcAft>
              <a:buNone/>
            </a:pPr>
            <a:r>
              <a:rPr lang="en"/>
              <a:t>Illiad pushes this up to Alma so that Alma checks out that barcode to LENDING. </a:t>
            </a:r>
            <a:endParaRPr/>
          </a:p>
          <a:p>
            <a:pPr marL="0" lvl="0" indent="0">
              <a:spcBef>
                <a:spcPts val="0"/>
              </a:spcBef>
              <a:spcAft>
                <a:spcPts val="0"/>
              </a:spcAft>
              <a:buNone/>
            </a:pPr>
            <a:endParaRPr/>
          </a:p>
          <a:p>
            <a:pPr marL="0" lvl="0" indent="0">
              <a:spcBef>
                <a:spcPts val="0"/>
              </a:spcBef>
              <a:spcAft>
                <a:spcPts val="0"/>
              </a:spcAft>
              <a:buNone/>
            </a:pPr>
            <a:endParaRPr/>
          </a:p>
          <a:p>
            <a:pPr marL="0" lvl="0" indent="0">
              <a:spcBef>
                <a:spcPts val="0"/>
              </a:spcBef>
              <a:spcAft>
                <a:spcPts val="0"/>
              </a:spcAft>
              <a:buNone/>
            </a:pPr>
            <a:r>
              <a:rPr lang="en"/>
              <a:t>And now you’re going to test, test, test to see if you can actually get ILLiad to push data up to Alma. </a:t>
            </a:r>
            <a:endParaRPr/>
          </a:p>
        </p:txBody>
      </p:sp>
    </p:spTree>
    <p:extLst>
      <p:ext uri="{BB962C8B-B14F-4D97-AF65-F5344CB8AC3E}">
        <p14:creationId xmlns:p14="http://schemas.microsoft.com/office/powerpoint/2010/main" val="30746955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c35b70b4e_0_48: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5" name="Google Shape;175;g3c35b70b4e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Kourtney </a:t>
            </a:r>
            <a:endParaRPr/>
          </a:p>
          <a:p>
            <a:pPr marL="0" lvl="0" indent="0">
              <a:spcBef>
                <a:spcPts val="0"/>
              </a:spcBef>
              <a:spcAft>
                <a:spcPts val="0"/>
              </a:spcAft>
              <a:buNone/>
            </a:pPr>
            <a:endParaRPr/>
          </a:p>
          <a:p>
            <a:pPr marL="0" lvl="0" indent="0">
              <a:spcBef>
                <a:spcPts val="0"/>
              </a:spcBef>
              <a:spcAft>
                <a:spcPts val="0"/>
              </a:spcAft>
              <a:buNone/>
            </a:pPr>
            <a:r>
              <a:rPr lang="en"/>
              <a:t>This is a probably good point to stop and say that when you go to set up any of the addons, WORK ON ONLY ONE AT A TIME! It is a bit daunting and you may have trouble getting an addon to work for you well, even if it worked for your neighbor down the road. Ithaca and Fisher both could not get separate parts of the NCIP addon to work, as you saw earlier in our current configurations. </a:t>
            </a:r>
            <a:endParaRPr/>
          </a:p>
          <a:p>
            <a:pPr marL="0" lvl="0" indent="0" rtl="0">
              <a:spcBef>
                <a:spcPts val="0"/>
              </a:spcBef>
              <a:spcAft>
                <a:spcPts val="0"/>
              </a:spcAft>
              <a:buNone/>
            </a:pPr>
            <a:endParaRPr/>
          </a:p>
        </p:txBody>
      </p:sp>
    </p:spTree>
    <p:extLst>
      <p:ext uri="{BB962C8B-B14F-4D97-AF65-F5344CB8AC3E}">
        <p14:creationId xmlns:p14="http://schemas.microsoft.com/office/powerpoint/2010/main" val="37497737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97ae2b300_0_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Google Shape;181;g397ae2b30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b="1"/>
              <a:t>Ben-</a:t>
            </a:r>
            <a:endParaRPr b="1"/>
          </a:p>
          <a:p>
            <a:pPr marL="0" lvl="0" indent="0">
              <a:spcBef>
                <a:spcPts val="0"/>
              </a:spcBef>
              <a:spcAft>
                <a:spcPts val="0"/>
              </a:spcAft>
              <a:buNone/>
            </a:pPr>
            <a:endParaRPr/>
          </a:p>
          <a:p>
            <a:pPr marL="0" lvl="0" indent="0">
              <a:spcBef>
                <a:spcPts val="0"/>
              </a:spcBef>
              <a:spcAft>
                <a:spcPts val="0"/>
              </a:spcAft>
              <a:buNone/>
            </a:pPr>
            <a:r>
              <a:rPr lang="en"/>
              <a:t>Fisher tried again and again to get the lending only addon to work, but eventually had to comment out the borrowing section of the Alma NCIP addon  in config Debug log was not helpful for us. In the long run, this could be a good thing, as we don’t have to deal with installing another/different addon or uninstalling the one we currently have, should our needs and priorities change </a:t>
            </a:r>
            <a:endParaRPr/>
          </a:p>
        </p:txBody>
      </p:sp>
    </p:spTree>
    <p:extLst>
      <p:ext uri="{BB962C8B-B14F-4D97-AF65-F5344CB8AC3E}">
        <p14:creationId xmlns:p14="http://schemas.microsoft.com/office/powerpoint/2010/main" val="16056511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3c35b70b4e_0_81: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2" name="Google Shape;192;g3c35b70b4e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b="1"/>
              <a:t>Chris/Ben -</a:t>
            </a:r>
            <a:r>
              <a:rPr lang="en"/>
              <a:t> Kurt Munson snapshot</a:t>
            </a:r>
            <a:endParaRPr/>
          </a:p>
          <a:p>
            <a:pPr marL="0" lvl="0" indent="0">
              <a:spcBef>
                <a:spcPts val="0"/>
              </a:spcBef>
              <a:spcAft>
                <a:spcPts val="0"/>
              </a:spcAft>
              <a:buNone/>
            </a:pPr>
            <a:endParaRPr/>
          </a:p>
          <a:p>
            <a:pPr marL="457200" lvl="0" indent="-298450" rtl="0">
              <a:spcBef>
                <a:spcPts val="0"/>
              </a:spcBef>
              <a:spcAft>
                <a:spcPts val="0"/>
              </a:spcAft>
              <a:buSzPts val="1100"/>
              <a:buAutoNum type="arabicParenR"/>
            </a:pPr>
            <a:r>
              <a:rPr lang="en"/>
              <a:t>No connectivity - where do you turn? Not Alma, not ILLiad…</a:t>
            </a:r>
            <a:br>
              <a:rPr lang="en"/>
            </a:br>
            <a:endParaRPr/>
          </a:p>
          <a:p>
            <a:pPr marL="457200" lvl="0" indent="-298450" rtl="0">
              <a:spcBef>
                <a:spcPts val="0"/>
              </a:spcBef>
              <a:spcAft>
                <a:spcPts val="0"/>
              </a:spcAft>
              <a:buSzPts val="1100"/>
              <a:buAutoNum type="arabicParenR"/>
            </a:pPr>
            <a:r>
              <a:rPr lang="en" sz="1200">
                <a:highlight>
                  <a:srgbClr val="FFFFFF"/>
                </a:highlight>
              </a:rPr>
              <a:t>Lapis David Cohen</a:t>
            </a:r>
            <a:endParaRPr sz="1200">
              <a:highlight>
                <a:srgbClr val="FFFFFF"/>
              </a:highlight>
            </a:endParaRPr>
          </a:p>
          <a:p>
            <a:pPr marL="457200" lvl="0" indent="-298450" rtl="0">
              <a:spcBef>
                <a:spcPts val="0"/>
              </a:spcBef>
              <a:spcAft>
                <a:spcPts val="0"/>
              </a:spcAft>
              <a:buSzPts val="1100"/>
              <a:buAutoNum type="arabicParenR"/>
            </a:pPr>
            <a:r>
              <a:rPr lang="en" sz="1200">
                <a:highlight>
                  <a:srgbClr val="FFFFFF"/>
                </a:highlight>
              </a:rPr>
              <a:t>Van Pelt Library Interlibrary Loan</a:t>
            </a:r>
            <a:endParaRPr sz="1200">
              <a:highlight>
                <a:srgbClr val="FFFFFF"/>
              </a:highlight>
            </a:endParaRPr>
          </a:p>
          <a:p>
            <a:pPr marL="457200" lvl="0" indent="-298450" rtl="0">
              <a:spcBef>
                <a:spcPts val="0"/>
              </a:spcBef>
              <a:spcAft>
                <a:spcPts val="0"/>
              </a:spcAft>
              <a:buSzPts val="1100"/>
              <a:buAutoNum type="arabicParenR"/>
            </a:pPr>
            <a:r>
              <a:rPr lang="en" sz="1200">
                <a:highlight>
                  <a:srgbClr val="FFFFFF"/>
                </a:highlight>
              </a:rPr>
              <a:t>PAU - University of Pennsylvania</a:t>
            </a:r>
            <a:endParaRPr sz="1200">
              <a:highlight>
                <a:srgbClr val="FFFFFF"/>
              </a:highlight>
            </a:endParaRPr>
          </a:p>
          <a:p>
            <a:pPr marL="0" lvl="0" indent="0">
              <a:spcBef>
                <a:spcPts val="0"/>
              </a:spcBef>
              <a:spcAft>
                <a:spcPts val="0"/>
              </a:spcAft>
              <a:buNone/>
            </a:pPr>
            <a:endParaRPr/>
          </a:p>
        </p:txBody>
      </p:sp>
    </p:spTree>
    <p:extLst>
      <p:ext uri="{BB962C8B-B14F-4D97-AF65-F5344CB8AC3E}">
        <p14:creationId xmlns:p14="http://schemas.microsoft.com/office/powerpoint/2010/main" val="4020408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38cfd5e4d4_0_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Google Shape;64;g38cfd5e4d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Kourtney</a:t>
            </a:r>
            <a:endParaRPr/>
          </a:p>
        </p:txBody>
      </p:sp>
    </p:spTree>
    <p:extLst>
      <p:ext uri="{BB962C8B-B14F-4D97-AF65-F5344CB8AC3E}">
        <p14:creationId xmlns:p14="http://schemas.microsoft.com/office/powerpoint/2010/main" val="11172861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3db275158e_0_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Google Shape;203;g3db275158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b="1"/>
              <a:t>Ben - this is a step by step process - the patron match point is critical</a:t>
            </a:r>
            <a:endParaRPr b="1"/>
          </a:p>
        </p:txBody>
      </p:sp>
    </p:spTree>
    <p:extLst>
      <p:ext uri="{BB962C8B-B14F-4D97-AF65-F5344CB8AC3E}">
        <p14:creationId xmlns:p14="http://schemas.microsoft.com/office/powerpoint/2010/main" val="8156243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d27cb4054_0_26: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9" name="Google Shape;209;g3d27cb4054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Kourtney </a:t>
            </a:r>
            <a:endParaRPr/>
          </a:p>
          <a:p>
            <a:pPr marL="0" lvl="0" indent="0">
              <a:spcBef>
                <a:spcPts val="0"/>
              </a:spcBef>
              <a:spcAft>
                <a:spcPts val="0"/>
              </a:spcAft>
              <a:buNone/>
            </a:pPr>
            <a:endParaRPr/>
          </a:p>
          <a:p>
            <a:pPr marL="0" lvl="0" indent="0" rtl="0">
              <a:spcBef>
                <a:spcPts val="0"/>
              </a:spcBef>
              <a:spcAft>
                <a:spcPts val="0"/>
              </a:spcAft>
              <a:buNone/>
            </a:pPr>
            <a:r>
              <a:rPr lang="en"/>
              <a:t>ILLiad Primo OpenURL Addon for article searching - one of the easier ones. Just fill in the Values for the OpenURLBaseArticle and Book.  Select “Yes” to Activate and BOOM it should work. Here’s what the resulting Primo screen looks like in our ILLiad. </a:t>
            </a:r>
            <a:endParaRPr/>
          </a:p>
        </p:txBody>
      </p:sp>
    </p:spTree>
    <p:extLst>
      <p:ext uri="{BB962C8B-B14F-4D97-AF65-F5344CB8AC3E}">
        <p14:creationId xmlns:p14="http://schemas.microsoft.com/office/powerpoint/2010/main" val="25204807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e419090bc_0_1: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6" name="Google Shape;216;g3e419090b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Chris? Kourtney? </a:t>
            </a:r>
            <a:endParaRPr/>
          </a:p>
          <a:p>
            <a:pPr marL="0" lvl="0" indent="0" rtl="0">
              <a:spcBef>
                <a:spcPts val="0"/>
              </a:spcBef>
              <a:spcAft>
                <a:spcPts val="0"/>
              </a:spcAft>
              <a:buNone/>
            </a:pPr>
            <a:endParaRPr/>
          </a:p>
          <a:p>
            <a:pPr marL="0" lvl="0" indent="0" rtl="0">
              <a:spcBef>
                <a:spcPts val="0"/>
              </a:spcBef>
              <a:spcAft>
                <a:spcPts val="0"/>
              </a:spcAft>
              <a:buNone/>
            </a:pPr>
            <a:r>
              <a:rPr lang="en"/>
              <a:t>For lending, there’s one part of the addon you’ll want IDS Logic folks to configure, which is easy. </a:t>
            </a:r>
            <a:endParaRPr/>
          </a:p>
          <a:p>
            <a:pPr marL="0" lvl="0" indent="0" rtl="0">
              <a:spcBef>
                <a:spcPts val="0"/>
              </a:spcBef>
              <a:spcAft>
                <a:spcPts val="0"/>
              </a:spcAft>
              <a:buNone/>
            </a:pPr>
            <a:endParaRPr/>
          </a:p>
          <a:p>
            <a:pPr marL="0" lvl="0" indent="0" rtl="0">
              <a:spcBef>
                <a:spcPts val="0"/>
              </a:spcBef>
              <a:spcAft>
                <a:spcPts val="0"/>
              </a:spcAft>
              <a:buNone/>
            </a:pPr>
            <a:r>
              <a:rPr lang="en"/>
              <a:t>The Logic Set-Up is easy - </a:t>
            </a:r>
            <a:endParaRPr/>
          </a:p>
          <a:p>
            <a:pPr marL="0" lvl="0" indent="0" rtl="0">
              <a:spcBef>
                <a:spcPts val="0"/>
              </a:spcBef>
              <a:spcAft>
                <a:spcPts val="0"/>
              </a:spcAft>
              <a:buNone/>
            </a:pPr>
            <a:endParaRPr/>
          </a:p>
          <a:p>
            <a:pPr marL="0" lvl="0" indent="0" rtl="0">
              <a:spcBef>
                <a:spcPts val="0"/>
              </a:spcBef>
              <a:spcAft>
                <a:spcPts val="0"/>
              </a:spcAft>
              <a:buNone/>
            </a:pPr>
            <a:r>
              <a:rPr lang="en"/>
              <a:t>Ask the folks at IDS to include a pull on your barcode and insert it into the ILLiad field you’ve specified in your ILLiad ALMA NCIP Addon config file.. </a:t>
            </a:r>
            <a:endParaRPr/>
          </a:p>
          <a:p>
            <a:pPr marL="0" lvl="0" indent="0" rtl="0">
              <a:spcBef>
                <a:spcPts val="0"/>
              </a:spcBef>
              <a:spcAft>
                <a:spcPts val="0"/>
              </a:spcAft>
              <a:buNone/>
            </a:pPr>
            <a:endParaRPr/>
          </a:p>
          <a:p>
            <a:pPr marL="0" lvl="0" indent="0" rtl="0">
              <a:spcBef>
                <a:spcPts val="0"/>
              </a:spcBef>
              <a:spcAft>
                <a:spcPts val="0"/>
              </a:spcAft>
              <a:buNone/>
            </a:pPr>
            <a:r>
              <a:rPr lang="en"/>
              <a:t>Be sure to include this field on your paperwork. </a:t>
            </a:r>
            <a:endParaRPr/>
          </a:p>
          <a:p>
            <a:pPr marL="0" lvl="0" indent="0" rtl="0">
              <a:spcBef>
                <a:spcPts val="0"/>
              </a:spcBef>
              <a:spcAft>
                <a:spcPts val="0"/>
              </a:spcAft>
              <a:buNone/>
            </a:pPr>
            <a:endParaRPr/>
          </a:p>
          <a:p>
            <a:pPr marL="0" lvl="0" indent="0">
              <a:spcBef>
                <a:spcPts val="0"/>
              </a:spcBef>
              <a:spcAft>
                <a:spcPts val="0"/>
              </a:spcAft>
              <a:buNone/>
            </a:pPr>
            <a:r>
              <a:rPr lang="en"/>
              <a:t>And NOTE - It will only pull in one barcode - so, you’ll have to address multiple volume sets - which we have coming up!</a:t>
            </a:r>
            <a:endParaRPr/>
          </a:p>
        </p:txBody>
      </p:sp>
    </p:spTree>
    <p:extLst>
      <p:ext uri="{BB962C8B-B14F-4D97-AF65-F5344CB8AC3E}">
        <p14:creationId xmlns:p14="http://schemas.microsoft.com/office/powerpoint/2010/main" val="6907836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3c35b70b4e_0_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5" name="Google Shape;225;g3c35b70b4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Kourtney</a:t>
            </a:r>
            <a:endParaRPr/>
          </a:p>
        </p:txBody>
      </p:sp>
    </p:spTree>
    <p:extLst>
      <p:ext uri="{BB962C8B-B14F-4D97-AF65-F5344CB8AC3E}">
        <p14:creationId xmlns:p14="http://schemas.microsoft.com/office/powerpoint/2010/main" val="29072846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3c35b70b4e_0_10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2" name="Google Shape;232;g3c35b70b4e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b="1"/>
              <a:t>Ben/Kourtney - </a:t>
            </a:r>
            <a:endParaRPr b="1"/>
          </a:p>
          <a:p>
            <a:pPr marL="0" lvl="0" indent="0">
              <a:spcBef>
                <a:spcPts val="0"/>
              </a:spcBef>
              <a:spcAft>
                <a:spcPts val="0"/>
              </a:spcAft>
              <a:buNone/>
            </a:pPr>
            <a:endParaRPr/>
          </a:p>
          <a:p>
            <a:pPr marL="0" lvl="0" indent="0">
              <a:spcBef>
                <a:spcPts val="0"/>
              </a:spcBef>
              <a:spcAft>
                <a:spcPts val="0"/>
              </a:spcAft>
              <a:buNone/>
            </a:pPr>
            <a:r>
              <a:rPr lang="en"/>
              <a:t>Ease of configuration for Alma notices - not as much flexibility because of XML </a:t>
            </a:r>
            <a:endParaRPr/>
          </a:p>
          <a:p>
            <a:pPr marL="0" lvl="0" indent="0">
              <a:spcBef>
                <a:spcPts val="0"/>
              </a:spcBef>
              <a:spcAft>
                <a:spcPts val="0"/>
              </a:spcAft>
              <a:buNone/>
            </a:pPr>
            <a:r>
              <a:rPr lang="en"/>
              <a:t>No way to configure stipulations unless Circ wants to have that info in their regular notices as well. </a:t>
            </a:r>
            <a:endParaRPr/>
          </a:p>
          <a:p>
            <a:pPr marL="0" lvl="0" indent="0">
              <a:spcBef>
                <a:spcPts val="0"/>
              </a:spcBef>
              <a:spcAft>
                <a:spcPts val="0"/>
              </a:spcAft>
              <a:buNone/>
            </a:pPr>
            <a:r>
              <a:rPr lang="en"/>
              <a:t>Really need to streamline your texts between Circ and ILL; everybody needs to be on the same page if you use Alma notices. </a:t>
            </a:r>
            <a:endParaRPr/>
          </a:p>
          <a:p>
            <a:pPr marL="0" lvl="0" indent="0">
              <a:spcBef>
                <a:spcPts val="0"/>
              </a:spcBef>
              <a:spcAft>
                <a:spcPts val="0"/>
              </a:spcAft>
              <a:buNone/>
            </a:pPr>
            <a:endParaRPr/>
          </a:p>
          <a:p>
            <a:pPr marL="0" lvl="0" indent="0">
              <a:spcBef>
                <a:spcPts val="0"/>
              </a:spcBef>
              <a:spcAft>
                <a:spcPts val="0"/>
              </a:spcAft>
              <a:buNone/>
            </a:pPr>
            <a:r>
              <a:rPr lang="en"/>
              <a:t>This was a large reason as to why SJFC chose not to go with the borrowing portion of the addon. </a:t>
            </a:r>
            <a:endParaRPr/>
          </a:p>
        </p:txBody>
      </p:sp>
    </p:spTree>
    <p:extLst>
      <p:ext uri="{BB962C8B-B14F-4D97-AF65-F5344CB8AC3E}">
        <p14:creationId xmlns:p14="http://schemas.microsoft.com/office/powerpoint/2010/main" val="3064715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3cf3a61a27_3_21: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9" name="Google Shape;239;g3cf3a61a27_3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Kourtney</a:t>
            </a:r>
            <a:endParaRPr/>
          </a:p>
        </p:txBody>
      </p:sp>
    </p:spTree>
    <p:extLst>
      <p:ext uri="{BB962C8B-B14F-4D97-AF65-F5344CB8AC3E}">
        <p14:creationId xmlns:p14="http://schemas.microsoft.com/office/powerpoint/2010/main" val="36012089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3c35b70b4e_0_96: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5" name="Google Shape;245;g3c35b70b4e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Kourtney </a:t>
            </a:r>
            <a:endParaRPr/>
          </a:p>
          <a:p>
            <a:pPr marL="457200" lvl="0" indent="-298450">
              <a:spcBef>
                <a:spcPts val="0"/>
              </a:spcBef>
              <a:spcAft>
                <a:spcPts val="0"/>
              </a:spcAft>
              <a:buSzPts val="1100"/>
              <a:buChar char="●"/>
            </a:pPr>
            <a:r>
              <a:rPr lang="en"/>
              <a:t>Process as normal until you update stacks search results </a:t>
            </a:r>
            <a:endParaRPr/>
          </a:p>
          <a:p>
            <a:pPr marL="457200" lvl="0" indent="-298450" rtl="0">
              <a:spcBef>
                <a:spcPts val="0"/>
              </a:spcBef>
              <a:spcAft>
                <a:spcPts val="0"/>
              </a:spcAft>
              <a:buSzPts val="1100"/>
              <a:buChar char="●"/>
            </a:pPr>
            <a:r>
              <a:rPr lang="en"/>
              <a:t>IDS automatically  pulls barcode into Reference Number  field (if you’re doing this) </a:t>
            </a:r>
            <a:endParaRPr/>
          </a:p>
          <a:p>
            <a:pPr marL="914400" lvl="1" indent="-298450">
              <a:spcBef>
                <a:spcPts val="0"/>
              </a:spcBef>
              <a:spcAft>
                <a:spcPts val="0"/>
              </a:spcAft>
              <a:buSzPts val="1100"/>
              <a:buChar char="○"/>
            </a:pPr>
            <a:r>
              <a:rPr lang="en"/>
              <a:t>Include barcode printed on pull slip template </a:t>
            </a:r>
            <a:endParaRPr/>
          </a:p>
          <a:p>
            <a:pPr marL="457200" lvl="0" indent="-298450">
              <a:spcBef>
                <a:spcPts val="0"/>
              </a:spcBef>
              <a:spcAft>
                <a:spcPts val="0"/>
              </a:spcAft>
              <a:buSzPts val="1100"/>
              <a:buChar char="●"/>
            </a:pPr>
            <a:r>
              <a:rPr lang="en"/>
              <a:t>ILL due date is pulled into Alma</a:t>
            </a:r>
            <a:endParaRPr/>
          </a:p>
          <a:p>
            <a:pPr marL="457200" lvl="0" indent="-298450">
              <a:spcBef>
                <a:spcPts val="0"/>
              </a:spcBef>
              <a:spcAft>
                <a:spcPts val="0"/>
              </a:spcAft>
              <a:buSzPts val="1100"/>
              <a:buChar char="●"/>
            </a:pPr>
            <a:r>
              <a:rPr lang="en"/>
              <a:t>ILL status is “Request Shipped” like normal </a:t>
            </a:r>
            <a:endParaRPr/>
          </a:p>
          <a:p>
            <a:pPr marL="457200" lvl="0" indent="-298450" rtl="0">
              <a:spcBef>
                <a:spcPts val="0"/>
              </a:spcBef>
              <a:spcAft>
                <a:spcPts val="0"/>
              </a:spcAft>
              <a:buSzPts val="1100"/>
              <a:buChar char="●"/>
            </a:pPr>
            <a:r>
              <a:rPr lang="en"/>
              <a:t>Temporary location in Alma of Lending Resource Sharing Requests</a:t>
            </a:r>
            <a:endParaRPr/>
          </a:p>
          <a:p>
            <a:pPr marL="914400" lvl="1" indent="-298450" rtl="0">
              <a:spcBef>
                <a:spcPts val="0"/>
              </a:spcBef>
              <a:spcAft>
                <a:spcPts val="0"/>
              </a:spcAft>
              <a:buSzPts val="1100"/>
              <a:buChar char="○"/>
            </a:pPr>
            <a:r>
              <a:rPr lang="en"/>
              <a:t>Not really checked out/counting as a circ because it moves into a temp location</a:t>
            </a:r>
            <a:endParaRPr/>
          </a:p>
          <a:p>
            <a:pPr marL="1371600" lvl="2" indent="-298450" rtl="0">
              <a:spcBef>
                <a:spcPts val="0"/>
              </a:spcBef>
              <a:spcAft>
                <a:spcPts val="0"/>
              </a:spcAft>
              <a:buSzPts val="1100"/>
              <a:buChar char="■"/>
            </a:pPr>
            <a:r>
              <a:rPr lang="en"/>
              <a:t>Could prove tricky for weeding </a:t>
            </a:r>
            <a:endParaRPr/>
          </a:p>
          <a:p>
            <a:pPr marL="1828800" lvl="3" indent="-298450">
              <a:spcBef>
                <a:spcPts val="0"/>
              </a:spcBef>
              <a:spcAft>
                <a:spcPts val="0"/>
              </a:spcAft>
              <a:buSzPts val="1100"/>
              <a:buChar char="●"/>
            </a:pPr>
            <a:r>
              <a:rPr lang="en"/>
              <a:t>Can track still track resource sharing requests in Alma Analytics </a:t>
            </a:r>
            <a:endParaRPr/>
          </a:p>
          <a:p>
            <a:pPr marL="457200" lvl="0" indent="-298450" rtl="0">
              <a:spcBef>
                <a:spcPts val="0"/>
              </a:spcBef>
              <a:spcAft>
                <a:spcPts val="0"/>
              </a:spcAft>
              <a:buSzPts val="1100"/>
              <a:buChar char="●"/>
            </a:pPr>
            <a:r>
              <a:rPr lang="en"/>
              <a:t>Depending on your config, it will display in primo that the item is unavailable and the status will update to say “On ILL process until due date” </a:t>
            </a:r>
            <a:endParaRPr/>
          </a:p>
          <a:p>
            <a:pPr marL="0" lvl="0" indent="0" rtl="0">
              <a:spcBef>
                <a:spcPts val="0"/>
              </a:spcBef>
              <a:spcAft>
                <a:spcPts val="0"/>
              </a:spcAft>
              <a:buNone/>
            </a:pPr>
            <a:endParaRPr/>
          </a:p>
          <a:p>
            <a:pPr marL="0" lvl="0" indent="0" rtl="0">
              <a:spcBef>
                <a:spcPts val="0"/>
              </a:spcBef>
              <a:spcAft>
                <a:spcPts val="0"/>
              </a:spcAft>
              <a:buNone/>
            </a:pPr>
            <a:endParaRPr/>
          </a:p>
        </p:txBody>
      </p:sp>
    </p:spTree>
    <p:extLst>
      <p:ext uri="{BB962C8B-B14F-4D97-AF65-F5344CB8AC3E}">
        <p14:creationId xmlns:p14="http://schemas.microsoft.com/office/powerpoint/2010/main" val="15856273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3da23b31f7_0_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9" name="Google Shape;259;g3da23b31f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Kourtney </a:t>
            </a:r>
            <a:endParaRPr/>
          </a:p>
        </p:txBody>
      </p:sp>
    </p:spTree>
    <p:extLst>
      <p:ext uri="{BB962C8B-B14F-4D97-AF65-F5344CB8AC3E}">
        <p14:creationId xmlns:p14="http://schemas.microsoft.com/office/powerpoint/2010/main" val="12862696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c35b70b4e_0_92: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5" name="Google Shape;265;g3c35b70b4e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b="1"/>
              <a:t>Ben -</a:t>
            </a:r>
            <a:r>
              <a:rPr lang="en"/>
              <a:t> </a:t>
            </a:r>
            <a:endParaRPr/>
          </a:p>
        </p:txBody>
      </p:sp>
    </p:spTree>
    <p:extLst>
      <p:ext uri="{BB962C8B-B14F-4D97-AF65-F5344CB8AC3E}">
        <p14:creationId xmlns:p14="http://schemas.microsoft.com/office/powerpoint/2010/main" val="27782759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3db95c2bdf_0_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2" name="Google Shape;272;g3db95c2bd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b="1"/>
              <a:t>Ben-</a:t>
            </a:r>
            <a:endParaRPr b="1"/>
          </a:p>
        </p:txBody>
      </p:sp>
    </p:spTree>
    <p:extLst>
      <p:ext uri="{BB962C8B-B14F-4D97-AF65-F5344CB8AC3E}">
        <p14:creationId xmlns:p14="http://schemas.microsoft.com/office/powerpoint/2010/main" val="198597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8541a34fe_0_51: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Google Shape;69;g38541a34fe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Kourtney/Everybody </a:t>
            </a:r>
            <a:endParaRPr/>
          </a:p>
          <a:p>
            <a:pPr marL="0" lvl="0" indent="0">
              <a:spcBef>
                <a:spcPts val="0"/>
              </a:spcBef>
              <a:spcAft>
                <a:spcPts val="0"/>
              </a:spcAft>
              <a:buNone/>
            </a:pPr>
            <a:endParaRPr/>
          </a:p>
          <a:p>
            <a:pPr marL="0" lvl="0" indent="0">
              <a:spcBef>
                <a:spcPts val="0"/>
              </a:spcBef>
              <a:spcAft>
                <a:spcPts val="0"/>
              </a:spcAft>
              <a:buNone/>
            </a:pPr>
            <a:r>
              <a:rPr lang="en"/>
              <a:t>We each have 3 different set-ups ( or at least 2 ?) with different reasons as to why we went about them the way we did. We’ve been working on this together a lot, especially since we went live at roughly the same time last year. </a:t>
            </a:r>
            <a:endParaRPr/>
          </a:p>
          <a:p>
            <a:pPr marL="0" lvl="0" indent="0">
              <a:spcBef>
                <a:spcPts val="0"/>
              </a:spcBef>
              <a:spcAft>
                <a:spcPts val="0"/>
              </a:spcAft>
              <a:buNone/>
            </a:pPr>
            <a:endParaRPr/>
          </a:p>
          <a:p>
            <a:pPr marL="0" lvl="0" indent="0">
              <a:spcBef>
                <a:spcPts val="0"/>
              </a:spcBef>
              <a:spcAft>
                <a:spcPts val="0"/>
              </a:spcAft>
              <a:buNone/>
            </a:pPr>
            <a:r>
              <a:rPr lang="en"/>
              <a:t>We will explain throughout presentation as to why we made the choices we did while we talk about the set-up and workflows associated with the addons. </a:t>
            </a:r>
            <a:endParaRPr/>
          </a:p>
        </p:txBody>
      </p:sp>
    </p:spTree>
    <p:extLst>
      <p:ext uri="{BB962C8B-B14F-4D97-AF65-F5344CB8AC3E}">
        <p14:creationId xmlns:p14="http://schemas.microsoft.com/office/powerpoint/2010/main" val="3094561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3cf3a61a27_3_2: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0" name="Google Shape;280;g3cf3a61a27_3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b="1"/>
              <a:t>Ben-</a:t>
            </a:r>
            <a:endParaRPr b="1"/>
          </a:p>
        </p:txBody>
      </p:sp>
    </p:spTree>
    <p:extLst>
      <p:ext uri="{BB962C8B-B14F-4D97-AF65-F5344CB8AC3E}">
        <p14:creationId xmlns:p14="http://schemas.microsoft.com/office/powerpoint/2010/main" val="14071621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3c35b70b4e_0_11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6" name="Google Shape;286;g3c35b70b4e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b="1"/>
              <a:t>Ben-</a:t>
            </a:r>
            <a:r>
              <a:rPr lang="en"/>
              <a:t>  With Alma, renewals are all or nothing. This means that ALL ILL items will show up as renewable, even if they are not. </a:t>
            </a:r>
            <a:endParaRPr/>
          </a:p>
        </p:txBody>
      </p:sp>
    </p:spTree>
    <p:extLst>
      <p:ext uri="{BB962C8B-B14F-4D97-AF65-F5344CB8AC3E}">
        <p14:creationId xmlns:p14="http://schemas.microsoft.com/office/powerpoint/2010/main" val="41615425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3cf3a61a27_3_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2" name="Google Shape;292;g3cf3a61a27_3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b="1"/>
              <a:t>Ben-</a:t>
            </a:r>
            <a:endParaRPr b="1"/>
          </a:p>
        </p:txBody>
      </p:sp>
    </p:spTree>
    <p:extLst>
      <p:ext uri="{BB962C8B-B14F-4D97-AF65-F5344CB8AC3E}">
        <p14:creationId xmlns:p14="http://schemas.microsoft.com/office/powerpoint/2010/main" val="8405531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3cf3a61a27_3_1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9" name="Google Shape;299;g3cf3a61a27_3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b="1"/>
              <a:t>Ben-</a:t>
            </a:r>
            <a:endParaRPr b="1"/>
          </a:p>
        </p:txBody>
      </p:sp>
    </p:spTree>
    <p:extLst>
      <p:ext uri="{BB962C8B-B14F-4D97-AF65-F5344CB8AC3E}">
        <p14:creationId xmlns:p14="http://schemas.microsoft.com/office/powerpoint/2010/main" val="28594652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3cec548396_0_1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6" name="Google Shape;306;g3cec548396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Chris </a:t>
            </a:r>
            <a:endParaRPr/>
          </a:p>
        </p:txBody>
      </p:sp>
    </p:spTree>
    <p:extLst>
      <p:ext uri="{BB962C8B-B14F-4D97-AF65-F5344CB8AC3E}">
        <p14:creationId xmlns:p14="http://schemas.microsoft.com/office/powerpoint/2010/main" val="24520979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3cec548396_0_3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4" name="Google Shape;314;g3cec548396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Chris</a:t>
            </a:r>
            <a:endParaRPr/>
          </a:p>
        </p:txBody>
      </p:sp>
    </p:spTree>
    <p:extLst>
      <p:ext uri="{BB962C8B-B14F-4D97-AF65-F5344CB8AC3E}">
        <p14:creationId xmlns:p14="http://schemas.microsoft.com/office/powerpoint/2010/main" val="26130166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3d27cb4054_0_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3" name="Google Shape;323;g3d27cb405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Kourtney</a:t>
            </a:r>
            <a:endParaRPr/>
          </a:p>
          <a:p>
            <a:pPr marL="0" lvl="0" indent="0">
              <a:spcBef>
                <a:spcPts val="0"/>
              </a:spcBef>
              <a:spcAft>
                <a:spcPts val="0"/>
              </a:spcAft>
              <a:buNone/>
            </a:pPr>
            <a:endParaRPr/>
          </a:p>
          <a:p>
            <a:pPr marL="0" lvl="0" indent="0">
              <a:spcBef>
                <a:spcPts val="0"/>
              </a:spcBef>
              <a:spcAft>
                <a:spcPts val="0"/>
              </a:spcAft>
              <a:buNone/>
            </a:pPr>
            <a:r>
              <a:rPr lang="en"/>
              <a:t>If you use the borrowing addon, your patrons will have regular library materials and your ILL materials in their Primo accounts, with options to renew.  Once a patron clicks on “Renew” here, they get a message, the default saying “The renew request will be handled by the appropriate library staff”. This means that you will need to manage ILL borrowing renewals in Alma. </a:t>
            </a:r>
            <a:endParaRPr/>
          </a:p>
          <a:p>
            <a:pPr marL="0" lvl="0" indent="0">
              <a:spcBef>
                <a:spcPts val="0"/>
              </a:spcBef>
              <a:spcAft>
                <a:spcPts val="0"/>
              </a:spcAft>
              <a:buNone/>
            </a:pPr>
            <a:endParaRPr/>
          </a:p>
          <a:p>
            <a:pPr marL="0" lvl="0" indent="0">
              <a:spcBef>
                <a:spcPts val="0"/>
              </a:spcBef>
              <a:spcAft>
                <a:spcPts val="0"/>
              </a:spcAft>
              <a:buNone/>
            </a:pPr>
            <a:r>
              <a:rPr lang="en"/>
              <a:t>@ Fisher- In addition to the paradox of notices we described earlier, the fact that our emails already say “please respond to this email to renew”, and the balance of managing staff time and patron benefit led us to not use the borrowing addon, and instead opted for a link to the ILL account in the Primo account (see animation). </a:t>
            </a:r>
            <a:endParaRPr/>
          </a:p>
        </p:txBody>
      </p:sp>
    </p:spTree>
    <p:extLst>
      <p:ext uri="{BB962C8B-B14F-4D97-AF65-F5344CB8AC3E}">
        <p14:creationId xmlns:p14="http://schemas.microsoft.com/office/powerpoint/2010/main" val="3205551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3d27cb4054_0_1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2" name="Google Shape;332;g3d27cb405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(Chris) This is Nazareth’s example of Allowing patrons to renew their item from Primo. </a:t>
            </a:r>
            <a:endParaRPr/>
          </a:p>
          <a:p>
            <a:pPr marL="0" lvl="0" indent="0">
              <a:spcBef>
                <a:spcPts val="0"/>
              </a:spcBef>
              <a:spcAft>
                <a:spcPts val="0"/>
              </a:spcAft>
              <a:buNone/>
            </a:pPr>
            <a:endParaRPr/>
          </a:p>
          <a:p>
            <a:pPr marL="0" lvl="0" indent="0">
              <a:spcBef>
                <a:spcPts val="0"/>
              </a:spcBef>
              <a:spcAft>
                <a:spcPts val="0"/>
              </a:spcAft>
              <a:buNone/>
            </a:pPr>
            <a:r>
              <a:rPr lang="en"/>
              <a:t>The Benefits are: </a:t>
            </a:r>
            <a:endParaRPr/>
          </a:p>
          <a:p>
            <a:pPr marL="457200" lvl="0" indent="-317500" rtl="0">
              <a:spcBef>
                <a:spcPts val="0"/>
              </a:spcBef>
              <a:spcAft>
                <a:spcPts val="0"/>
              </a:spcAft>
              <a:buSzPts val="1400"/>
              <a:buAutoNum type="arabicParenR"/>
            </a:pPr>
            <a:r>
              <a:rPr lang="en" sz="1400"/>
              <a:t>Not blocked in ILLiad if item is overdue by x day(s)</a:t>
            </a:r>
            <a:endParaRPr sz="1400"/>
          </a:p>
          <a:p>
            <a:pPr marL="457200" lvl="0" indent="-317500" rtl="0">
              <a:spcBef>
                <a:spcPts val="0"/>
              </a:spcBef>
              <a:spcAft>
                <a:spcPts val="0"/>
              </a:spcAft>
              <a:buSzPts val="1400"/>
              <a:buAutoNum type="arabicParenR"/>
            </a:pPr>
            <a:r>
              <a:rPr lang="en" sz="1400"/>
              <a:t>Second renewals possible without having to call, stop in or email ILL staff</a:t>
            </a:r>
            <a:endParaRPr/>
          </a:p>
          <a:p>
            <a:pPr marL="0" lvl="0" indent="0">
              <a:spcBef>
                <a:spcPts val="0"/>
              </a:spcBef>
              <a:spcAft>
                <a:spcPts val="0"/>
              </a:spcAft>
              <a:buNone/>
            </a:pPr>
            <a:endParaRPr/>
          </a:p>
          <a:p>
            <a:pPr marL="0" lvl="0" indent="0">
              <a:spcBef>
                <a:spcPts val="0"/>
              </a:spcBef>
              <a:spcAft>
                <a:spcPts val="0"/>
              </a:spcAft>
              <a:buNone/>
            </a:pPr>
            <a:r>
              <a:rPr lang="en"/>
              <a:t>The Downside is: </a:t>
            </a:r>
            <a:endParaRPr/>
          </a:p>
          <a:p>
            <a:pPr marL="457200" lvl="0" indent="-298450">
              <a:spcBef>
                <a:spcPts val="0"/>
              </a:spcBef>
              <a:spcAft>
                <a:spcPts val="0"/>
              </a:spcAft>
              <a:buSzPts val="1100"/>
              <a:buAutoNum type="arabicParenR"/>
            </a:pPr>
            <a:r>
              <a:rPr lang="en"/>
              <a:t>More staff time</a:t>
            </a:r>
            <a:endParaRPr/>
          </a:p>
        </p:txBody>
      </p:sp>
    </p:spTree>
    <p:extLst>
      <p:ext uri="{BB962C8B-B14F-4D97-AF65-F5344CB8AC3E}">
        <p14:creationId xmlns:p14="http://schemas.microsoft.com/office/powerpoint/2010/main" val="26146082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3cec548396_0_11: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0" name="Google Shape;340;g3cec548396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(Chris)</a:t>
            </a:r>
            <a:endParaRPr/>
          </a:p>
          <a:p>
            <a:pPr marL="0" lvl="0" indent="0">
              <a:spcBef>
                <a:spcPts val="0"/>
              </a:spcBef>
              <a:spcAft>
                <a:spcPts val="0"/>
              </a:spcAft>
              <a:buNone/>
            </a:pPr>
            <a:endParaRPr/>
          </a:p>
          <a:p>
            <a:pPr marL="0" lvl="0" indent="0">
              <a:spcBef>
                <a:spcPts val="0"/>
              </a:spcBef>
              <a:spcAft>
                <a:spcPts val="0"/>
              </a:spcAft>
              <a:buNone/>
            </a:pPr>
            <a:r>
              <a:rPr lang="en"/>
              <a:t>So, if they renew it through Primo here is the workflow. </a:t>
            </a:r>
            <a:endParaRPr/>
          </a:p>
          <a:p>
            <a:pPr marL="0" lvl="0" indent="0">
              <a:spcBef>
                <a:spcPts val="0"/>
              </a:spcBef>
              <a:spcAft>
                <a:spcPts val="0"/>
              </a:spcAft>
              <a:buNone/>
            </a:pPr>
            <a:endParaRPr/>
          </a:p>
          <a:p>
            <a:pPr marL="0" lvl="0" indent="0" rtl="0">
              <a:spcBef>
                <a:spcPts val="0"/>
              </a:spcBef>
              <a:spcAft>
                <a:spcPts val="0"/>
              </a:spcAft>
              <a:buNone/>
            </a:pPr>
            <a:endParaRPr/>
          </a:p>
        </p:txBody>
      </p:sp>
    </p:spTree>
    <p:extLst>
      <p:ext uri="{BB962C8B-B14F-4D97-AF65-F5344CB8AC3E}">
        <p14:creationId xmlns:p14="http://schemas.microsoft.com/office/powerpoint/2010/main" val="34308146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3cf3a61a27_0_12: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3" name="Google Shape;363;g3cf3a61a27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(Chris)</a:t>
            </a:r>
            <a:endParaRPr/>
          </a:p>
          <a:p>
            <a:pPr marL="0" lvl="0" indent="0">
              <a:spcBef>
                <a:spcPts val="0"/>
              </a:spcBef>
              <a:spcAft>
                <a:spcPts val="0"/>
              </a:spcAft>
              <a:buNone/>
            </a:pPr>
            <a:endParaRPr/>
          </a:p>
          <a:p>
            <a:pPr marL="0" lvl="0" indent="0" rtl="0">
              <a:spcBef>
                <a:spcPts val="0"/>
              </a:spcBef>
              <a:spcAft>
                <a:spcPts val="0"/>
              </a:spcAft>
              <a:buNone/>
            </a:pPr>
            <a:r>
              <a:rPr lang="en"/>
              <a:t>Renewed workflow - Done</a:t>
            </a:r>
            <a:endParaRPr/>
          </a:p>
        </p:txBody>
      </p:sp>
    </p:spTree>
    <p:extLst>
      <p:ext uri="{BB962C8B-B14F-4D97-AF65-F5344CB8AC3E}">
        <p14:creationId xmlns:p14="http://schemas.microsoft.com/office/powerpoint/2010/main" val="730703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3cec548396_0_1: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Google Shape;76;g3cec54839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Kourtney</a:t>
            </a:r>
            <a:endParaRPr/>
          </a:p>
          <a:p>
            <a:pPr marL="0" lvl="0" indent="0">
              <a:spcBef>
                <a:spcPts val="0"/>
              </a:spcBef>
              <a:spcAft>
                <a:spcPts val="0"/>
              </a:spcAft>
              <a:buNone/>
            </a:pPr>
            <a:endParaRPr/>
          </a:p>
          <a:p>
            <a:pPr marL="0" lvl="0" indent="0">
              <a:spcBef>
                <a:spcPts val="0"/>
              </a:spcBef>
              <a:spcAft>
                <a:spcPts val="0"/>
              </a:spcAft>
              <a:buNone/>
            </a:pPr>
            <a:r>
              <a:rPr lang="en"/>
              <a:t>Here’s the agenda we’re going to fly through this morning: talking about addons, workflows, some things to be aware of, mainly. </a:t>
            </a:r>
            <a:endParaRPr/>
          </a:p>
          <a:p>
            <a:pPr marL="0" lvl="0" indent="0">
              <a:spcBef>
                <a:spcPts val="0"/>
              </a:spcBef>
              <a:spcAft>
                <a:spcPts val="0"/>
              </a:spcAft>
              <a:buNone/>
            </a:pPr>
            <a:endParaRPr/>
          </a:p>
          <a:p>
            <a:pPr marL="0" lvl="0" indent="0">
              <a:spcBef>
                <a:spcPts val="0"/>
              </a:spcBef>
              <a:spcAft>
                <a:spcPts val="0"/>
              </a:spcAft>
              <a:buNone/>
            </a:pPr>
            <a:r>
              <a:rPr lang="en"/>
              <a:t>Just know, your patience and skills will be tested with this Integration and Addons! Hang in there! You can do it!</a:t>
            </a:r>
            <a:endParaRPr/>
          </a:p>
        </p:txBody>
      </p:sp>
    </p:spTree>
    <p:extLst>
      <p:ext uri="{BB962C8B-B14F-4D97-AF65-F5344CB8AC3E}">
        <p14:creationId xmlns:p14="http://schemas.microsoft.com/office/powerpoint/2010/main" val="1307307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3c35b70b4e_0_88: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5" name="Google Shape;385;g3c35b70b4e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(Chris slide)</a:t>
            </a:r>
            <a:endParaRPr/>
          </a:p>
          <a:p>
            <a:pPr marL="0" lvl="0" indent="0">
              <a:spcBef>
                <a:spcPts val="0"/>
              </a:spcBef>
              <a:spcAft>
                <a:spcPts val="0"/>
              </a:spcAft>
              <a:buNone/>
            </a:pPr>
            <a:endParaRPr/>
          </a:p>
          <a:p>
            <a:pPr marL="0" lvl="0" indent="0">
              <a:spcBef>
                <a:spcPts val="0"/>
              </a:spcBef>
              <a:spcAft>
                <a:spcPts val="0"/>
              </a:spcAft>
              <a:buNone/>
            </a:pPr>
            <a:r>
              <a:rPr lang="en"/>
              <a:t>Ithaca - overdues off in ILLiad</a:t>
            </a:r>
            <a:endParaRPr/>
          </a:p>
          <a:p>
            <a:pPr marL="0" lvl="0" indent="0">
              <a:spcBef>
                <a:spcPts val="0"/>
              </a:spcBef>
              <a:spcAft>
                <a:spcPts val="0"/>
              </a:spcAft>
              <a:buNone/>
            </a:pPr>
            <a:r>
              <a:rPr lang="en"/>
              <a:t>Naz - overdues on in both. </a:t>
            </a:r>
            <a:endParaRPr/>
          </a:p>
        </p:txBody>
      </p:sp>
    </p:spTree>
    <p:extLst>
      <p:ext uri="{BB962C8B-B14F-4D97-AF65-F5344CB8AC3E}">
        <p14:creationId xmlns:p14="http://schemas.microsoft.com/office/powerpoint/2010/main" val="16655218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3c35b70b4e_0_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3" name="Google Shape;393;g3c35b70b4e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5343684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3c35b70b4e_0_118: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0" name="Google Shape;400;g3c35b70b4e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b="1"/>
              <a:t>(Chris Slide)</a:t>
            </a:r>
            <a:endParaRPr b="1"/>
          </a:p>
          <a:p>
            <a:pPr marL="0" lvl="0" indent="0">
              <a:spcBef>
                <a:spcPts val="0"/>
              </a:spcBef>
              <a:spcAft>
                <a:spcPts val="0"/>
              </a:spcAft>
              <a:buNone/>
            </a:pPr>
            <a:endParaRPr/>
          </a:p>
          <a:p>
            <a:pPr marL="0" lvl="0" indent="0">
              <a:spcBef>
                <a:spcPts val="0"/>
              </a:spcBef>
              <a:spcAft>
                <a:spcPts val="0"/>
              </a:spcAft>
              <a:buNone/>
            </a:pPr>
            <a:r>
              <a:rPr lang="en"/>
              <a:t>We initially had problems where your Alma wasn’t displaying under Resource Sharing, the categories of Lending, Borrowing, Receiving and Shipping. </a:t>
            </a:r>
            <a:endParaRPr/>
          </a:p>
          <a:p>
            <a:pPr marL="0" lvl="0" indent="0">
              <a:spcBef>
                <a:spcPts val="0"/>
              </a:spcBef>
              <a:spcAft>
                <a:spcPts val="0"/>
              </a:spcAft>
              <a:buNone/>
            </a:pPr>
            <a:endParaRPr/>
          </a:p>
          <a:p>
            <a:pPr marL="0" lvl="0" indent="0">
              <a:spcBef>
                <a:spcPts val="0"/>
              </a:spcBef>
              <a:spcAft>
                <a:spcPts val="0"/>
              </a:spcAft>
              <a:buNone/>
            </a:pPr>
            <a:r>
              <a:rPr lang="en"/>
              <a:t>To add these in, you need to add a Library Scop under the Fulfillment Services Manager role. </a:t>
            </a:r>
            <a:endParaRPr/>
          </a:p>
          <a:p>
            <a:pPr marL="0" lvl="0" indent="0">
              <a:spcBef>
                <a:spcPts val="0"/>
              </a:spcBef>
              <a:spcAft>
                <a:spcPts val="0"/>
              </a:spcAft>
              <a:buNone/>
            </a:pPr>
            <a:endParaRPr/>
          </a:p>
        </p:txBody>
      </p:sp>
    </p:spTree>
    <p:extLst>
      <p:ext uri="{BB962C8B-B14F-4D97-AF65-F5344CB8AC3E}">
        <p14:creationId xmlns:p14="http://schemas.microsoft.com/office/powerpoint/2010/main" val="36186590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3c35b70b4e_0_11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0" name="Google Shape;410;g3c35b70b4e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(Chris Slide)</a:t>
            </a:r>
            <a:endParaRPr/>
          </a:p>
          <a:p>
            <a:pPr marL="0" lvl="0" indent="0">
              <a:spcBef>
                <a:spcPts val="0"/>
              </a:spcBef>
              <a:spcAft>
                <a:spcPts val="0"/>
              </a:spcAft>
              <a:buNone/>
            </a:pPr>
            <a:endParaRPr/>
          </a:p>
          <a:p>
            <a:pPr marL="0" lvl="0" indent="0">
              <a:spcBef>
                <a:spcPts val="0"/>
              </a:spcBef>
              <a:spcAft>
                <a:spcPts val="0"/>
              </a:spcAft>
              <a:buNone/>
            </a:pPr>
            <a:r>
              <a:rPr lang="en"/>
              <a:t>Multi-copy Sets can be a problem in Alma. </a:t>
            </a:r>
            <a:endParaRPr/>
          </a:p>
          <a:p>
            <a:pPr marL="0" lvl="0" indent="0">
              <a:spcBef>
                <a:spcPts val="0"/>
              </a:spcBef>
              <a:spcAft>
                <a:spcPts val="0"/>
              </a:spcAft>
              <a:buNone/>
            </a:pPr>
            <a:endParaRPr/>
          </a:p>
          <a:p>
            <a:pPr marL="0" lvl="0" indent="0">
              <a:spcBef>
                <a:spcPts val="0"/>
              </a:spcBef>
              <a:spcAft>
                <a:spcPts val="0"/>
              </a:spcAft>
              <a:buNone/>
            </a:pPr>
            <a:r>
              <a:rPr lang="en"/>
              <a:t>Say you have five copies of a popular book. You give Alma the barcode for Copy 2 but your student pulls Copy 4 and updates it in ILLiad to ship it out. </a:t>
            </a:r>
            <a:endParaRPr/>
          </a:p>
          <a:p>
            <a:pPr marL="0" lvl="0" indent="0">
              <a:spcBef>
                <a:spcPts val="0"/>
              </a:spcBef>
              <a:spcAft>
                <a:spcPts val="0"/>
              </a:spcAft>
              <a:buNone/>
            </a:pPr>
            <a:endParaRPr/>
          </a:p>
          <a:p>
            <a:pPr marL="0" lvl="0" indent="0">
              <a:spcBef>
                <a:spcPts val="0"/>
              </a:spcBef>
              <a:spcAft>
                <a:spcPts val="0"/>
              </a:spcAft>
              <a:buNone/>
            </a:pPr>
            <a:r>
              <a:rPr lang="en"/>
              <a:t>Alma updates Copy 2 to Lending Resource Sharing Requests. Copy 4 still reads available - even though it’s on its way to another library.</a:t>
            </a:r>
            <a:endParaRPr/>
          </a:p>
          <a:p>
            <a:pPr marL="0" lvl="0" indent="0">
              <a:spcBef>
                <a:spcPts val="0"/>
              </a:spcBef>
              <a:spcAft>
                <a:spcPts val="0"/>
              </a:spcAft>
              <a:buNone/>
            </a:pPr>
            <a:endParaRPr/>
          </a:p>
          <a:p>
            <a:pPr marL="0" lvl="0" indent="0">
              <a:spcBef>
                <a:spcPts val="0"/>
              </a:spcBef>
              <a:spcAft>
                <a:spcPts val="0"/>
              </a:spcAft>
              <a:buNone/>
            </a:pPr>
            <a:r>
              <a:rPr lang="en"/>
              <a:t>SOLUTION: Put the barcode or barcodes on the Lending Pull Slips. Staff match on barcodes then. </a:t>
            </a:r>
            <a:endParaRPr/>
          </a:p>
        </p:txBody>
      </p:sp>
    </p:spTree>
    <p:extLst>
      <p:ext uri="{BB962C8B-B14F-4D97-AF65-F5344CB8AC3E}">
        <p14:creationId xmlns:p14="http://schemas.microsoft.com/office/powerpoint/2010/main" val="465995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3d30382b95_2_71: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9" name="Google Shape;419;g3d30382b95_2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(Chris slide)</a:t>
            </a:r>
            <a:endParaRPr/>
          </a:p>
          <a:p>
            <a:pPr marL="0" lvl="0" indent="0">
              <a:spcBef>
                <a:spcPts val="0"/>
              </a:spcBef>
              <a:spcAft>
                <a:spcPts val="0"/>
              </a:spcAft>
              <a:buNone/>
            </a:pPr>
            <a:endParaRPr/>
          </a:p>
          <a:p>
            <a:pPr marL="0" lvl="0" indent="0">
              <a:spcBef>
                <a:spcPts val="0"/>
              </a:spcBef>
              <a:spcAft>
                <a:spcPts val="0"/>
              </a:spcAft>
              <a:buNone/>
            </a:pPr>
            <a:r>
              <a:rPr lang="en"/>
              <a:t>Alma does not recognize more than one barcode for updating! </a:t>
            </a:r>
            <a:endParaRPr/>
          </a:p>
          <a:p>
            <a:pPr marL="0" lvl="0" indent="0">
              <a:spcBef>
                <a:spcPts val="0"/>
              </a:spcBef>
              <a:spcAft>
                <a:spcPts val="0"/>
              </a:spcAft>
              <a:buNone/>
            </a:pPr>
            <a:endParaRPr/>
          </a:p>
          <a:p>
            <a:pPr marL="0" lvl="0" indent="0">
              <a:spcBef>
                <a:spcPts val="0"/>
              </a:spcBef>
              <a:spcAft>
                <a:spcPts val="0"/>
              </a:spcAft>
              <a:buNone/>
            </a:pPr>
            <a:r>
              <a:rPr lang="en"/>
              <a:t>Therefore - for fetching purposes, I paste both barcodes into the Reference Number field, which will print onto the pull slips. </a:t>
            </a:r>
            <a:endParaRPr/>
          </a:p>
          <a:p>
            <a:pPr marL="0" lvl="0" indent="0">
              <a:spcBef>
                <a:spcPts val="0"/>
              </a:spcBef>
              <a:spcAft>
                <a:spcPts val="0"/>
              </a:spcAft>
              <a:buNone/>
            </a:pPr>
            <a:endParaRPr/>
          </a:p>
          <a:p>
            <a:pPr marL="0" lvl="0" indent="0">
              <a:spcBef>
                <a:spcPts val="0"/>
              </a:spcBef>
              <a:spcAft>
                <a:spcPts val="0"/>
              </a:spcAft>
              <a:buNone/>
            </a:pPr>
            <a:r>
              <a:rPr lang="en"/>
              <a:t>When the student updates, it errors. Easiest way Naz has found to handle it, is to temporarily move both barcodes to another field for updating each barcode individually through the Mark Found update process. </a:t>
            </a:r>
            <a:endParaRPr/>
          </a:p>
          <a:p>
            <a:pPr marL="0" lvl="0" indent="0">
              <a:spcBef>
                <a:spcPts val="0"/>
              </a:spcBef>
              <a:spcAft>
                <a:spcPts val="0"/>
              </a:spcAft>
              <a:buNone/>
            </a:pPr>
            <a:endParaRPr/>
          </a:p>
          <a:p>
            <a:pPr marL="0" lvl="0" indent="0">
              <a:spcBef>
                <a:spcPts val="0"/>
              </a:spcBef>
              <a:spcAft>
                <a:spcPts val="0"/>
              </a:spcAft>
              <a:buNone/>
            </a:pPr>
            <a:r>
              <a:rPr lang="en"/>
              <a:t>Once all barcodes are updated to shipped in ILLiad (and thus also in Alma), I put all barcodes BACK into the barcode field to eventually ERROR out when the item is returned. That way I can check them all back into Alma. </a:t>
            </a:r>
            <a:endParaRPr/>
          </a:p>
          <a:p>
            <a:pPr marL="0" lvl="0" indent="0">
              <a:spcBef>
                <a:spcPts val="0"/>
              </a:spcBef>
              <a:spcAft>
                <a:spcPts val="0"/>
              </a:spcAft>
              <a:buNone/>
            </a:pPr>
            <a:endParaRPr/>
          </a:p>
          <a:p>
            <a:pPr marL="0" lvl="0" indent="0">
              <a:spcBef>
                <a:spcPts val="0"/>
              </a:spcBef>
              <a:spcAft>
                <a:spcPts val="0"/>
              </a:spcAft>
              <a:buNone/>
            </a:pPr>
            <a:r>
              <a:rPr lang="en"/>
              <a:t>Just be aware: </a:t>
            </a:r>
            <a:endParaRPr/>
          </a:p>
          <a:p>
            <a:pPr marL="457200" lvl="0" indent="-298450" rtl="0">
              <a:spcBef>
                <a:spcPts val="0"/>
              </a:spcBef>
              <a:spcAft>
                <a:spcPts val="0"/>
              </a:spcAft>
              <a:buSzPts val="1100"/>
              <a:buAutoNum type="arabicParenR"/>
            </a:pPr>
            <a:r>
              <a:rPr lang="en"/>
              <a:t>If you have a space behind or in front of the barcode - you will get an error. </a:t>
            </a:r>
            <a:endParaRPr/>
          </a:p>
          <a:p>
            <a:pPr marL="457200" lvl="0" indent="-298450" rtl="0">
              <a:spcBef>
                <a:spcPts val="0"/>
              </a:spcBef>
              <a:spcAft>
                <a:spcPts val="0"/>
              </a:spcAft>
              <a:buSzPts val="1100"/>
              <a:buAutoNum type="arabicParenR"/>
            </a:pPr>
            <a:r>
              <a:rPr lang="en"/>
              <a:t>ILLiad will probably throw you an update Error Flag - just clear it. </a:t>
            </a:r>
            <a:endParaRPr/>
          </a:p>
          <a:p>
            <a:pPr marL="457200" lvl="0" indent="-298450" rtl="0">
              <a:spcBef>
                <a:spcPts val="0"/>
              </a:spcBef>
              <a:spcAft>
                <a:spcPts val="0"/>
              </a:spcAft>
              <a:buSzPts val="1100"/>
              <a:buAutoNum type="arabicParenR"/>
            </a:pPr>
            <a:r>
              <a:rPr lang="en"/>
              <a:t>ILLiad may also toss the re-updated request into Secondary Print Queue - so just route it back to Item Shipped or Request Finished (if you are completing the lending process), or - if you don’t use the Secondary print queue - write a routing rule.</a:t>
            </a:r>
            <a:endParaRPr/>
          </a:p>
        </p:txBody>
      </p:sp>
    </p:spTree>
    <p:extLst>
      <p:ext uri="{BB962C8B-B14F-4D97-AF65-F5344CB8AC3E}">
        <p14:creationId xmlns:p14="http://schemas.microsoft.com/office/powerpoint/2010/main" val="14915990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3d30382b95_2_8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6" name="Google Shape;426;g3d30382b95_2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(Chris Slide)</a:t>
            </a:r>
            <a:endParaRPr/>
          </a:p>
          <a:p>
            <a:pPr marL="0" lvl="0" indent="0">
              <a:spcBef>
                <a:spcPts val="0"/>
              </a:spcBef>
              <a:spcAft>
                <a:spcPts val="0"/>
              </a:spcAft>
              <a:buNone/>
            </a:pPr>
            <a:endParaRPr/>
          </a:p>
          <a:p>
            <a:pPr marL="0" lvl="0" indent="0">
              <a:spcBef>
                <a:spcPts val="0"/>
              </a:spcBef>
              <a:spcAft>
                <a:spcPts val="0"/>
              </a:spcAft>
              <a:buNone/>
            </a:pPr>
            <a:r>
              <a:rPr lang="en"/>
              <a:t>On the flip side - you need to note multiple volumes when loaning out to your own patrons!</a:t>
            </a:r>
            <a:endParaRPr/>
          </a:p>
          <a:p>
            <a:pPr marL="0" lvl="0" indent="0">
              <a:spcBef>
                <a:spcPts val="0"/>
              </a:spcBef>
              <a:spcAft>
                <a:spcPts val="0"/>
              </a:spcAft>
              <a:buNone/>
            </a:pPr>
            <a:endParaRPr/>
          </a:p>
          <a:p>
            <a:pPr marL="0" lvl="0" indent="0" rtl="0">
              <a:spcBef>
                <a:spcPts val="0"/>
              </a:spcBef>
              <a:spcAft>
                <a:spcPts val="0"/>
              </a:spcAft>
              <a:buNone/>
            </a:pPr>
            <a:r>
              <a:rPr lang="en"/>
              <a:t>Be sure to add in a Fulfillment Note noting how many volumes - so that your circulation people will know what to check for. </a:t>
            </a:r>
            <a:endParaRPr/>
          </a:p>
        </p:txBody>
      </p:sp>
    </p:spTree>
    <p:extLst>
      <p:ext uri="{BB962C8B-B14F-4D97-AF65-F5344CB8AC3E}">
        <p14:creationId xmlns:p14="http://schemas.microsoft.com/office/powerpoint/2010/main" val="15484440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3d27cb4054_0_3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2" name="Google Shape;432;g3d27cb4054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Kourtney</a:t>
            </a:r>
            <a:endParaRPr/>
          </a:p>
          <a:p>
            <a:pPr marL="0" lvl="0" indent="0">
              <a:spcBef>
                <a:spcPts val="0"/>
              </a:spcBef>
              <a:spcAft>
                <a:spcPts val="0"/>
              </a:spcAft>
              <a:buNone/>
            </a:pPr>
            <a:endParaRPr/>
          </a:p>
          <a:p>
            <a:pPr marL="0" lvl="0" indent="0">
              <a:spcBef>
                <a:spcPts val="0"/>
              </a:spcBef>
              <a:spcAft>
                <a:spcPts val="0"/>
              </a:spcAft>
              <a:buNone/>
            </a:pPr>
            <a:r>
              <a:rPr lang="en"/>
              <a:t>Something that we just recently experienced at Ithaca and Fisher is how to handle a renewal for an lending item that is overdue in Alma. When an item is overdue in Alma, it will have a “restore” request on them in Alma. You have to find the item in the lending section of Alma and cancel the request before you renew it in Alma. This is actually a good thing because you may want to ensure there aren’t requests for this item from your own patrons as well as this restore request. If there werer more than 1, you would see that listed. </a:t>
            </a:r>
            <a:endParaRPr/>
          </a:p>
          <a:p>
            <a:pPr marL="0" lvl="0" indent="0">
              <a:spcBef>
                <a:spcPts val="0"/>
              </a:spcBef>
              <a:spcAft>
                <a:spcPts val="0"/>
              </a:spcAft>
              <a:buNone/>
            </a:pPr>
            <a:endParaRPr/>
          </a:p>
          <a:p>
            <a:pPr marL="0" lvl="0" indent="0">
              <a:spcBef>
                <a:spcPts val="0"/>
              </a:spcBef>
              <a:spcAft>
                <a:spcPts val="0"/>
              </a:spcAft>
              <a:buNone/>
            </a:pPr>
            <a:r>
              <a:rPr lang="en"/>
              <a:t>Ithaca was able to get this working, but at Fisher, we couldn’t, and here’s why:  IF YOU CHOOSE TO NOT USE THE BORROWING ADDON: MUST have your borrowing workflow profile configured in Alma for renew options to appear. Fisher was just updating due back date but this was not displaying in Primo. </a:t>
            </a:r>
            <a:endParaRPr/>
          </a:p>
        </p:txBody>
      </p:sp>
    </p:spTree>
    <p:extLst>
      <p:ext uri="{BB962C8B-B14F-4D97-AF65-F5344CB8AC3E}">
        <p14:creationId xmlns:p14="http://schemas.microsoft.com/office/powerpoint/2010/main" val="17250458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3d27cb4054_0_6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2" name="Google Shape;442;g3d27cb4054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Kourtney</a:t>
            </a:r>
            <a:endParaRPr/>
          </a:p>
          <a:p>
            <a:pPr marL="0" lvl="0" indent="0">
              <a:spcBef>
                <a:spcPts val="0"/>
              </a:spcBef>
              <a:spcAft>
                <a:spcPts val="0"/>
              </a:spcAft>
              <a:buNone/>
            </a:pPr>
            <a:endParaRPr/>
          </a:p>
          <a:p>
            <a:pPr marL="0" lvl="0" indent="0">
              <a:spcBef>
                <a:spcPts val="0"/>
              </a:spcBef>
              <a:spcAft>
                <a:spcPts val="0"/>
              </a:spcAft>
              <a:buNone/>
            </a:pPr>
            <a:r>
              <a:rPr lang="en"/>
              <a:t>Another tricky spot in lending is when your own patrons place Primo hold requests on items out via ILL. Here is how this scenario looks: </a:t>
            </a:r>
            <a:endParaRPr/>
          </a:p>
          <a:p>
            <a:pPr marL="0" lvl="0" indent="0">
              <a:spcBef>
                <a:spcPts val="0"/>
              </a:spcBef>
              <a:spcAft>
                <a:spcPts val="0"/>
              </a:spcAft>
              <a:buNone/>
            </a:pPr>
            <a:endParaRPr/>
          </a:p>
          <a:p>
            <a:pPr marL="0" lvl="0" indent="0">
              <a:spcBef>
                <a:spcPts val="0"/>
              </a:spcBef>
              <a:spcAft>
                <a:spcPts val="0"/>
              </a:spcAft>
              <a:buNone/>
            </a:pPr>
            <a:r>
              <a:rPr lang="en"/>
              <a:t>Why is this problematic?</a:t>
            </a:r>
            <a:endParaRPr/>
          </a:p>
          <a:p>
            <a:pPr marL="0" lvl="0" indent="0">
              <a:spcBef>
                <a:spcPts val="0"/>
              </a:spcBef>
              <a:spcAft>
                <a:spcPts val="0"/>
              </a:spcAft>
              <a:buNone/>
            </a:pPr>
            <a:r>
              <a:rPr lang="en"/>
              <a:t>Circ staff have no way to know that a patron requested an item, it goes back on the shelf.</a:t>
            </a:r>
            <a:endParaRPr/>
          </a:p>
          <a:p>
            <a:pPr marL="0" lvl="0" indent="0">
              <a:spcBef>
                <a:spcPts val="0"/>
              </a:spcBef>
              <a:spcAft>
                <a:spcPts val="0"/>
              </a:spcAft>
              <a:buNone/>
            </a:pPr>
            <a:r>
              <a:rPr lang="en"/>
              <a:t>Having students or staff scan in items again to see there is a request is extra work, defeating part of the purpose of the addon </a:t>
            </a:r>
            <a:endParaRPr/>
          </a:p>
          <a:p>
            <a:pPr marL="0" lvl="0" indent="0">
              <a:spcBef>
                <a:spcPts val="0"/>
              </a:spcBef>
              <a:spcAft>
                <a:spcPts val="0"/>
              </a:spcAft>
              <a:buNone/>
            </a:pPr>
            <a:r>
              <a:rPr lang="en"/>
              <a:t>The next steps screen of “scan in items” is not big and it doesn’t necessarily clue someone in if they’re scanning multiple items at once </a:t>
            </a:r>
            <a:endParaRPr/>
          </a:p>
          <a:p>
            <a:pPr marL="0" lvl="0" indent="0">
              <a:spcBef>
                <a:spcPts val="0"/>
              </a:spcBef>
              <a:spcAft>
                <a:spcPts val="0"/>
              </a:spcAft>
              <a:buNone/>
            </a:pPr>
            <a:endParaRPr/>
          </a:p>
          <a:p>
            <a:pPr marL="0" lvl="0" indent="0">
              <a:spcBef>
                <a:spcPts val="0"/>
              </a:spcBef>
              <a:spcAft>
                <a:spcPts val="0"/>
              </a:spcAft>
              <a:buNone/>
            </a:pPr>
            <a:r>
              <a:rPr lang="en"/>
              <a:t>We have a ticket in to Alma support for this. </a:t>
            </a:r>
            <a:endParaRPr/>
          </a:p>
          <a:p>
            <a:pPr marL="0" lvl="0" indent="0">
              <a:spcBef>
                <a:spcPts val="0"/>
              </a:spcBef>
              <a:spcAft>
                <a:spcPts val="0"/>
              </a:spcAft>
              <a:buNone/>
            </a:pPr>
            <a:endParaRPr/>
          </a:p>
        </p:txBody>
      </p:sp>
    </p:spTree>
    <p:extLst>
      <p:ext uri="{BB962C8B-B14F-4D97-AF65-F5344CB8AC3E}">
        <p14:creationId xmlns:p14="http://schemas.microsoft.com/office/powerpoint/2010/main" val="4809751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3d27cb4054_0_6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9" name="Google Shape;449;g3d27cb4054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Kourtney </a:t>
            </a:r>
            <a:endParaRPr/>
          </a:p>
          <a:p>
            <a:pPr marL="0" lvl="0" indent="0">
              <a:spcBef>
                <a:spcPts val="0"/>
              </a:spcBef>
              <a:spcAft>
                <a:spcPts val="0"/>
              </a:spcAft>
              <a:buNone/>
            </a:pPr>
            <a:endParaRPr/>
          </a:p>
          <a:p>
            <a:pPr marL="0" lvl="0" indent="0">
              <a:spcBef>
                <a:spcPts val="0"/>
              </a:spcBef>
              <a:spcAft>
                <a:spcPts val="0"/>
              </a:spcAft>
              <a:buNone/>
            </a:pPr>
            <a:r>
              <a:rPr lang="en"/>
              <a:t>Regarding workflow, something to consider is how you will handle the requests that you currently have in the “Item Shipped” status that have not been touched by the lending addon. </a:t>
            </a:r>
            <a:endParaRPr/>
          </a:p>
        </p:txBody>
      </p:sp>
    </p:spTree>
    <p:extLst>
      <p:ext uri="{BB962C8B-B14F-4D97-AF65-F5344CB8AC3E}">
        <p14:creationId xmlns:p14="http://schemas.microsoft.com/office/powerpoint/2010/main" val="212978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3d4aeb4685_6_2: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5" name="Google Shape;455;g3d4aeb4685_6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Consider change up in book band colors for pre-Alma Addon vs. Alma Addon working. (Screen shot) </a:t>
            </a:r>
            <a:endParaRPr/>
          </a:p>
        </p:txBody>
      </p:sp>
    </p:spTree>
    <p:extLst>
      <p:ext uri="{BB962C8B-B14F-4D97-AF65-F5344CB8AC3E}">
        <p14:creationId xmlns:p14="http://schemas.microsoft.com/office/powerpoint/2010/main" val="2152584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3c35b70b4e_0_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Google Shape;83;g3c35b70b4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Kourtney</a:t>
            </a:r>
            <a:endParaRPr/>
          </a:p>
          <a:p>
            <a:pPr marL="0" lvl="0" indent="0">
              <a:spcBef>
                <a:spcPts val="0"/>
              </a:spcBef>
              <a:spcAft>
                <a:spcPts val="0"/>
              </a:spcAft>
              <a:buNone/>
            </a:pPr>
            <a:endParaRPr/>
          </a:p>
          <a:p>
            <a:pPr marL="0" lvl="0" indent="0">
              <a:spcBef>
                <a:spcPts val="0"/>
              </a:spcBef>
              <a:spcAft>
                <a:spcPts val="0"/>
              </a:spcAft>
              <a:buNone/>
            </a:pPr>
            <a:r>
              <a:rPr lang="en"/>
              <a:t>So, first off, we’re going to talk about Addons, some set-up in Alma &amp; Logic Set-up</a:t>
            </a:r>
            <a:endParaRPr/>
          </a:p>
          <a:p>
            <a:pPr marL="0" lvl="0" indent="0">
              <a:spcBef>
                <a:spcPts val="0"/>
              </a:spcBef>
              <a:spcAft>
                <a:spcPts val="0"/>
              </a:spcAft>
              <a:buNone/>
            </a:pPr>
            <a:endParaRPr/>
          </a:p>
          <a:p>
            <a:pPr marL="0" lvl="0" indent="0">
              <a:spcBef>
                <a:spcPts val="0"/>
              </a:spcBef>
              <a:spcAft>
                <a:spcPts val="0"/>
              </a:spcAft>
              <a:buNone/>
            </a:pPr>
            <a:r>
              <a:rPr lang="en"/>
              <a:t>Another huge point to NOTE - the documentation is scattered, partially because there isn’t one person or entity responsible for the integration, and what works at one institution, may not work at yours! </a:t>
            </a:r>
            <a:endParaRPr/>
          </a:p>
          <a:p>
            <a:pPr marL="0" lvl="0" indent="0">
              <a:spcBef>
                <a:spcPts val="0"/>
              </a:spcBef>
              <a:spcAft>
                <a:spcPts val="0"/>
              </a:spcAft>
              <a:buNone/>
            </a:pPr>
            <a:endParaRPr/>
          </a:p>
          <a:p>
            <a:pPr marL="0" lvl="0" indent="0">
              <a:spcBef>
                <a:spcPts val="0"/>
              </a:spcBef>
              <a:spcAft>
                <a:spcPts val="0"/>
              </a:spcAft>
              <a:buNone/>
            </a:pPr>
            <a:r>
              <a:rPr lang="en"/>
              <a:t>We’ll show you what we’ve done…  These may work for your library… or they may not and you’ll find yourself cruising down the red brick road!</a:t>
            </a:r>
            <a:endParaRPr/>
          </a:p>
        </p:txBody>
      </p:sp>
    </p:spTree>
    <p:extLst>
      <p:ext uri="{BB962C8B-B14F-4D97-AF65-F5344CB8AC3E}">
        <p14:creationId xmlns:p14="http://schemas.microsoft.com/office/powerpoint/2010/main" val="249670544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3c35b70b4e_0_1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1" name="Google Shape;461;g3c35b70b4e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a:p>
            <a:pPr marL="457200" lvl="0" indent="-298450" rtl="0">
              <a:spcBef>
                <a:spcPts val="0"/>
              </a:spcBef>
              <a:spcAft>
                <a:spcPts val="0"/>
              </a:spcAft>
              <a:buSzPts val="1100"/>
              <a:buAutoNum type="arabicParenR"/>
            </a:pPr>
            <a:r>
              <a:rPr lang="en"/>
              <a:t>IDS interested in working on APIs </a:t>
            </a:r>
            <a:endParaRPr/>
          </a:p>
          <a:p>
            <a:pPr marL="457200" lvl="0" indent="-298450" rtl="0">
              <a:spcBef>
                <a:spcPts val="0"/>
              </a:spcBef>
              <a:spcAft>
                <a:spcPts val="0"/>
              </a:spcAft>
              <a:buSzPts val="1100"/>
              <a:buAutoNum type="arabicParenR"/>
            </a:pPr>
            <a:r>
              <a:rPr lang="en"/>
              <a:t>OCLC interested in developing APIs in Tipasa to function with Alma and other integrated systems.</a:t>
            </a:r>
            <a:endParaRPr/>
          </a:p>
          <a:p>
            <a:pPr marL="0" lvl="0" indent="0" rtl="0">
              <a:spcBef>
                <a:spcPts val="0"/>
              </a:spcBef>
              <a:spcAft>
                <a:spcPts val="0"/>
              </a:spcAft>
              <a:buNone/>
            </a:pPr>
            <a:endParaRPr/>
          </a:p>
          <a:p>
            <a:pPr marL="0" lvl="0" indent="0" rtl="0">
              <a:spcBef>
                <a:spcPts val="0"/>
              </a:spcBef>
              <a:spcAft>
                <a:spcPts val="0"/>
              </a:spcAft>
              <a:buNone/>
            </a:pPr>
            <a:endParaRPr/>
          </a:p>
          <a:p>
            <a:pPr marL="0" lvl="0" indent="0" rtl="0">
              <a:spcBef>
                <a:spcPts val="0"/>
              </a:spcBef>
              <a:spcAft>
                <a:spcPts val="0"/>
              </a:spcAft>
              <a:buNone/>
            </a:pPr>
            <a:r>
              <a:rPr lang="en"/>
              <a:t>Taken right from the Tipasa Newsletter - July 2018:</a:t>
            </a:r>
            <a:endParaRPr/>
          </a:p>
          <a:p>
            <a:pPr marL="0" lvl="0" indent="0" rtl="0">
              <a:spcBef>
                <a:spcPts val="0"/>
              </a:spcBef>
              <a:spcAft>
                <a:spcPts val="0"/>
              </a:spcAft>
              <a:buNone/>
            </a:pPr>
            <a:r>
              <a:rPr lang="en" sz="1200">
                <a:highlight>
                  <a:srgbClr val="FFFFFF"/>
                </a:highlight>
              </a:rPr>
              <a:t>WMS libraries using Tipasa already take advantage of its user portal, notification service, streamlined staff processing, advanced configurations, and integrations with Circulation and RapidILL. We’ve just expanded integration with WorldShare Circulation and added integration with WorldShare Acquisitions. With this new functionality, you’ll be able to streamline purchase requests that originate from ILL and connect patron ILL activity in circulation, providing additional workflow efficiencies for both borrowing and lending libraries.</a:t>
            </a:r>
            <a:endParaRPr sz="1200">
              <a:highlight>
                <a:srgbClr val="FFFFFF"/>
              </a:highlight>
            </a:endParaRPr>
          </a:p>
          <a:p>
            <a:pPr marL="0" lvl="0" indent="0" rtl="0">
              <a:spcBef>
                <a:spcPts val="0"/>
              </a:spcBef>
              <a:spcAft>
                <a:spcPts val="0"/>
              </a:spcAft>
              <a:buNone/>
            </a:pPr>
            <a:r>
              <a:rPr lang="en" sz="1200">
                <a:highlight>
                  <a:srgbClr val="FFFFFF"/>
                </a:highlight>
              </a:rPr>
              <a:t> </a:t>
            </a:r>
            <a:endParaRPr sz="1200">
              <a:highlight>
                <a:srgbClr val="FFFFFF"/>
              </a:highlight>
            </a:endParaRPr>
          </a:p>
          <a:p>
            <a:pPr marL="0" lvl="0" indent="0">
              <a:spcBef>
                <a:spcPts val="0"/>
              </a:spcBef>
              <a:spcAft>
                <a:spcPts val="0"/>
              </a:spcAft>
              <a:buNone/>
            </a:pPr>
            <a:r>
              <a:rPr lang="en" sz="1200">
                <a:highlight>
                  <a:srgbClr val="FFFFFF"/>
                </a:highlight>
              </a:rPr>
              <a:t>The NCIP connections built with this functionality allow us to begin working on other ILS integrations. Ex Libris Alma is in testing now with scheduled availability in February 2019.</a:t>
            </a:r>
            <a:endParaRPr/>
          </a:p>
        </p:txBody>
      </p:sp>
    </p:spTree>
    <p:extLst>
      <p:ext uri="{BB962C8B-B14F-4D97-AF65-F5344CB8AC3E}">
        <p14:creationId xmlns:p14="http://schemas.microsoft.com/office/powerpoint/2010/main" val="405661052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3c35b70b4e_0_2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7" name="Google Shape;467;g3c35b70b4e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SUNY interest in this as well as private library interest.</a:t>
            </a:r>
            <a:endParaRPr/>
          </a:p>
        </p:txBody>
      </p:sp>
    </p:spTree>
    <p:extLst>
      <p:ext uri="{BB962C8B-B14F-4D97-AF65-F5344CB8AC3E}">
        <p14:creationId xmlns:p14="http://schemas.microsoft.com/office/powerpoint/2010/main" val="422175890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3cec548396_0_1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4" name="Google Shape;474;g3cec548396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SUNY interest in this as well as private library interest.</a:t>
            </a:r>
            <a:endParaRPr/>
          </a:p>
        </p:txBody>
      </p:sp>
    </p:spTree>
    <p:extLst>
      <p:ext uri="{BB962C8B-B14F-4D97-AF65-F5344CB8AC3E}">
        <p14:creationId xmlns:p14="http://schemas.microsoft.com/office/powerpoint/2010/main" val="1538095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c35b70b4e_0_2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Google Shape;90;g3c35b70b4e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b="1"/>
              <a:t>(Chris)</a:t>
            </a:r>
            <a:endParaRPr b="1"/>
          </a:p>
          <a:p>
            <a:pPr marL="0" lvl="0" indent="0">
              <a:spcBef>
                <a:spcPts val="0"/>
              </a:spcBef>
              <a:spcAft>
                <a:spcPts val="0"/>
              </a:spcAft>
              <a:buNone/>
            </a:pPr>
            <a:r>
              <a:rPr lang="en"/>
              <a:t>Addons are found on the ILLiad Website or by googling ILLiad Addon Directory</a:t>
            </a:r>
            <a:endParaRPr/>
          </a:p>
          <a:p>
            <a:pPr marL="0" lvl="0" indent="0">
              <a:spcBef>
                <a:spcPts val="0"/>
              </a:spcBef>
              <a:spcAft>
                <a:spcPts val="0"/>
              </a:spcAft>
              <a:buNone/>
            </a:pPr>
            <a:endParaRPr/>
          </a:p>
          <a:p>
            <a:pPr marL="0" lvl="0" indent="0">
              <a:spcBef>
                <a:spcPts val="0"/>
              </a:spcBef>
              <a:spcAft>
                <a:spcPts val="0"/>
              </a:spcAft>
              <a:buNone/>
            </a:pPr>
            <a:r>
              <a:rPr lang="en"/>
              <a:t>The Addons to use are the following:</a:t>
            </a:r>
            <a:endParaRPr/>
          </a:p>
          <a:p>
            <a:pPr marL="0" lvl="0" indent="0">
              <a:spcBef>
                <a:spcPts val="0"/>
              </a:spcBef>
              <a:spcAft>
                <a:spcPts val="0"/>
              </a:spcAft>
              <a:buNone/>
            </a:pPr>
            <a:endParaRPr/>
          </a:p>
          <a:p>
            <a:pPr marL="0" lvl="0" indent="0">
              <a:spcBef>
                <a:spcPts val="0"/>
              </a:spcBef>
              <a:spcAft>
                <a:spcPts val="0"/>
              </a:spcAft>
              <a:buNone/>
            </a:pPr>
            <a:r>
              <a:rPr lang="en"/>
              <a:t>For Alma Functionality - </a:t>
            </a:r>
            <a:endParaRPr/>
          </a:p>
          <a:p>
            <a:pPr marL="914400" lvl="1" indent="-317500" rtl="0">
              <a:lnSpc>
                <a:spcPct val="115000"/>
              </a:lnSpc>
              <a:spcBef>
                <a:spcPts val="0"/>
              </a:spcBef>
              <a:spcAft>
                <a:spcPts val="0"/>
              </a:spcAft>
              <a:buClr>
                <a:schemeClr val="dk2"/>
              </a:buClr>
              <a:buSzPts val="1400"/>
              <a:buFont typeface="Lato"/>
              <a:buAutoNum type="alphaLcParenR"/>
            </a:pPr>
            <a:r>
              <a:rPr lang="en" sz="1400">
                <a:solidFill>
                  <a:schemeClr val="dk2"/>
                </a:solidFill>
                <a:latin typeface="Lato"/>
                <a:ea typeface="Lato"/>
                <a:cs typeface="Lato"/>
                <a:sym typeface="Lato"/>
              </a:rPr>
              <a:t>ILLiad Alma NCIP Client Addon - this Client Addon is if you plan on integrating both borrowing and lending workflows through Alma. </a:t>
            </a:r>
            <a:endParaRPr sz="1400">
              <a:solidFill>
                <a:schemeClr val="dk2"/>
              </a:solidFill>
              <a:latin typeface="Lato"/>
              <a:ea typeface="Lato"/>
              <a:cs typeface="Lato"/>
              <a:sym typeface="Lato"/>
            </a:endParaRPr>
          </a:p>
          <a:p>
            <a:pPr marL="914400" lvl="1" indent="-317500" rtl="0">
              <a:lnSpc>
                <a:spcPct val="115000"/>
              </a:lnSpc>
              <a:spcBef>
                <a:spcPts val="0"/>
              </a:spcBef>
              <a:spcAft>
                <a:spcPts val="0"/>
              </a:spcAft>
              <a:buClr>
                <a:schemeClr val="dk2"/>
              </a:buClr>
              <a:buSzPts val="1400"/>
              <a:buFont typeface="Lato"/>
              <a:buAutoNum type="alphaLcParenR"/>
            </a:pPr>
            <a:r>
              <a:rPr lang="en" sz="1400">
                <a:solidFill>
                  <a:schemeClr val="dk2"/>
                </a:solidFill>
                <a:latin typeface="Lato"/>
                <a:ea typeface="Lato"/>
                <a:cs typeface="Lato"/>
                <a:sym typeface="Lato"/>
              </a:rPr>
              <a:t>ILLiad NCIP Lending Only Addon - this is if you plan on tracking only Lending through Alma</a:t>
            </a:r>
            <a:endParaRPr sz="1400">
              <a:solidFill>
                <a:schemeClr val="dk2"/>
              </a:solidFill>
              <a:latin typeface="Lato"/>
              <a:ea typeface="Lato"/>
              <a:cs typeface="Lato"/>
              <a:sym typeface="Lato"/>
            </a:endParaRPr>
          </a:p>
          <a:p>
            <a:pPr marL="914400" lvl="1" indent="-317500" rtl="0">
              <a:lnSpc>
                <a:spcPct val="115000"/>
              </a:lnSpc>
              <a:spcBef>
                <a:spcPts val="0"/>
              </a:spcBef>
              <a:spcAft>
                <a:spcPts val="0"/>
              </a:spcAft>
              <a:buClr>
                <a:schemeClr val="dk2"/>
              </a:buClr>
              <a:buSzPts val="1400"/>
              <a:buFont typeface="Lato"/>
              <a:buAutoNum type="alphaLcParenR"/>
            </a:pPr>
            <a:r>
              <a:rPr lang="en" sz="1400">
                <a:solidFill>
                  <a:schemeClr val="dk2"/>
                </a:solidFill>
                <a:latin typeface="Lato"/>
                <a:ea typeface="Lato"/>
                <a:cs typeface="Lato"/>
                <a:sym typeface="Lato"/>
              </a:rPr>
              <a:t>ILLiad Alma NCIP Borrowing Renewal - this handy Server side Addon can be used to automate the borrowing renewal process</a:t>
            </a:r>
            <a:endParaRPr sz="1400">
              <a:solidFill>
                <a:schemeClr val="dk2"/>
              </a:solidFill>
              <a:latin typeface="Lato"/>
              <a:ea typeface="Lato"/>
              <a:cs typeface="Lato"/>
              <a:sym typeface="Lato"/>
            </a:endParaRPr>
          </a:p>
          <a:p>
            <a:pPr marL="914400" lvl="1" indent="-317500" rtl="0">
              <a:lnSpc>
                <a:spcPct val="115000"/>
              </a:lnSpc>
              <a:spcBef>
                <a:spcPts val="0"/>
              </a:spcBef>
              <a:spcAft>
                <a:spcPts val="0"/>
              </a:spcAft>
              <a:buClr>
                <a:schemeClr val="dk2"/>
              </a:buClr>
              <a:buSzPts val="1400"/>
              <a:buFont typeface="Lato"/>
              <a:buAutoNum type="alphaLcParenR"/>
            </a:pPr>
            <a:r>
              <a:rPr lang="en" sz="1400">
                <a:solidFill>
                  <a:schemeClr val="dk2"/>
                </a:solidFill>
                <a:latin typeface="Lato"/>
                <a:ea typeface="Lato"/>
                <a:cs typeface="Lato"/>
                <a:sym typeface="Lato"/>
              </a:rPr>
              <a:t>Other - (Troubles Ben ran into?) Splitting the Alma NCIP to make both parts work!</a:t>
            </a:r>
            <a:endParaRPr sz="1400">
              <a:solidFill>
                <a:schemeClr val="dk2"/>
              </a:solidFill>
              <a:latin typeface="Lato"/>
              <a:ea typeface="Lato"/>
              <a:cs typeface="Lato"/>
              <a:sym typeface="Lato"/>
            </a:endParaRPr>
          </a:p>
          <a:p>
            <a:pPr marL="457200" lvl="0" indent="-317500" rtl="0">
              <a:lnSpc>
                <a:spcPct val="115000"/>
              </a:lnSpc>
              <a:spcBef>
                <a:spcPts val="0"/>
              </a:spcBef>
              <a:spcAft>
                <a:spcPts val="0"/>
              </a:spcAft>
              <a:buClr>
                <a:schemeClr val="dk2"/>
              </a:buClr>
              <a:buSzPts val="1400"/>
              <a:buFont typeface="Lato"/>
              <a:buAutoNum type="arabicParenR"/>
            </a:pPr>
            <a:r>
              <a:rPr lang="en" sz="1400">
                <a:solidFill>
                  <a:schemeClr val="dk2"/>
                </a:solidFill>
                <a:latin typeface="Lato"/>
                <a:ea typeface="Lato"/>
                <a:cs typeface="Lato"/>
                <a:sym typeface="Lato"/>
              </a:rPr>
              <a:t>For Primo Searching</a:t>
            </a:r>
            <a:endParaRPr sz="1400">
              <a:solidFill>
                <a:schemeClr val="dk2"/>
              </a:solidFill>
              <a:latin typeface="Lato"/>
              <a:ea typeface="Lato"/>
              <a:cs typeface="Lato"/>
              <a:sym typeface="Lato"/>
            </a:endParaRPr>
          </a:p>
          <a:p>
            <a:pPr marL="914400" lvl="1" indent="-317500" rtl="0">
              <a:lnSpc>
                <a:spcPct val="115000"/>
              </a:lnSpc>
              <a:spcBef>
                <a:spcPts val="0"/>
              </a:spcBef>
              <a:spcAft>
                <a:spcPts val="0"/>
              </a:spcAft>
              <a:buClr>
                <a:schemeClr val="dk2"/>
              </a:buClr>
              <a:buSzPts val="1400"/>
              <a:buFont typeface="Lato"/>
              <a:buAutoNum type="alphaLcParenR"/>
            </a:pPr>
            <a:r>
              <a:rPr lang="en" sz="1400">
                <a:solidFill>
                  <a:schemeClr val="dk2"/>
                </a:solidFill>
                <a:latin typeface="Lato"/>
                <a:ea typeface="Lato"/>
                <a:cs typeface="Lato"/>
                <a:sym typeface="Lato"/>
              </a:rPr>
              <a:t>ILLiad Primo New UI Addon - This allows you to search your database from within ILLiad</a:t>
            </a:r>
            <a:endParaRPr sz="1400">
              <a:solidFill>
                <a:schemeClr val="dk2"/>
              </a:solidFill>
              <a:latin typeface="Lato"/>
              <a:ea typeface="Lato"/>
              <a:cs typeface="Lato"/>
              <a:sym typeface="Lato"/>
            </a:endParaRPr>
          </a:p>
          <a:p>
            <a:pPr marL="914400" lvl="1" indent="-317500" rtl="0">
              <a:lnSpc>
                <a:spcPct val="115000"/>
              </a:lnSpc>
              <a:spcBef>
                <a:spcPts val="0"/>
              </a:spcBef>
              <a:spcAft>
                <a:spcPts val="0"/>
              </a:spcAft>
              <a:buClr>
                <a:schemeClr val="dk2"/>
              </a:buClr>
              <a:buSzPts val="1400"/>
              <a:buFont typeface="Lato"/>
              <a:buAutoNum type="alphaLcParenR"/>
            </a:pPr>
            <a:r>
              <a:rPr lang="en" sz="1400">
                <a:solidFill>
                  <a:schemeClr val="dk2"/>
                </a:solidFill>
                <a:latin typeface="Lato"/>
                <a:ea typeface="Lato"/>
                <a:cs typeface="Lato"/>
                <a:sym typeface="Lato"/>
              </a:rPr>
              <a:t>OpenURL Addon - for additional searching strategies. </a:t>
            </a:r>
            <a:endParaRPr sz="1400">
              <a:solidFill>
                <a:schemeClr val="dk2"/>
              </a:solidFill>
              <a:latin typeface="Lato"/>
              <a:ea typeface="Lato"/>
              <a:cs typeface="Lato"/>
              <a:sym typeface="Lato"/>
            </a:endParaRPr>
          </a:p>
          <a:p>
            <a:pPr marL="0" lvl="0" indent="0">
              <a:spcBef>
                <a:spcPts val="1600"/>
              </a:spcBef>
              <a:spcAft>
                <a:spcPts val="0"/>
              </a:spcAft>
              <a:buNone/>
            </a:pPr>
            <a:endParaRPr/>
          </a:p>
        </p:txBody>
      </p:sp>
    </p:spTree>
    <p:extLst>
      <p:ext uri="{BB962C8B-B14F-4D97-AF65-F5344CB8AC3E}">
        <p14:creationId xmlns:p14="http://schemas.microsoft.com/office/powerpoint/2010/main" val="460926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d30382b95_2_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Google Shape;98;g3d30382b95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a:p>
            <a:pPr marL="0" lvl="0" indent="0">
              <a:spcBef>
                <a:spcPts val="0"/>
              </a:spcBef>
              <a:spcAft>
                <a:spcPts val="0"/>
              </a:spcAft>
              <a:buNone/>
            </a:pPr>
            <a:r>
              <a:rPr lang="en"/>
              <a:t>The following slides show setting up your Alma to allow for ILLiad to talk to it. Again! This will differ slightly from institution to institution...</a:t>
            </a:r>
            <a:endParaRPr/>
          </a:p>
          <a:p>
            <a:pPr marL="0" lvl="0" indent="0">
              <a:spcBef>
                <a:spcPts val="0"/>
              </a:spcBef>
              <a:spcAft>
                <a:spcPts val="0"/>
              </a:spcAft>
              <a:buNone/>
            </a:pPr>
            <a:endParaRPr/>
          </a:p>
          <a:p>
            <a:pPr marL="0" lvl="0" indent="0">
              <a:spcBef>
                <a:spcPts val="0"/>
              </a:spcBef>
              <a:spcAft>
                <a:spcPts val="0"/>
              </a:spcAft>
              <a:buNone/>
            </a:pPr>
            <a:r>
              <a:rPr lang="en"/>
              <a:t>In Alma, you will:</a:t>
            </a:r>
            <a:endParaRPr/>
          </a:p>
          <a:p>
            <a:pPr marL="0" lvl="0" indent="0">
              <a:spcBef>
                <a:spcPts val="0"/>
              </a:spcBef>
              <a:spcAft>
                <a:spcPts val="0"/>
              </a:spcAft>
              <a:buNone/>
            </a:pPr>
            <a:endParaRPr/>
          </a:p>
          <a:p>
            <a:pPr marL="457200" lvl="0" indent="-298450" rtl="0">
              <a:spcBef>
                <a:spcPts val="0"/>
              </a:spcBef>
              <a:spcAft>
                <a:spcPts val="0"/>
              </a:spcAft>
              <a:buSzPts val="1100"/>
              <a:buAutoNum type="arabicParenR"/>
            </a:pPr>
            <a:r>
              <a:rPr lang="en"/>
              <a:t>Go under Fulfillment|Resource Sharing|Partners</a:t>
            </a:r>
            <a:endParaRPr/>
          </a:p>
          <a:p>
            <a:pPr marL="457200" lvl="0" indent="-298450">
              <a:spcBef>
                <a:spcPts val="0"/>
              </a:spcBef>
              <a:spcAft>
                <a:spcPts val="0"/>
              </a:spcAft>
              <a:buSzPts val="1100"/>
              <a:buAutoNum type="arabicParenR"/>
            </a:pPr>
            <a:r>
              <a:rPr lang="en"/>
              <a:t>And Add Partner</a:t>
            </a:r>
            <a:endParaRPr/>
          </a:p>
          <a:p>
            <a:pPr marL="0" lvl="0" indent="0">
              <a:spcBef>
                <a:spcPts val="0"/>
              </a:spcBef>
              <a:spcAft>
                <a:spcPts val="0"/>
              </a:spcAft>
              <a:buNone/>
            </a:pPr>
            <a:endParaRPr/>
          </a:p>
          <a:p>
            <a:pPr marL="0" lvl="0" indent="0" rtl="0">
              <a:spcBef>
                <a:spcPts val="0"/>
              </a:spcBef>
              <a:spcAft>
                <a:spcPts val="0"/>
              </a:spcAft>
              <a:buNone/>
            </a:pPr>
            <a:endParaRPr/>
          </a:p>
        </p:txBody>
      </p:sp>
    </p:spTree>
    <p:extLst>
      <p:ext uri="{BB962C8B-B14F-4D97-AF65-F5344CB8AC3E}">
        <p14:creationId xmlns:p14="http://schemas.microsoft.com/office/powerpoint/2010/main" val="2498266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d30382b95_2_12: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Google Shape;107;g3d30382b95_2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Important fields are: </a:t>
            </a:r>
            <a:endParaRPr/>
          </a:p>
          <a:p>
            <a:pPr marL="0" lvl="0" indent="0">
              <a:spcBef>
                <a:spcPts val="0"/>
              </a:spcBef>
              <a:spcAft>
                <a:spcPts val="0"/>
              </a:spcAft>
              <a:buNone/>
            </a:pPr>
            <a:endParaRPr/>
          </a:p>
          <a:p>
            <a:pPr marL="457200" lvl="0" indent="-298450" rtl="0">
              <a:spcBef>
                <a:spcPts val="0"/>
              </a:spcBef>
              <a:spcAft>
                <a:spcPts val="0"/>
              </a:spcAft>
              <a:buSzPts val="1100"/>
              <a:buAutoNum type="arabicParenR"/>
            </a:pPr>
            <a:r>
              <a:rPr lang="en"/>
              <a:t>Profile Type = NCIP</a:t>
            </a:r>
            <a:endParaRPr/>
          </a:p>
          <a:p>
            <a:pPr marL="457200" lvl="0" indent="-298450" rtl="0">
              <a:spcBef>
                <a:spcPts val="0"/>
              </a:spcBef>
              <a:spcAft>
                <a:spcPts val="0"/>
              </a:spcAft>
              <a:buSzPts val="1100"/>
              <a:buAutoNum type="arabicParenR"/>
            </a:pPr>
            <a:r>
              <a:rPr lang="en"/>
              <a:t>System Type = ILLiad</a:t>
            </a:r>
            <a:endParaRPr/>
          </a:p>
          <a:p>
            <a:pPr marL="457200" lvl="0" indent="-298450" rtl="0">
              <a:spcBef>
                <a:spcPts val="0"/>
              </a:spcBef>
              <a:spcAft>
                <a:spcPts val="0"/>
              </a:spcAft>
              <a:buSzPts val="1100"/>
              <a:buAutoNum type="arabicParenR"/>
            </a:pPr>
            <a:r>
              <a:rPr lang="en"/>
              <a:t>Name = whatever you want, but you have to match these in Addons</a:t>
            </a:r>
            <a:endParaRPr/>
          </a:p>
          <a:p>
            <a:pPr marL="457200" lvl="0" indent="-298450" rtl="0">
              <a:spcBef>
                <a:spcPts val="0"/>
              </a:spcBef>
              <a:spcAft>
                <a:spcPts val="0"/>
              </a:spcAft>
              <a:buSzPts val="1100"/>
              <a:buAutoNum type="arabicParenR"/>
            </a:pPr>
            <a:r>
              <a:rPr lang="en"/>
              <a:t>Borrowing Workflow and Lending Workflows need to be set up and selected</a:t>
            </a:r>
            <a:endParaRPr/>
          </a:p>
        </p:txBody>
      </p:sp>
    </p:spTree>
    <p:extLst>
      <p:ext uri="{BB962C8B-B14F-4D97-AF65-F5344CB8AC3E}">
        <p14:creationId xmlns:p14="http://schemas.microsoft.com/office/powerpoint/2010/main" val="1847740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d30382b95_2_28: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Google Shape;114;g3d30382b95_2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Continuing on : Important fields to Note: </a:t>
            </a:r>
            <a:endParaRPr/>
          </a:p>
          <a:p>
            <a:pPr marL="0" lvl="0" indent="0">
              <a:spcBef>
                <a:spcPts val="0"/>
              </a:spcBef>
              <a:spcAft>
                <a:spcPts val="0"/>
              </a:spcAft>
              <a:buNone/>
            </a:pPr>
            <a:endParaRPr/>
          </a:p>
          <a:p>
            <a:pPr marL="457200" lvl="0" indent="-298450" rtl="0">
              <a:spcBef>
                <a:spcPts val="0"/>
              </a:spcBef>
              <a:spcAft>
                <a:spcPts val="0"/>
              </a:spcAft>
              <a:buSzPts val="1100"/>
              <a:buAutoNum type="arabicParenR"/>
            </a:pPr>
            <a:r>
              <a:rPr lang="en"/>
              <a:t>What are you going to use for your User Identifier Type? </a:t>
            </a:r>
            <a:endParaRPr/>
          </a:p>
          <a:p>
            <a:pPr marL="914400" lvl="1" indent="-298450" rtl="0">
              <a:spcBef>
                <a:spcPts val="0"/>
              </a:spcBef>
              <a:spcAft>
                <a:spcPts val="0"/>
              </a:spcAft>
              <a:buSzPts val="1100"/>
              <a:buAutoNum type="alphaLcParenR"/>
            </a:pPr>
            <a:r>
              <a:rPr lang="en"/>
              <a:t>Naz uses NetID</a:t>
            </a:r>
            <a:endParaRPr/>
          </a:p>
          <a:p>
            <a:pPr marL="914400" lvl="1" indent="-298450" rtl="0">
              <a:spcBef>
                <a:spcPts val="0"/>
              </a:spcBef>
              <a:spcAft>
                <a:spcPts val="0"/>
              </a:spcAft>
              <a:buSzPts val="1100"/>
              <a:buAutoNum type="alphaLcParenR"/>
            </a:pPr>
            <a:r>
              <a:rPr lang="en"/>
              <a:t>Fisher uses University ID</a:t>
            </a:r>
            <a:endParaRPr/>
          </a:p>
          <a:p>
            <a:pPr marL="914400" lvl="1" indent="-298450">
              <a:spcBef>
                <a:spcPts val="0"/>
              </a:spcBef>
              <a:spcAft>
                <a:spcPts val="0"/>
              </a:spcAft>
              <a:buSzPts val="1100"/>
              <a:buAutoNum type="alphaLcParenR"/>
            </a:pPr>
            <a:r>
              <a:rPr lang="en"/>
              <a:t>Ithaca uses University ID</a:t>
            </a:r>
            <a:endParaRPr/>
          </a:p>
          <a:p>
            <a:pPr marL="0" lvl="0" indent="0">
              <a:spcBef>
                <a:spcPts val="0"/>
              </a:spcBef>
              <a:spcAft>
                <a:spcPts val="0"/>
              </a:spcAft>
              <a:buNone/>
            </a:pPr>
            <a:endParaRPr/>
          </a:p>
          <a:p>
            <a:pPr marL="0" lvl="0" indent="0">
              <a:spcBef>
                <a:spcPts val="0"/>
              </a:spcBef>
              <a:spcAft>
                <a:spcPts val="0"/>
              </a:spcAft>
              <a:buNone/>
            </a:pPr>
            <a:endParaRPr/>
          </a:p>
          <a:p>
            <a:pPr marL="0" lvl="0" indent="0">
              <a:spcBef>
                <a:spcPts val="0"/>
              </a:spcBef>
              <a:spcAft>
                <a:spcPts val="0"/>
              </a:spcAft>
              <a:buNone/>
            </a:pPr>
            <a:endParaRPr/>
          </a:p>
          <a:p>
            <a:pPr marL="0" lvl="0" indent="0" rtl="0">
              <a:spcBef>
                <a:spcPts val="0"/>
              </a:spcBef>
              <a:spcAft>
                <a:spcPts val="0"/>
              </a:spcAft>
              <a:buNone/>
            </a:pPr>
            <a:r>
              <a:rPr lang="en" sz="1000">
                <a:solidFill>
                  <a:srgbClr val="333333"/>
                </a:solidFill>
                <a:highlight>
                  <a:srgbClr val="FFFFFF"/>
                </a:highlight>
              </a:rPr>
              <a:t>Differences for SJFC: University ID is identifier type, enable service for guest user is no, supports borrowing is unchecked</a:t>
            </a:r>
            <a:endParaRPr/>
          </a:p>
        </p:txBody>
      </p:sp>
    </p:spTree>
    <p:extLst>
      <p:ext uri="{BB962C8B-B14F-4D97-AF65-F5344CB8AC3E}">
        <p14:creationId xmlns:p14="http://schemas.microsoft.com/office/powerpoint/2010/main" val="4277390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11C904-E8A6-443E-8796-586CD25DE4A6}" type="datetimeFigureOut">
              <a:rPr lang="en-US" smtClean="0"/>
              <a:t>8/28/2018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1FB68-90D5-4BC7-B4EA-A4657CE51BD7}" type="slidenum">
              <a:rPr lang="en-US" smtClean="0"/>
              <a:t>‹#›</a:t>
            </a:fld>
            <a:endParaRPr lang="en-US"/>
          </a:p>
        </p:txBody>
      </p:sp>
    </p:spTree>
    <p:extLst>
      <p:ext uri="{BB962C8B-B14F-4D97-AF65-F5344CB8AC3E}">
        <p14:creationId xmlns:p14="http://schemas.microsoft.com/office/powerpoint/2010/main" val="13162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11C904-E8A6-443E-8796-586CD25DE4A6}" type="datetimeFigureOut">
              <a:rPr lang="en-US" smtClean="0"/>
              <a:t>8/28/2018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1FB68-90D5-4BC7-B4EA-A4657CE51BD7}" type="slidenum">
              <a:rPr lang="en-US" smtClean="0"/>
              <a:t>‹#›</a:t>
            </a:fld>
            <a:endParaRPr lang="en-US"/>
          </a:p>
        </p:txBody>
      </p:sp>
    </p:spTree>
    <p:extLst>
      <p:ext uri="{BB962C8B-B14F-4D97-AF65-F5344CB8AC3E}">
        <p14:creationId xmlns:p14="http://schemas.microsoft.com/office/powerpoint/2010/main" val="1177108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11C904-E8A6-443E-8796-586CD25DE4A6}" type="datetimeFigureOut">
              <a:rPr lang="en-US" smtClean="0"/>
              <a:t>8/28/2018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1FB68-90D5-4BC7-B4EA-A4657CE51BD7}" type="slidenum">
              <a:rPr lang="en-US" smtClean="0"/>
              <a:t>‹#›</a:t>
            </a:fld>
            <a:endParaRPr lang="en-US"/>
          </a:p>
        </p:txBody>
      </p:sp>
    </p:spTree>
    <p:extLst>
      <p:ext uri="{BB962C8B-B14F-4D97-AF65-F5344CB8AC3E}">
        <p14:creationId xmlns:p14="http://schemas.microsoft.com/office/powerpoint/2010/main" val="25662895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p:nvPr/>
        </p:nvSpPr>
        <p:spPr>
          <a:xfrm>
            <a:off x="3665400" y="998400"/>
            <a:ext cx="4861200" cy="4861200"/>
          </a:xfrm>
          <a:prstGeom prst="rect">
            <a:avLst/>
          </a:prstGeom>
          <a:solidFill>
            <a:srgbClr val="F1C23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 name="Google Shape;11;p2"/>
          <p:cNvSpPr/>
          <p:nvPr/>
        </p:nvSpPr>
        <p:spPr>
          <a:xfrm>
            <a:off x="3990600" y="1323600"/>
            <a:ext cx="4210800" cy="4210800"/>
          </a:xfrm>
          <a:prstGeom prst="rect">
            <a:avLst/>
          </a:prstGeom>
          <a:noFill/>
          <a:ln w="28575" cap="flat" cmpd="sng">
            <a:solidFill>
              <a:schemeClr val="lt1"/>
            </a:solidFill>
            <a:prstDash val="solid"/>
            <a:miter lim="8000"/>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 name="Google Shape;12;p2"/>
          <p:cNvSpPr txBox="1">
            <a:spLocks noGrp="1"/>
          </p:cNvSpPr>
          <p:nvPr>
            <p:ph type="ctrTitle"/>
          </p:nvPr>
        </p:nvSpPr>
        <p:spPr>
          <a:xfrm>
            <a:off x="4128333" y="2169600"/>
            <a:ext cx="3935200" cy="2112400"/>
          </a:xfrm>
          <a:prstGeom prst="rect">
            <a:avLst/>
          </a:prstGeom>
        </p:spPr>
        <p:txBody>
          <a:bodyPr spcFirstLastPara="1" wrap="square" lIns="91425" tIns="91425" rIns="91425" bIns="91425" anchor="ctr" anchorCtr="0"/>
          <a:lstStyle>
            <a:lvl1pPr lv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a:endParaRPr/>
          </a:p>
        </p:txBody>
      </p:sp>
      <p:sp>
        <p:nvSpPr>
          <p:cNvPr id="13" name="Google Shape;13;p2"/>
          <p:cNvSpPr txBox="1">
            <a:spLocks noGrp="1"/>
          </p:cNvSpPr>
          <p:nvPr>
            <p:ph type="subTitle" idx="1"/>
          </p:nvPr>
        </p:nvSpPr>
        <p:spPr>
          <a:xfrm>
            <a:off x="4128484" y="4355907"/>
            <a:ext cx="3935200" cy="935200"/>
          </a:xfrm>
          <a:prstGeom prst="rect">
            <a:avLst/>
          </a:prstGeom>
        </p:spPr>
        <p:txBody>
          <a:bodyPr spcFirstLastPara="1" wrap="square" lIns="91425" tIns="91425" rIns="91425" bIns="91425" anchor="b" anchorCtr="0"/>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sz="2400" b="1">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sz="2400" b="1">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sz="2400" b="1">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sz="2400" b="1">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sz="2400" b="1">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sz="2400" b="1">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sz="2400" b="1">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sz="2400" b="1">
                <a:solidFill>
                  <a:schemeClr val="lt1"/>
                </a:solidFill>
                <a:latin typeface="Playfair Display"/>
                <a:ea typeface="Playfair Display"/>
                <a:cs typeface="Playfair Display"/>
                <a:sym typeface="Playfair Display"/>
              </a:defRPr>
            </a:lvl9pPr>
          </a:lstStyle>
          <a:p>
            <a:endParaRPr/>
          </a:p>
        </p:txBody>
      </p:sp>
      <p:sp>
        <p:nvSpPr>
          <p:cNvPr id="14" name="Google Shape;14;p2"/>
          <p:cNvSpPr txBox="1">
            <a:spLocks noGrp="1"/>
          </p:cNvSpPr>
          <p:nvPr>
            <p:ph type="sldNum" idx="12"/>
          </p:nvPr>
        </p:nvSpPr>
        <p:spPr>
          <a:xfrm>
            <a:off x="11320333" y="624134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E696C"/>
                </a:solidFill>
              </a:rPr>
              <a:pPr/>
              <a:t>‹#›</a:t>
            </a:fld>
            <a:endParaRPr>
              <a:solidFill>
                <a:srgbClr val="5E696C"/>
              </a:solidFill>
            </a:endParaRPr>
          </a:p>
        </p:txBody>
      </p:sp>
    </p:spTree>
    <p:extLst>
      <p:ext uri="{BB962C8B-B14F-4D97-AF65-F5344CB8AC3E}">
        <p14:creationId xmlns:p14="http://schemas.microsoft.com/office/powerpoint/2010/main" val="20942193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19" name="Google Shape;19;p4"/>
          <p:cNvSpPr/>
          <p:nvPr/>
        </p:nvSpPr>
        <p:spPr>
          <a:xfrm>
            <a:off x="0" y="6727600"/>
            <a:ext cx="12192000" cy="130400"/>
          </a:xfrm>
          <a:prstGeom prst="rect">
            <a:avLst/>
          </a:pr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 name="Google Shape;20;p4"/>
          <p:cNvSpPr txBox="1">
            <a:spLocks noGrp="1"/>
          </p:cNvSpPr>
          <p:nvPr>
            <p:ph type="title"/>
          </p:nvPr>
        </p:nvSpPr>
        <p:spPr>
          <a:xfrm>
            <a:off x="415600" y="521800"/>
            <a:ext cx="11360800" cy="834800"/>
          </a:xfrm>
          <a:prstGeom prst="rect">
            <a:avLst/>
          </a:prstGeom>
        </p:spPr>
        <p:txBody>
          <a:bodyPr spcFirstLastPara="1" wrap="square" lIns="91425" tIns="91425" rIns="91425" bIns="91425" anchor="t"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1" name="Google Shape;21;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22" name="Google Shape;22;p4"/>
          <p:cNvSpPr txBox="1">
            <a:spLocks noGrp="1"/>
          </p:cNvSpPr>
          <p:nvPr>
            <p:ph type="sldNum" idx="12"/>
          </p:nvPr>
        </p:nvSpPr>
        <p:spPr>
          <a:xfrm>
            <a:off x="11320333" y="624134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E696C"/>
                </a:solidFill>
              </a:rPr>
              <a:pPr/>
              <a:t>‹#›</a:t>
            </a:fld>
            <a:endParaRPr>
              <a:solidFill>
                <a:srgbClr val="5E696C"/>
              </a:solidFill>
            </a:endParaRPr>
          </a:p>
        </p:txBody>
      </p:sp>
    </p:spTree>
    <p:extLst>
      <p:ext uri="{BB962C8B-B14F-4D97-AF65-F5344CB8AC3E}">
        <p14:creationId xmlns:p14="http://schemas.microsoft.com/office/powerpoint/2010/main" val="37757576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415600" y="521800"/>
            <a:ext cx="11360800" cy="834800"/>
          </a:xfrm>
          <a:prstGeom prst="rect">
            <a:avLst/>
          </a:prstGeom>
        </p:spPr>
        <p:txBody>
          <a:bodyPr spcFirstLastPara="1" wrap="square" lIns="91425" tIns="91425" rIns="91425" bIns="91425" anchor="t"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5" name="Google Shape;25;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6" name="Google Shape;26;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7" name="Google Shape;27;p5"/>
          <p:cNvSpPr txBox="1">
            <a:spLocks noGrp="1"/>
          </p:cNvSpPr>
          <p:nvPr>
            <p:ph type="sldNum" idx="12"/>
          </p:nvPr>
        </p:nvSpPr>
        <p:spPr>
          <a:xfrm>
            <a:off x="11320333" y="624134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E696C"/>
                </a:solidFill>
              </a:rPr>
              <a:pPr/>
              <a:t>‹#›</a:t>
            </a:fld>
            <a:endParaRPr>
              <a:solidFill>
                <a:srgbClr val="5E696C"/>
              </a:solidFill>
            </a:endParaRPr>
          </a:p>
        </p:txBody>
      </p:sp>
    </p:spTree>
    <p:extLst>
      <p:ext uri="{BB962C8B-B14F-4D97-AF65-F5344CB8AC3E}">
        <p14:creationId xmlns:p14="http://schemas.microsoft.com/office/powerpoint/2010/main" val="28190848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415600" y="521800"/>
            <a:ext cx="11360800" cy="834800"/>
          </a:xfrm>
          <a:prstGeom prst="rect">
            <a:avLst/>
          </a:prstGeom>
        </p:spPr>
        <p:txBody>
          <a:bodyPr spcFirstLastPara="1" wrap="square" lIns="91425" tIns="91425" rIns="91425" bIns="91425" anchor="t"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0" name="Google Shape;30;p6"/>
          <p:cNvSpPr txBox="1">
            <a:spLocks noGrp="1"/>
          </p:cNvSpPr>
          <p:nvPr>
            <p:ph type="sldNum" idx="12"/>
          </p:nvPr>
        </p:nvSpPr>
        <p:spPr>
          <a:xfrm>
            <a:off x="11320333" y="624134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E696C"/>
                </a:solidFill>
              </a:rPr>
              <a:pPr/>
              <a:t>‹#›</a:t>
            </a:fld>
            <a:endParaRPr>
              <a:solidFill>
                <a:srgbClr val="5E696C"/>
              </a:solidFill>
            </a:endParaRPr>
          </a:p>
        </p:txBody>
      </p:sp>
    </p:spTree>
    <p:extLst>
      <p:ext uri="{BB962C8B-B14F-4D97-AF65-F5344CB8AC3E}">
        <p14:creationId xmlns:p14="http://schemas.microsoft.com/office/powerpoint/2010/main" val="2130803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11C904-E8A6-443E-8796-586CD25DE4A6}" type="datetimeFigureOut">
              <a:rPr lang="en-US" smtClean="0"/>
              <a:t>8/28/2018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1FB68-90D5-4BC7-B4EA-A4657CE51BD7}" type="slidenum">
              <a:rPr lang="en-US" smtClean="0"/>
              <a:t>‹#›</a:t>
            </a:fld>
            <a:endParaRPr lang="en-US"/>
          </a:p>
        </p:txBody>
      </p:sp>
    </p:spTree>
    <p:extLst>
      <p:ext uri="{BB962C8B-B14F-4D97-AF65-F5344CB8AC3E}">
        <p14:creationId xmlns:p14="http://schemas.microsoft.com/office/powerpoint/2010/main" val="4146832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E11C904-E8A6-443E-8796-586CD25DE4A6}" type="datetimeFigureOut">
              <a:rPr lang="en-US" smtClean="0"/>
              <a:t>8/28/2018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1FB68-90D5-4BC7-B4EA-A4657CE51BD7}" type="slidenum">
              <a:rPr lang="en-US" smtClean="0"/>
              <a:t>‹#›</a:t>
            </a:fld>
            <a:endParaRPr lang="en-US"/>
          </a:p>
        </p:txBody>
      </p:sp>
    </p:spTree>
    <p:extLst>
      <p:ext uri="{BB962C8B-B14F-4D97-AF65-F5344CB8AC3E}">
        <p14:creationId xmlns:p14="http://schemas.microsoft.com/office/powerpoint/2010/main" val="134904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11C904-E8A6-443E-8796-586CD25DE4A6}" type="datetimeFigureOut">
              <a:rPr lang="en-US" smtClean="0"/>
              <a:t>8/28/2018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61FB68-90D5-4BC7-B4EA-A4657CE51BD7}" type="slidenum">
              <a:rPr lang="en-US" smtClean="0"/>
              <a:t>‹#›</a:t>
            </a:fld>
            <a:endParaRPr lang="en-US"/>
          </a:p>
        </p:txBody>
      </p:sp>
    </p:spTree>
    <p:extLst>
      <p:ext uri="{BB962C8B-B14F-4D97-AF65-F5344CB8AC3E}">
        <p14:creationId xmlns:p14="http://schemas.microsoft.com/office/powerpoint/2010/main" val="3218808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11C904-E8A6-443E-8796-586CD25DE4A6}" type="datetimeFigureOut">
              <a:rPr lang="en-US" smtClean="0"/>
              <a:t>8/28/2018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61FB68-90D5-4BC7-B4EA-A4657CE51BD7}" type="slidenum">
              <a:rPr lang="en-US" smtClean="0"/>
              <a:t>‹#›</a:t>
            </a:fld>
            <a:endParaRPr lang="en-US"/>
          </a:p>
        </p:txBody>
      </p:sp>
    </p:spTree>
    <p:extLst>
      <p:ext uri="{BB962C8B-B14F-4D97-AF65-F5344CB8AC3E}">
        <p14:creationId xmlns:p14="http://schemas.microsoft.com/office/powerpoint/2010/main" val="3136770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11C904-E8A6-443E-8796-586CD25DE4A6}" type="datetimeFigureOut">
              <a:rPr lang="en-US" smtClean="0"/>
              <a:t>8/28/2018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61FB68-90D5-4BC7-B4EA-A4657CE51BD7}" type="slidenum">
              <a:rPr lang="en-US" smtClean="0"/>
              <a:t>‹#›</a:t>
            </a:fld>
            <a:endParaRPr lang="en-US"/>
          </a:p>
        </p:txBody>
      </p:sp>
    </p:spTree>
    <p:extLst>
      <p:ext uri="{BB962C8B-B14F-4D97-AF65-F5344CB8AC3E}">
        <p14:creationId xmlns:p14="http://schemas.microsoft.com/office/powerpoint/2010/main" val="3642826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11C904-E8A6-443E-8796-586CD25DE4A6}" type="datetimeFigureOut">
              <a:rPr lang="en-US" smtClean="0"/>
              <a:t>8/28/2018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61FB68-90D5-4BC7-B4EA-A4657CE51BD7}" type="slidenum">
              <a:rPr lang="en-US" smtClean="0"/>
              <a:t>‹#›</a:t>
            </a:fld>
            <a:endParaRPr lang="en-US"/>
          </a:p>
        </p:txBody>
      </p:sp>
    </p:spTree>
    <p:extLst>
      <p:ext uri="{BB962C8B-B14F-4D97-AF65-F5344CB8AC3E}">
        <p14:creationId xmlns:p14="http://schemas.microsoft.com/office/powerpoint/2010/main" val="4010151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E11C904-E8A6-443E-8796-586CD25DE4A6}" type="datetimeFigureOut">
              <a:rPr lang="en-US" smtClean="0"/>
              <a:t>8/28/2018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61FB68-90D5-4BC7-B4EA-A4657CE51BD7}" type="slidenum">
              <a:rPr lang="en-US" smtClean="0"/>
              <a:t>‹#›</a:t>
            </a:fld>
            <a:endParaRPr lang="en-US"/>
          </a:p>
        </p:txBody>
      </p:sp>
    </p:spTree>
    <p:extLst>
      <p:ext uri="{BB962C8B-B14F-4D97-AF65-F5344CB8AC3E}">
        <p14:creationId xmlns:p14="http://schemas.microsoft.com/office/powerpoint/2010/main" val="4015683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E11C904-E8A6-443E-8796-586CD25DE4A6}" type="datetimeFigureOut">
              <a:rPr lang="en-US" smtClean="0"/>
              <a:t>8/28/2018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61FB68-90D5-4BC7-B4EA-A4657CE51BD7}" type="slidenum">
              <a:rPr lang="en-US" smtClean="0"/>
              <a:t>‹#›</a:t>
            </a:fld>
            <a:endParaRPr lang="en-US"/>
          </a:p>
        </p:txBody>
      </p:sp>
    </p:spTree>
    <p:extLst>
      <p:ext uri="{BB962C8B-B14F-4D97-AF65-F5344CB8AC3E}">
        <p14:creationId xmlns:p14="http://schemas.microsoft.com/office/powerpoint/2010/main" val="1324647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11C904-E8A6-443E-8796-586CD25DE4A6}" type="datetimeFigureOut">
              <a:rPr lang="en-US" smtClean="0"/>
              <a:t>8/28/2018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61FB68-90D5-4BC7-B4EA-A4657CE51BD7}" type="slidenum">
              <a:rPr lang="en-US" smtClean="0"/>
              <a:t>‹#›</a:t>
            </a:fld>
            <a:endParaRPr lang="en-US"/>
          </a:p>
        </p:txBody>
      </p:sp>
    </p:spTree>
    <p:extLst>
      <p:ext uri="{BB962C8B-B14F-4D97-AF65-F5344CB8AC3E}">
        <p14:creationId xmlns:p14="http://schemas.microsoft.com/office/powerpoint/2010/main" val="16658922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21800"/>
            <a:ext cx="11360800" cy="834800"/>
          </a:xfrm>
          <a:prstGeom prst="rect">
            <a:avLst/>
          </a:prstGeom>
          <a:noFill/>
          <a:ln>
            <a:noFill/>
          </a:ln>
        </p:spPr>
        <p:txBody>
          <a:bodyPr spcFirstLastPara="1" wrap="square" lIns="91425" tIns="91425" rIns="91425" bIns="91425" anchor="t" anchorCtr="0"/>
          <a:lstStyle>
            <a:lvl1pPr lvl="0">
              <a:spcBef>
                <a:spcPts val="0"/>
              </a:spcBef>
              <a:spcAft>
                <a:spcPts val="0"/>
              </a:spcAft>
              <a:buClr>
                <a:srgbClr val="38761D"/>
              </a:buClr>
              <a:buSzPts val="3200"/>
              <a:buFont typeface="Playfair Display"/>
              <a:buNone/>
              <a:defRPr sz="3200" b="1">
                <a:solidFill>
                  <a:srgbClr val="38761D"/>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11320333" y="6241345"/>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latin typeface="Lato"/>
                <a:ea typeface="Lato"/>
                <a:cs typeface="Lato"/>
                <a:sym typeface="Lato"/>
              </a:defRPr>
            </a:lvl1pPr>
            <a:lvl2pPr lvl="1" algn="r">
              <a:buNone/>
              <a:defRPr sz="1333">
                <a:solidFill>
                  <a:schemeClr val="dk2"/>
                </a:solidFill>
                <a:latin typeface="Lato"/>
                <a:ea typeface="Lato"/>
                <a:cs typeface="Lato"/>
                <a:sym typeface="Lato"/>
              </a:defRPr>
            </a:lvl2pPr>
            <a:lvl3pPr lvl="2" algn="r">
              <a:buNone/>
              <a:defRPr sz="1333">
                <a:solidFill>
                  <a:schemeClr val="dk2"/>
                </a:solidFill>
                <a:latin typeface="Lato"/>
                <a:ea typeface="Lato"/>
                <a:cs typeface="Lato"/>
                <a:sym typeface="Lato"/>
              </a:defRPr>
            </a:lvl3pPr>
            <a:lvl4pPr lvl="3" algn="r">
              <a:buNone/>
              <a:defRPr sz="1333">
                <a:solidFill>
                  <a:schemeClr val="dk2"/>
                </a:solidFill>
                <a:latin typeface="Lato"/>
                <a:ea typeface="Lato"/>
                <a:cs typeface="Lato"/>
                <a:sym typeface="Lato"/>
              </a:defRPr>
            </a:lvl4pPr>
            <a:lvl5pPr lvl="4" algn="r">
              <a:buNone/>
              <a:defRPr sz="1333">
                <a:solidFill>
                  <a:schemeClr val="dk2"/>
                </a:solidFill>
                <a:latin typeface="Lato"/>
                <a:ea typeface="Lato"/>
                <a:cs typeface="Lato"/>
                <a:sym typeface="Lato"/>
              </a:defRPr>
            </a:lvl5pPr>
            <a:lvl6pPr lvl="5" algn="r">
              <a:buNone/>
              <a:defRPr sz="1333">
                <a:solidFill>
                  <a:schemeClr val="dk2"/>
                </a:solidFill>
                <a:latin typeface="Lato"/>
                <a:ea typeface="Lato"/>
                <a:cs typeface="Lato"/>
                <a:sym typeface="Lato"/>
              </a:defRPr>
            </a:lvl6pPr>
            <a:lvl7pPr lvl="6" algn="r">
              <a:buNone/>
              <a:defRPr sz="1333">
                <a:solidFill>
                  <a:schemeClr val="dk2"/>
                </a:solidFill>
                <a:latin typeface="Lato"/>
                <a:ea typeface="Lato"/>
                <a:cs typeface="Lato"/>
                <a:sym typeface="Lato"/>
              </a:defRPr>
            </a:lvl7pPr>
            <a:lvl8pPr lvl="7" algn="r">
              <a:buNone/>
              <a:defRPr sz="1333">
                <a:solidFill>
                  <a:schemeClr val="dk2"/>
                </a:solidFill>
                <a:latin typeface="Lato"/>
                <a:ea typeface="Lato"/>
                <a:cs typeface="Lato"/>
                <a:sym typeface="Lato"/>
              </a:defRPr>
            </a:lvl8pPr>
            <a:lvl9pPr lvl="8" algn="r">
              <a:buNone/>
              <a:defRPr sz="1333">
                <a:solidFill>
                  <a:schemeClr val="dk2"/>
                </a:solidFill>
                <a:latin typeface="Lato"/>
                <a:ea typeface="Lato"/>
                <a:cs typeface="Lato"/>
                <a:sym typeface="Lato"/>
              </a:defRPr>
            </a:lvl9pPr>
          </a:lstStyle>
          <a:p>
            <a:pPr>
              <a:buClr>
                <a:srgbClr val="000000"/>
              </a:buClr>
              <a:buFont typeface="Arial"/>
              <a:buNone/>
            </a:pPr>
            <a:fld id="{00000000-1234-1234-1234-123412341234}" type="slidenum">
              <a:rPr lang="en" kern="0">
                <a:solidFill>
                  <a:srgbClr val="5E696C"/>
                </a:solidFill>
              </a:rPr>
              <a:pPr>
                <a:buClr>
                  <a:srgbClr val="000000"/>
                </a:buClr>
                <a:buFont typeface="Arial"/>
                <a:buNone/>
              </a:pPr>
              <a:t>‹#›</a:t>
            </a:fld>
            <a:endParaRPr kern="0">
              <a:solidFill>
                <a:srgbClr val="5E696C"/>
              </a:solidFill>
            </a:endParaRPr>
          </a:p>
        </p:txBody>
      </p:sp>
    </p:spTree>
    <p:extLst>
      <p:ext uri="{BB962C8B-B14F-4D97-AF65-F5344CB8AC3E}">
        <p14:creationId xmlns:p14="http://schemas.microsoft.com/office/powerpoint/2010/main" val="2386168137"/>
      </p:ext>
    </p:extLst>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21800"/>
            <a:ext cx="11360800" cy="834800"/>
          </a:xfrm>
          <a:prstGeom prst="rect">
            <a:avLst/>
          </a:prstGeom>
          <a:noFill/>
          <a:ln>
            <a:noFill/>
          </a:ln>
        </p:spPr>
        <p:txBody>
          <a:bodyPr spcFirstLastPara="1" wrap="square" lIns="91425" tIns="91425" rIns="91425" bIns="91425" anchor="t" anchorCtr="0"/>
          <a:lstStyle>
            <a:lvl1pPr lvl="0">
              <a:spcBef>
                <a:spcPts val="0"/>
              </a:spcBef>
              <a:spcAft>
                <a:spcPts val="0"/>
              </a:spcAft>
              <a:buClr>
                <a:srgbClr val="38761D"/>
              </a:buClr>
              <a:buSzPts val="3200"/>
              <a:buFont typeface="Playfair Display"/>
              <a:buNone/>
              <a:defRPr sz="3200" b="1">
                <a:solidFill>
                  <a:srgbClr val="38761D"/>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11320333" y="6241345"/>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latin typeface="Lato"/>
                <a:ea typeface="Lato"/>
                <a:cs typeface="Lato"/>
                <a:sym typeface="Lato"/>
              </a:defRPr>
            </a:lvl1pPr>
            <a:lvl2pPr lvl="1" algn="r">
              <a:buNone/>
              <a:defRPr sz="1333">
                <a:solidFill>
                  <a:schemeClr val="dk2"/>
                </a:solidFill>
                <a:latin typeface="Lato"/>
                <a:ea typeface="Lato"/>
                <a:cs typeface="Lato"/>
                <a:sym typeface="Lato"/>
              </a:defRPr>
            </a:lvl2pPr>
            <a:lvl3pPr lvl="2" algn="r">
              <a:buNone/>
              <a:defRPr sz="1333">
                <a:solidFill>
                  <a:schemeClr val="dk2"/>
                </a:solidFill>
                <a:latin typeface="Lato"/>
                <a:ea typeface="Lato"/>
                <a:cs typeface="Lato"/>
                <a:sym typeface="Lato"/>
              </a:defRPr>
            </a:lvl3pPr>
            <a:lvl4pPr lvl="3" algn="r">
              <a:buNone/>
              <a:defRPr sz="1333">
                <a:solidFill>
                  <a:schemeClr val="dk2"/>
                </a:solidFill>
                <a:latin typeface="Lato"/>
                <a:ea typeface="Lato"/>
                <a:cs typeface="Lato"/>
                <a:sym typeface="Lato"/>
              </a:defRPr>
            </a:lvl4pPr>
            <a:lvl5pPr lvl="4" algn="r">
              <a:buNone/>
              <a:defRPr sz="1333">
                <a:solidFill>
                  <a:schemeClr val="dk2"/>
                </a:solidFill>
                <a:latin typeface="Lato"/>
                <a:ea typeface="Lato"/>
                <a:cs typeface="Lato"/>
                <a:sym typeface="Lato"/>
              </a:defRPr>
            </a:lvl5pPr>
            <a:lvl6pPr lvl="5" algn="r">
              <a:buNone/>
              <a:defRPr sz="1333">
                <a:solidFill>
                  <a:schemeClr val="dk2"/>
                </a:solidFill>
                <a:latin typeface="Lato"/>
                <a:ea typeface="Lato"/>
                <a:cs typeface="Lato"/>
                <a:sym typeface="Lato"/>
              </a:defRPr>
            </a:lvl6pPr>
            <a:lvl7pPr lvl="6" algn="r">
              <a:buNone/>
              <a:defRPr sz="1333">
                <a:solidFill>
                  <a:schemeClr val="dk2"/>
                </a:solidFill>
                <a:latin typeface="Lato"/>
                <a:ea typeface="Lato"/>
                <a:cs typeface="Lato"/>
                <a:sym typeface="Lato"/>
              </a:defRPr>
            </a:lvl7pPr>
            <a:lvl8pPr lvl="7" algn="r">
              <a:buNone/>
              <a:defRPr sz="1333">
                <a:solidFill>
                  <a:schemeClr val="dk2"/>
                </a:solidFill>
                <a:latin typeface="Lato"/>
                <a:ea typeface="Lato"/>
                <a:cs typeface="Lato"/>
                <a:sym typeface="Lato"/>
              </a:defRPr>
            </a:lvl8pPr>
            <a:lvl9pPr lvl="8" algn="r">
              <a:buNone/>
              <a:defRPr sz="1333">
                <a:solidFill>
                  <a:schemeClr val="dk2"/>
                </a:solidFill>
                <a:latin typeface="Lato"/>
                <a:ea typeface="Lato"/>
                <a:cs typeface="Lato"/>
                <a:sym typeface="Lato"/>
              </a:defRPr>
            </a:lvl9pPr>
          </a:lstStyle>
          <a:p>
            <a:pPr>
              <a:buClr>
                <a:srgbClr val="000000"/>
              </a:buClr>
              <a:buFont typeface="Arial"/>
              <a:buNone/>
            </a:pPr>
            <a:fld id="{00000000-1234-1234-1234-123412341234}" type="slidenum">
              <a:rPr lang="en" kern="0">
                <a:solidFill>
                  <a:srgbClr val="5E696C"/>
                </a:solidFill>
              </a:rPr>
              <a:pPr>
                <a:buClr>
                  <a:srgbClr val="000000"/>
                </a:buClr>
                <a:buFont typeface="Arial"/>
                <a:buNone/>
              </a:pPr>
              <a:t>‹#›</a:t>
            </a:fld>
            <a:endParaRPr kern="0">
              <a:solidFill>
                <a:srgbClr val="5E696C"/>
              </a:solidFill>
            </a:endParaRPr>
          </a:p>
        </p:txBody>
      </p:sp>
    </p:spTree>
    <p:extLst>
      <p:ext uri="{BB962C8B-B14F-4D97-AF65-F5344CB8AC3E}">
        <p14:creationId xmlns:p14="http://schemas.microsoft.com/office/powerpoint/2010/main" val="83070612"/>
      </p:ext>
    </p:extLst>
  </p:cSld>
  <p:clrMap bg1="lt1" tx1="dk1" bg2="dk2" tx2="lt2" accent1="accent1" accent2="accent2" accent3="accent3" accent4="accent4" accent5="accent5" accent6="accent6" hlink="hlink" folHlink="folHlink"/>
  <p:sldLayoutIdLst>
    <p:sldLayoutId id="214748366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21800"/>
            <a:ext cx="11360800" cy="834800"/>
          </a:xfrm>
          <a:prstGeom prst="rect">
            <a:avLst/>
          </a:prstGeom>
          <a:noFill/>
          <a:ln>
            <a:noFill/>
          </a:ln>
        </p:spPr>
        <p:txBody>
          <a:bodyPr spcFirstLastPara="1" wrap="square" lIns="91425" tIns="91425" rIns="91425" bIns="91425" anchor="t" anchorCtr="0"/>
          <a:lstStyle>
            <a:lvl1pPr lvl="0">
              <a:spcBef>
                <a:spcPts val="0"/>
              </a:spcBef>
              <a:spcAft>
                <a:spcPts val="0"/>
              </a:spcAft>
              <a:buClr>
                <a:srgbClr val="38761D"/>
              </a:buClr>
              <a:buSzPts val="3200"/>
              <a:buFont typeface="Playfair Display"/>
              <a:buNone/>
              <a:defRPr sz="3200" b="1">
                <a:solidFill>
                  <a:srgbClr val="38761D"/>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11320333" y="6241345"/>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latin typeface="Lato"/>
                <a:ea typeface="Lato"/>
                <a:cs typeface="Lato"/>
                <a:sym typeface="Lato"/>
              </a:defRPr>
            </a:lvl1pPr>
            <a:lvl2pPr lvl="1" algn="r">
              <a:buNone/>
              <a:defRPr sz="1333">
                <a:solidFill>
                  <a:schemeClr val="dk2"/>
                </a:solidFill>
                <a:latin typeface="Lato"/>
                <a:ea typeface="Lato"/>
                <a:cs typeface="Lato"/>
                <a:sym typeface="Lato"/>
              </a:defRPr>
            </a:lvl2pPr>
            <a:lvl3pPr lvl="2" algn="r">
              <a:buNone/>
              <a:defRPr sz="1333">
                <a:solidFill>
                  <a:schemeClr val="dk2"/>
                </a:solidFill>
                <a:latin typeface="Lato"/>
                <a:ea typeface="Lato"/>
                <a:cs typeface="Lato"/>
                <a:sym typeface="Lato"/>
              </a:defRPr>
            </a:lvl3pPr>
            <a:lvl4pPr lvl="3" algn="r">
              <a:buNone/>
              <a:defRPr sz="1333">
                <a:solidFill>
                  <a:schemeClr val="dk2"/>
                </a:solidFill>
                <a:latin typeface="Lato"/>
                <a:ea typeface="Lato"/>
                <a:cs typeface="Lato"/>
                <a:sym typeface="Lato"/>
              </a:defRPr>
            </a:lvl4pPr>
            <a:lvl5pPr lvl="4" algn="r">
              <a:buNone/>
              <a:defRPr sz="1333">
                <a:solidFill>
                  <a:schemeClr val="dk2"/>
                </a:solidFill>
                <a:latin typeface="Lato"/>
                <a:ea typeface="Lato"/>
                <a:cs typeface="Lato"/>
                <a:sym typeface="Lato"/>
              </a:defRPr>
            </a:lvl5pPr>
            <a:lvl6pPr lvl="5" algn="r">
              <a:buNone/>
              <a:defRPr sz="1333">
                <a:solidFill>
                  <a:schemeClr val="dk2"/>
                </a:solidFill>
                <a:latin typeface="Lato"/>
                <a:ea typeface="Lato"/>
                <a:cs typeface="Lato"/>
                <a:sym typeface="Lato"/>
              </a:defRPr>
            </a:lvl6pPr>
            <a:lvl7pPr lvl="6" algn="r">
              <a:buNone/>
              <a:defRPr sz="1333">
                <a:solidFill>
                  <a:schemeClr val="dk2"/>
                </a:solidFill>
                <a:latin typeface="Lato"/>
                <a:ea typeface="Lato"/>
                <a:cs typeface="Lato"/>
                <a:sym typeface="Lato"/>
              </a:defRPr>
            </a:lvl7pPr>
            <a:lvl8pPr lvl="7" algn="r">
              <a:buNone/>
              <a:defRPr sz="1333">
                <a:solidFill>
                  <a:schemeClr val="dk2"/>
                </a:solidFill>
                <a:latin typeface="Lato"/>
                <a:ea typeface="Lato"/>
                <a:cs typeface="Lato"/>
                <a:sym typeface="Lato"/>
              </a:defRPr>
            </a:lvl8pPr>
            <a:lvl9pPr lvl="8" algn="r">
              <a:buNone/>
              <a:defRPr sz="1333">
                <a:solidFill>
                  <a:schemeClr val="dk2"/>
                </a:solidFill>
                <a:latin typeface="Lato"/>
                <a:ea typeface="Lato"/>
                <a:cs typeface="Lato"/>
                <a:sym typeface="Lato"/>
              </a:defRPr>
            </a:lvl9pPr>
          </a:lstStyle>
          <a:p>
            <a:pPr>
              <a:buClr>
                <a:srgbClr val="000000"/>
              </a:buClr>
              <a:buFont typeface="Arial"/>
              <a:buNone/>
            </a:pPr>
            <a:fld id="{00000000-1234-1234-1234-123412341234}" type="slidenum">
              <a:rPr lang="en" kern="0">
                <a:solidFill>
                  <a:srgbClr val="5E696C"/>
                </a:solidFill>
              </a:rPr>
              <a:pPr>
                <a:buClr>
                  <a:srgbClr val="000000"/>
                </a:buClr>
                <a:buFont typeface="Arial"/>
                <a:buNone/>
              </a:pPr>
              <a:t>‹#›</a:t>
            </a:fld>
            <a:endParaRPr kern="0">
              <a:solidFill>
                <a:srgbClr val="5E696C"/>
              </a:solidFill>
            </a:endParaRPr>
          </a:p>
        </p:txBody>
      </p:sp>
    </p:spTree>
    <p:extLst>
      <p:ext uri="{BB962C8B-B14F-4D97-AF65-F5344CB8AC3E}">
        <p14:creationId xmlns:p14="http://schemas.microsoft.com/office/powerpoint/2010/main" val="1493006661"/>
      </p:ext>
    </p:extLst>
  </p:cSld>
  <p:clrMap bg1="lt1" tx1="dk1" bg2="dk2" tx2="lt2" accent1="accent1" accent2="accent2" accent3="accent3" accent4="accent4" accent5="accent5" accent6="accent6" hlink="hlink" folHlink="folHlink"/>
  <p:sldLayoutIdLst>
    <p:sldLayoutId id="214748366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21800"/>
            <a:ext cx="11360800" cy="834800"/>
          </a:xfrm>
          <a:prstGeom prst="rect">
            <a:avLst/>
          </a:prstGeom>
          <a:noFill/>
          <a:ln>
            <a:noFill/>
          </a:ln>
        </p:spPr>
        <p:txBody>
          <a:bodyPr spcFirstLastPara="1" wrap="square" lIns="91425" tIns="91425" rIns="91425" bIns="91425" anchor="t" anchorCtr="0"/>
          <a:lstStyle>
            <a:lvl1pPr lvl="0">
              <a:spcBef>
                <a:spcPts val="0"/>
              </a:spcBef>
              <a:spcAft>
                <a:spcPts val="0"/>
              </a:spcAft>
              <a:buClr>
                <a:srgbClr val="38761D"/>
              </a:buClr>
              <a:buSzPts val="3200"/>
              <a:buFont typeface="Playfair Display"/>
              <a:buNone/>
              <a:defRPr sz="3200" b="1">
                <a:solidFill>
                  <a:srgbClr val="38761D"/>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11320333" y="6241345"/>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latin typeface="Lato"/>
                <a:ea typeface="Lato"/>
                <a:cs typeface="Lato"/>
                <a:sym typeface="Lato"/>
              </a:defRPr>
            </a:lvl1pPr>
            <a:lvl2pPr lvl="1" algn="r">
              <a:buNone/>
              <a:defRPr sz="1333">
                <a:solidFill>
                  <a:schemeClr val="dk2"/>
                </a:solidFill>
                <a:latin typeface="Lato"/>
                <a:ea typeface="Lato"/>
                <a:cs typeface="Lato"/>
                <a:sym typeface="Lato"/>
              </a:defRPr>
            </a:lvl2pPr>
            <a:lvl3pPr lvl="2" algn="r">
              <a:buNone/>
              <a:defRPr sz="1333">
                <a:solidFill>
                  <a:schemeClr val="dk2"/>
                </a:solidFill>
                <a:latin typeface="Lato"/>
                <a:ea typeface="Lato"/>
                <a:cs typeface="Lato"/>
                <a:sym typeface="Lato"/>
              </a:defRPr>
            </a:lvl3pPr>
            <a:lvl4pPr lvl="3" algn="r">
              <a:buNone/>
              <a:defRPr sz="1333">
                <a:solidFill>
                  <a:schemeClr val="dk2"/>
                </a:solidFill>
                <a:latin typeface="Lato"/>
                <a:ea typeface="Lato"/>
                <a:cs typeface="Lato"/>
                <a:sym typeface="Lato"/>
              </a:defRPr>
            </a:lvl4pPr>
            <a:lvl5pPr lvl="4" algn="r">
              <a:buNone/>
              <a:defRPr sz="1333">
                <a:solidFill>
                  <a:schemeClr val="dk2"/>
                </a:solidFill>
                <a:latin typeface="Lato"/>
                <a:ea typeface="Lato"/>
                <a:cs typeface="Lato"/>
                <a:sym typeface="Lato"/>
              </a:defRPr>
            </a:lvl5pPr>
            <a:lvl6pPr lvl="5" algn="r">
              <a:buNone/>
              <a:defRPr sz="1333">
                <a:solidFill>
                  <a:schemeClr val="dk2"/>
                </a:solidFill>
                <a:latin typeface="Lato"/>
                <a:ea typeface="Lato"/>
                <a:cs typeface="Lato"/>
                <a:sym typeface="Lato"/>
              </a:defRPr>
            </a:lvl6pPr>
            <a:lvl7pPr lvl="6" algn="r">
              <a:buNone/>
              <a:defRPr sz="1333">
                <a:solidFill>
                  <a:schemeClr val="dk2"/>
                </a:solidFill>
                <a:latin typeface="Lato"/>
                <a:ea typeface="Lato"/>
                <a:cs typeface="Lato"/>
                <a:sym typeface="Lato"/>
              </a:defRPr>
            </a:lvl7pPr>
            <a:lvl8pPr lvl="7" algn="r">
              <a:buNone/>
              <a:defRPr sz="1333">
                <a:solidFill>
                  <a:schemeClr val="dk2"/>
                </a:solidFill>
                <a:latin typeface="Lato"/>
                <a:ea typeface="Lato"/>
                <a:cs typeface="Lato"/>
                <a:sym typeface="Lato"/>
              </a:defRPr>
            </a:lvl8pPr>
            <a:lvl9pPr lvl="8" algn="r">
              <a:buNone/>
              <a:defRPr sz="1333">
                <a:solidFill>
                  <a:schemeClr val="dk2"/>
                </a:solidFill>
                <a:latin typeface="Lato"/>
                <a:ea typeface="Lato"/>
                <a:cs typeface="Lato"/>
                <a:sym typeface="Lato"/>
              </a:defRPr>
            </a:lvl9pPr>
          </a:lstStyle>
          <a:p>
            <a:pPr>
              <a:buClr>
                <a:srgbClr val="000000"/>
              </a:buClr>
              <a:buFont typeface="Arial"/>
              <a:buNone/>
            </a:pPr>
            <a:fld id="{00000000-1234-1234-1234-123412341234}" type="slidenum">
              <a:rPr lang="en" kern="0">
                <a:solidFill>
                  <a:srgbClr val="5E696C"/>
                </a:solidFill>
              </a:rPr>
              <a:pPr>
                <a:buClr>
                  <a:srgbClr val="000000"/>
                </a:buClr>
                <a:buFont typeface="Arial"/>
                <a:buNone/>
              </a:pPr>
              <a:t>‹#›</a:t>
            </a:fld>
            <a:endParaRPr kern="0">
              <a:solidFill>
                <a:srgbClr val="5E696C"/>
              </a:solidFill>
            </a:endParaRPr>
          </a:p>
        </p:txBody>
      </p:sp>
    </p:spTree>
    <p:extLst>
      <p:ext uri="{BB962C8B-B14F-4D97-AF65-F5344CB8AC3E}">
        <p14:creationId xmlns:p14="http://schemas.microsoft.com/office/powerpoint/2010/main" val="4215289574"/>
      </p:ext>
    </p:extLst>
  </p:cSld>
  <p:clrMap bg1="lt1" tx1="dk1" bg2="dk2" tx2="lt2" accent1="accent1" accent2="accent2" accent3="accent3" accent4="accent4" accent5="accent5" accent6="accent6" hlink="hlink" folHlink="folHlink"/>
  <p:sldLayoutIdLst>
    <p:sldLayoutId id="214748366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openxmlformats.org/officeDocument/2006/relationships/comments" Target="../comments/comment1.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4.xml"/><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hyperlink" Target="https://tinyurl.com/yap7l28a" TargetMode="External"/><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https://prometheus.atlas-sys.com/display/ILLiadAddons/ILLiad+Alma+NCIP+Borrowing+Renewal" TargetMode="External"/><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15.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15.xml"/><Relationship Id="rId5" Type="http://schemas.openxmlformats.org/officeDocument/2006/relationships/image" Target="../media/image33.png"/><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15.xml"/><Relationship Id="rId4" Type="http://schemas.openxmlformats.org/officeDocument/2006/relationships/image" Target="../media/image39.png"/></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15.xml"/><Relationship Id="rId4" Type="http://schemas.openxmlformats.org/officeDocument/2006/relationships/image" Target="../media/image41.png"/></Relationships>
</file>

<file path=ppt/slides/_rels/slide38.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38.xml"/><Relationship Id="rId1" Type="http://schemas.openxmlformats.org/officeDocument/2006/relationships/slideLayout" Target="../slideLayouts/slideLayout15.xml"/><Relationship Id="rId6" Type="http://schemas.openxmlformats.org/officeDocument/2006/relationships/image" Target="../media/image45.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39.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3.png"/><Relationship Id="rId7" Type="http://schemas.openxmlformats.org/officeDocument/2006/relationships/image" Target="../media/image52.png"/><Relationship Id="rId2" Type="http://schemas.openxmlformats.org/officeDocument/2006/relationships/notesSlide" Target="../notesSlides/notesSlide39.xml"/><Relationship Id="rId1" Type="http://schemas.openxmlformats.org/officeDocument/2006/relationships/slideLayout" Target="../slideLayouts/slideLayout15.xml"/><Relationship Id="rId6" Type="http://schemas.openxmlformats.org/officeDocument/2006/relationships/image" Target="../media/image51.png"/><Relationship Id="rId5" Type="http://schemas.openxmlformats.org/officeDocument/2006/relationships/image" Target="../media/image50.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2.xml"/><Relationship Id="rId1" Type="http://schemas.openxmlformats.org/officeDocument/2006/relationships/slideLayout" Target="../slideLayouts/slideLayout15.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4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3.xml"/><Relationship Id="rId1" Type="http://schemas.openxmlformats.org/officeDocument/2006/relationships/slideLayout" Target="../slideLayouts/slideLayout15.xml"/><Relationship Id="rId4" Type="http://schemas.openxmlformats.org/officeDocument/2006/relationships/image" Target="../media/image62.png"/></Relationships>
</file>

<file path=ppt/slides/_rels/slide4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66.gif"/><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0.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1.xml"/><Relationship Id="rId1" Type="http://schemas.openxmlformats.org/officeDocument/2006/relationships/slideLayout" Target="../slideLayouts/slideLayout15.xml"/><Relationship Id="rId4" Type="http://schemas.openxmlformats.org/officeDocument/2006/relationships/image" Target="../media/image69.png"/></Relationships>
</file>

<file path=ppt/slides/_rels/slide52.xml.rels><?xml version="1.0" encoding="UTF-8" standalone="yes"?>
<Relationships xmlns="http://schemas.openxmlformats.org/package/2006/relationships"><Relationship Id="rId3" Type="http://schemas.openxmlformats.org/officeDocument/2006/relationships/hyperlink" Target="mailto:kblackburn@sjfc.edu" TargetMode="External"/><Relationship Id="rId2" Type="http://schemas.openxmlformats.org/officeDocument/2006/relationships/notesSlide" Target="../notesSlides/notesSlide52.xml"/><Relationship Id="rId1" Type="http://schemas.openxmlformats.org/officeDocument/2006/relationships/slideLayout" Target="../slideLayouts/slideLayout15.xml"/><Relationship Id="rId5" Type="http://schemas.openxmlformats.org/officeDocument/2006/relationships/hyperlink" Target="mailto:csisak5@naz.edu" TargetMode="External"/><Relationship Id="rId4" Type="http://schemas.openxmlformats.org/officeDocument/2006/relationships/hyperlink" Target="mailto:bhogben@ithaca.edu"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prometheus.atlas-sys.com/display/ILLiadAddons/ILLiad+Addon+Directory"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4128333" y="2169600"/>
            <a:ext cx="3935200" cy="2112400"/>
          </a:xfrm>
          <a:prstGeom prst="rect">
            <a:avLst/>
          </a:prstGeom>
        </p:spPr>
        <p:txBody>
          <a:bodyPr spcFirstLastPara="1" wrap="square" lIns="121900" tIns="121900" rIns="121900" bIns="121900" anchor="ctr" anchorCtr="0">
            <a:noAutofit/>
          </a:bodyPr>
          <a:lstStyle/>
          <a:p>
            <a:r>
              <a:rPr lang="en">
                <a:solidFill>
                  <a:srgbClr val="000000"/>
                </a:solidFill>
              </a:rPr>
              <a:t>ILLiad and Alma and Primo! Oh my!</a:t>
            </a:r>
            <a:endParaRPr>
              <a:solidFill>
                <a:srgbClr val="000000"/>
              </a:solidFill>
            </a:endParaRPr>
          </a:p>
        </p:txBody>
      </p:sp>
      <p:sp>
        <p:nvSpPr>
          <p:cNvPr id="60" name="Google Shape;60;p13"/>
          <p:cNvSpPr txBox="1">
            <a:spLocks noGrp="1"/>
          </p:cNvSpPr>
          <p:nvPr>
            <p:ph type="subTitle" idx="1"/>
          </p:nvPr>
        </p:nvSpPr>
        <p:spPr>
          <a:xfrm>
            <a:off x="4128484" y="4355907"/>
            <a:ext cx="3935200" cy="935200"/>
          </a:xfrm>
          <a:prstGeom prst="rect">
            <a:avLst/>
          </a:prstGeom>
        </p:spPr>
        <p:txBody>
          <a:bodyPr spcFirstLastPara="1" wrap="square" lIns="121900" tIns="121900" rIns="121900" bIns="121900" anchor="b" anchorCtr="0">
            <a:noAutofit/>
          </a:bodyPr>
          <a:lstStyle/>
          <a:p>
            <a:pPr marL="0" indent="0"/>
            <a:r>
              <a:rPr lang="en">
                <a:solidFill>
                  <a:srgbClr val="000000"/>
                </a:solidFill>
              </a:rPr>
              <a:t>AKA </a:t>
            </a:r>
            <a:br>
              <a:rPr lang="en">
                <a:solidFill>
                  <a:srgbClr val="000000"/>
                </a:solidFill>
              </a:rPr>
            </a:br>
            <a:r>
              <a:rPr lang="en">
                <a:solidFill>
                  <a:srgbClr val="000000"/>
                </a:solidFill>
              </a:rPr>
              <a:t>“Alma/ILLiad Integration”</a:t>
            </a:r>
            <a:endParaRPr>
              <a:solidFill>
                <a:srgbClr val="000000"/>
              </a:solidFill>
            </a:endParaRPr>
          </a:p>
        </p:txBody>
      </p:sp>
      <p:sp>
        <p:nvSpPr>
          <p:cNvPr id="61" name="Google Shape;61;p13"/>
          <p:cNvSpPr txBox="1"/>
          <p:nvPr/>
        </p:nvSpPr>
        <p:spPr>
          <a:xfrm>
            <a:off x="459700" y="5963467"/>
            <a:ext cx="11504400" cy="596400"/>
          </a:xfrm>
          <a:prstGeom prst="rect">
            <a:avLst/>
          </a:prstGeom>
          <a:no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a:ln>
                  <a:noFill/>
                </a:ln>
                <a:solidFill>
                  <a:srgbClr val="000000"/>
                </a:solidFill>
                <a:effectLst/>
                <a:uLnTx/>
                <a:uFillTx/>
                <a:latin typeface="Arial"/>
                <a:ea typeface="+mn-ea"/>
                <a:cs typeface="Arial"/>
                <a:sym typeface="Arial"/>
              </a:rPr>
              <a:t>Kourtney Blackburn - St. John Fisher College</a:t>
            </a:r>
            <a:r>
              <a:rPr kumimoji="0" lang="en" sz="1600" b="0" i="0" u="none" strike="noStrike" kern="0" cap="none" spc="0" normalizeH="0" baseline="0" noProof="0">
                <a:ln>
                  <a:noFill/>
                </a:ln>
                <a:solidFill>
                  <a:srgbClr val="000000"/>
                </a:solidFill>
                <a:effectLst/>
                <a:uLnTx/>
                <a:uFillTx/>
                <a:latin typeface="Arial"/>
                <a:ea typeface="+mn-ea"/>
                <a:cs typeface="Arial"/>
                <a:sym typeface="Arial"/>
              </a:rPr>
              <a:t>  |  </a:t>
            </a:r>
            <a:r>
              <a:rPr kumimoji="0" lang="en" sz="1600" b="1" i="0" u="none" strike="noStrike" kern="0" cap="none" spc="0" normalizeH="0" baseline="0" noProof="0">
                <a:ln>
                  <a:noFill/>
                </a:ln>
                <a:solidFill>
                  <a:srgbClr val="000000"/>
                </a:solidFill>
                <a:effectLst/>
                <a:uLnTx/>
                <a:uFillTx/>
                <a:latin typeface="Arial"/>
                <a:ea typeface="+mn-ea"/>
                <a:cs typeface="Arial"/>
                <a:sym typeface="Arial"/>
              </a:rPr>
              <a:t>Ben Hogben - Ithaca College</a:t>
            </a:r>
            <a:r>
              <a:rPr kumimoji="0" lang="en" sz="1600" b="0" i="0" u="none" strike="noStrike" kern="0" cap="none" spc="0" normalizeH="0" baseline="0" noProof="0">
                <a:ln>
                  <a:noFill/>
                </a:ln>
                <a:solidFill>
                  <a:srgbClr val="000000"/>
                </a:solidFill>
                <a:effectLst/>
                <a:uLnTx/>
                <a:uFillTx/>
                <a:latin typeface="Arial"/>
                <a:ea typeface="+mn-ea"/>
                <a:cs typeface="Arial"/>
                <a:sym typeface="Arial"/>
              </a:rPr>
              <a:t>  | </a:t>
            </a:r>
            <a:r>
              <a:rPr kumimoji="0" lang="en" sz="1600" b="1" i="0" u="none" strike="noStrike" kern="0" cap="none" spc="0" normalizeH="0" baseline="0" noProof="0">
                <a:ln>
                  <a:noFill/>
                </a:ln>
                <a:solidFill>
                  <a:srgbClr val="000000"/>
                </a:solidFill>
                <a:effectLst/>
                <a:uLnTx/>
                <a:uFillTx/>
                <a:latin typeface="Arial"/>
                <a:ea typeface="+mn-ea"/>
                <a:cs typeface="Arial"/>
                <a:sym typeface="Arial"/>
              </a:rPr>
              <a:t>Christine Sisak - Nazareth College</a:t>
            </a:r>
            <a:endParaRPr kumimoji="0" sz="1600" b="1"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7648955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2"/>
          <p:cNvSpPr txBox="1">
            <a:spLocks noGrp="1"/>
          </p:cNvSpPr>
          <p:nvPr>
            <p:ph type="title"/>
          </p:nvPr>
        </p:nvSpPr>
        <p:spPr>
          <a:xfrm>
            <a:off x="751167" y="1224233"/>
            <a:ext cx="9156400" cy="834800"/>
          </a:xfrm>
          <a:prstGeom prst="rect">
            <a:avLst/>
          </a:prstGeom>
        </p:spPr>
        <p:txBody>
          <a:bodyPr spcFirstLastPara="1" wrap="square" lIns="121900" tIns="121900" rIns="121900" bIns="121900" anchor="t" anchorCtr="0">
            <a:noAutofit/>
          </a:bodyPr>
          <a:lstStyle/>
          <a:p>
            <a:r>
              <a:rPr lang="en" sz="2400"/>
              <a:t>Terms of Use Management</a:t>
            </a:r>
            <a:endParaRPr sz="2400"/>
          </a:p>
        </p:txBody>
      </p:sp>
      <p:sp>
        <p:nvSpPr>
          <p:cNvPr id="124" name="Google Shape;124;p22"/>
          <p:cNvSpPr txBox="1"/>
          <p:nvPr/>
        </p:nvSpPr>
        <p:spPr>
          <a:xfrm>
            <a:off x="835233" y="389333"/>
            <a:ext cx="9300400" cy="1022000"/>
          </a:xfrm>
          <a:prstGeom prst="rect">
            <a:avLst/>
          </a:prstGeom>
          <a:no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15000"/>
              </a:lnSpc>
              <a:spcBef>
                <a:spcPts val="0"/>
              </a:spcBef>
              <a:spcAft>
                <a:spcPts val="2133"/>
              </a:spcAft>
              <a:buClr>
                <a:srgbClr val="000000"/>
              </a:buClr>
              <a:buSzTx/>
              <a:buFontTx/>
              <a:buNone/>
              <a:tabLst/>
              <a:defRPr/>
            </a:pPr>
            <a:r>
              <a:rPr kumimoji="0" lang="en" sz="4267" b="1" i="0" u="none" strike="noStrike" kern="0" cap="none" spc="0" normalizeH="0" baseline="0" noProof="0">
                <a:ln>
                  <a:noFill/>
                </a:ln>
                <a:solidFill>
                  <a:srgbClr val="38761D"/>
                </a:solidFill>
                <a:effectLst/>
                <a:uLnTx/>
                <a:uFillTx/>
                <a:latin typeface="Playfair Display"/>
                <a:ea typeface="Playfair Display"/>
                <a:cs typeface="Playfair Display"/>
                <a:sym typeface="Playfair Display"/>
              </a:rPr>
              <a:t>Alma Set Up</a:t>
            </a: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125" name="Google Shape;125;p22"/>
          <p:cNvPicPr preferRelativeResize="0"/>
          <p:nvPr/>
        </p:nvPicPr>
        <p:blipFill>
          <a:blip r:embed="rId3">
            <a:alphaModFix/>
          </a:blip>
          <a:stretch>
            <a:fillRect/>
          </a:stretch>
        </p:blipFill>
        <p:spPr>
          <a:xfrm>
            <a:off x="185784" y="2150233"/>
            <a:ext cx="11820435" cy="1141203"/>
          </a:xfrm>
          <a:prstGeom prst="rect">
            <a:avLst/>
          </a:prstGeom>
          <a:noFill/>
          <a:ln>
            <a:noFill/>
          </a:ln>
          <a:effectLst>
            <a:outerShdw blurRad="57150" dist="19050" dir="5400000" algn="bl" rotWithShape="0">
              <a:srgbClr val="000000">
                <a:alpha val="50000"/>
              </a:srgbClr>
            </a:outerShdw>
          </a:effectLst>
        </p:spPr>
      </p:pic>
    </p:spTree>
    <p:extLst>
      <p:ext uri="{BB962C8B-B14F-4D97-AF65-F5344CB8AC3E}">
        <p14:creationId xmlns:p14="http://schemas.microsoft.com/office/powerpoint/2010/main" val="2559152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3"/>
          <p:cNvSpPr txBox="1">
            <a:spLocks noGrp="1"/>
          </p:cNvSpPr>
          <p:nvPr>
            <p:ph type="title"/>
          </p:nvPr>
        </p:nvSpPr>
        <p:spPr>
          <a:xfrm>
            <a:off x="962533" y="1210733"/>
            <a:ext cx="9156400" cy="834800"/>
          </a:xfrm>
          <a:prstGeom prst="rect">
            <a:avLst/>
          </a:prstGeom>
        </p:spPr>
        <p:txBody>
          <a:bodyPr spcFirstLastPara="1" wrap="square" lIns="121900" tIns="121900" rIns="121900" bIns="121900" anchor="t" anchorCtr="0">
            <a:noAutofit/>
          </a:bodyPr>
          <a:lstStyle/>
          <a:p>
            <a:r>
              <a:rPr lang="en" sz="2400"/>
              <a:t>Terms of Use Management (LENDING)</a:t>
            </a:r>
            <a:endParaRPr sz="2400"/>
          </a:p>
        </p:txBody>
      </p:sp>
      <p:sp>
        <p:nvSpPr>
          <p:cNvPr id="131" name="Google Shape;131;p23"/>
          <p:cNvSpPr txBox="1"/>
          <p:nvPr/>
        </p:nvSpPr>
        <p:spPr>
          <a:xfrm>
            <a:off x="890533" y="389333"/>
            <a:ext cx="9300400" cy="1022000"/>
          </a:xfrm>
          <a:prstGeom prst="rect">
            <a:avLst/>
          </a:prstGeom>
          <a:no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15000"/>
              </a:lnSpc>
              <a:spcBef>
                <a:spcPts val="0"/>
              </a:spcBef>
              <a:spcAft>
                <a:spcPts val="2133"/>
              </a:spcAft>
              <a:buClr>
                <a:srgbClr val="000000"/>
              </a:buClr>
              <a:buSzTx/>
              <a:buFontTx/>
              <a:buNone/>
              <a:tabLst/>
              <a:defRPr/>
            </a:pPr>
            <a:r>
              <a:rPr kumimoji="0" lang="en" sz="4267" b="1" i="0" u="none" strike="noStrike" kern="0" cap="none" spc="0" normalizeH="0" baseline="0" noProof="0">
                <a:ln>
                  <a:noFill/>
                </a:ln>
                <a:solidFill>
                  <a:srgbClr val="38761D"/>
                </a:solidFill>
                <a:effectLst/>
                <a:uLnTx/>
                <a:uFillTx/>
                <a:latin typeface="Playfair Display"/>
                <a:ea typeface="Playfair Display"/>
                <a:cs typeface="Playfair Display"/>
                <a:sym typeface="Playfair Display"/>
              </a:rPr>
              <a:t>Alma Set Up</a:t>
            </a: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132" name="Google Shape;132;p23"/>
          <p:cNvPicPr preferRelativeResize="0"/>
          <p:nvPr/>
        </p:nvPicPr>
        <p:blipFill>
          <a:blip r:embed="rId3">
            <a:alphaModFix/>
          </a:blip>
          <a:stretch>
            <a:fillRect/>
          </a:stretch>
        </p:blipFill>
        <p:spPr>
          <a:xfrm>
            <a:off x="890534" y="2188733"/>
            <a:ext cx="10704301" cy="3739433"/>
          </a:xfrm>
          <a:prstGeom prst="rect">
            <a:avLst/>
          </a:prstGeom>
          <a:noFill/>
          <a:ln>
            <a:noFill/>
          </a:ln>
          <a:effectLst>
            <a:outerShdw blurRad="57150" dist="19050" dir="5400000" algn="bl" rotWithShape="0">
              <a:srgbClr val="000000">
                <a:alpha val="50000"/>
              </a:srgbClr>
            </a:outerShdw>
          </a:effectLst>
        </p:spPr>
      </p:pic>
    </p:spTree>
    <p:extLst>
      <p:ext uri="{BB962C8B-B14F-4D97-AF65-F5344CB8AC3E}">
        <p14:creationId xmlns:p14="http://schemas.microsoft.com/office/powerpoint/2010/main" val="2143803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4"/>
          <p:cNvSpPr txBox="1">
            <a:spLocks noGrp="1"/>
          </p:cNvSpPr>
          <p:nvPr>
            <p:ph type="title"/>
          </p:nvPr>
        </p:nvSpPr>
        <p:spPr>
          <a:xfrm>
            <a:off x="1040967" y="1137767"/>
            <a:ext cx="9156400" cy="834800"/>
          </a:xfrm>
          <a:prstGeom prst="rect">
            <a:avLst/>
          </a:prstGeom>
        </p:spPr>
        <p:txBody>
          <a:bodyPr spcFirstLastPara="1" wrap="square" lIns="121900" tIns="121900" rIns="121900" bIns="121900" anchor="t" anchorCtr="0">
            <a:noAutofit/>
          </a:bodyPr>
          <a:lstStyle/>
          <a:p>
            <a:r>
              <a:rPr lang="en" sz="2400"/>
              <a:t>Terms of Use Management (LENDING)</a:t>
            </a:r>
            <a:endParaRPr sz="2400"/>
          </a:p>
        </p:txBody>
      </p:sp>
      <p:sp>
        <p:nvSpPr>
          <p:cNvPr id="138" name="Google Shape;138;p24"/>
          <p:cNvSpPr txBox="1"/>
          <p:nvPr/>
        </p:nvSpPr>
        <p:spPr>
          <a:xfrm>
            <a:off x="1127067" y="334600"/>
            <a:ext cx="9300400" cy="1022000"/>
          </a:xfrm>
          <a:prstGeom prst="rect">
            <a:avLst/>
          </a:prstGeom>
          <a:no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15000"/>
              </a:lnSpc>
              <a:spcBef>
                <a:spcPts val="0"/>
              </a:spcBef>
              <a:spcAft>
                <a:spcPts val="2133"/>
              </a:spcAft>
              <a:buClr>
                <a:srgbClr val="000000"/>
              </a:buClr>
              <a:buSzTx/>
              <a:buFontTx/>
              <a:buNone/>
              <a:tabLst/>
              <a:defRPr/>
            </a:pPr>
            <a:r>
              <a:rPr kumimoji="0" lang="en" sz="4267" b="1" i="0" u="none" strike="noStrike" kern="0" cap="none" spc="0" normalizeH="0" baseline="0" noProof="0">
                <a:ln>
                  <a:noFill/>
                </a:ln>
                <a:solidFill>
                  <a:srgbClr val="38761D"/>
                </a:solidFill>
                <a:effectLst/>
                <a:uLnTx/>
                <a:uFillTx/>
                <a:latin typeface="Playfair Display"/>
                <a:ea typeface="Playfair Display"/>
                <a:cs typeface="Playfair Display"/>
                <a:sym typeface="Playfair Display"/>
              </a:rPr>
              <a:t>Alma Set Up</a:t>
            </a: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139" name="Google Shape;139;p24"/>
          <p:cNvPicPr preferRelativeResize="0"/>
          <p:nvPr/>
        </p:nvPicPr>
        <p:blipFill>
          <a:blip r:embed="rId3">
            <a:alphaModFix/>
          </a:blip>
          <a:stretch>
            <a:fillRect/>
          </a:stretch>
        </p:blipFill>
        <p:spPr>
          <a:xfrm>
            <a:off x="441001" y="1676101"/>
            <a:ext cx="6339433" cy="3047399"/>
          </a:xfrm>
          <a:prstGeom prst="rect">
            <a:avLst/>
          </a:prstGeom>
          <a:noFill/>
          <a:ln>
            <a:noFill/>
          </a:ln>
          <a:effectLst>
            <a:outerShdw blurRad="57150" dist="19050" dir="5400000" algn="bl" rotWithShape="0">
              <a:srgbClr val="000000">
                <a:alpha val="50000"/>
              </a:srgbClr>
            </a:outerShdw>
          </a:effectLst>
        </p:spPr>
      </p:pic>
      <p:pic>
        <p:nvPicPr>
          <p:cNvPr id="140" name="Google Shape;140;p24"/>
          <p:cNvPicPr preferRelativeResize="0"/>
          <p:nvPr/>
        </p:nvPicPr>
        <p:blipFill>
          <a:blip r:embed="rId4">
            <a:alphaModFix/>
          </a:blip>
          <a:stretch>
            <a:fillRect/>
          </a:stretch>
        </p:blipFill>
        <p:spPr>
          <a:xfrm>
            <a:off x="5649447" y="3325134"/>
            <a:ext cx="6147981" cy="3047399"/>
          </a:xfrm>
          <a:prstGeom prst="rect">
            <a:avLst/>
          </a:prstGeom>
          <a:noFill/>
          <a:ln>
            <a:noFill/>
          </a:ln>
          <a:effectLst>
            <a:outerShdw blurRad="57150" dist="19050" dir="5400000" algn="bl" rotWithShape="0">
              <a:srgbClr val="000000">
                <a:alpha val="50000"/>
              </a:srgbClr>
            </a:outerShdw>
          </a:effectLst>
        </p:spPr>
      </p:pic>
      <p:sp>
        <p:nvSpPr>
          <p:cNvPr id="141" name="Google Shape;141;p24"/>
          <p:cNvSpPr txBox="1"/>
          <p:nvPr/>
        </p:nvSpPr>
        <p:spPr>
          <a:xfrm>
            <a:off x="533633" y="4921167"/>
            <a:ext cx="2332000" cy="592800"/>
          </a:xfrm>
          <a:prstGeom prst="rect">
            <a:avLst/>
          </a:prstGeom>
          <a:solidFill>
            <a:srgbClr val="B4A7D6"/>
          </a:solid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67" b="0" i="0" u="none" strike="noStrike" kern="0" cap="none" spc="0" normalizeH="0" baseline="0" noProof="0">
                <a:ln>
                  <a:noFill/>
                </a:ln>
                <a:solidFill>
                  <a:srgbClr val="000000"/>
                </a:solidFill>
                <a:effectLst/>
                <a:uLnTx/>
                <a:uFillTx/>
                <a:latin typeface="Arial"/>
                <a:ea typeface="+mn-ea"/>
                <a:cs typeface="Arial"/>
                <a:sym typeface="Arial"/>
              </a:rPr>
              <a:t>Nazareth College</a:t>
            </a: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2" name="Google Shape;142;p24"/>
          <p:cNvSpPr txBox="1"/>
          <p:nvPr/>
        </p:nvSpPr>
        <p:spPr>
          <a:xfrm>
            <a:off x="9009033" y="2574867"/>
            <a:ext cx="2788400" cy="592800"/>
          </a:xfrm>
          <a:prstGeom prst="rect">
            <a:avLst/>
          </a:prstGeom>
          <a:solidFill>
            <a:srgbClr val="EA9999"/>
          </a:solid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67" b="0" i="0" u="none" strike="noStrike" kern="0" cap="none" spc="0" normalizeH="0" baseline="0" noProof="0">
                <a:ln>
                  <a:noFill/>
                </a:ln>
                <a:solidFill>
                  <a:srgbClr val="000000"/>
                </a:solidFill>
                <a:effectLst/>
                <a:uLnTx/>
                <a:uFillTx/>
                <a:latin typeface="Arial"/>
                <a:ea typeface="+mn-ea"/>
                <a:cs typeface="Arial"/>
                <a:sym typeface="Arial"/>
              </a:rPr>
              <a:t>St. John Fisher  College</a:t>
            </a: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512495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5"/>
          <p:cNvSpPr txBox="1">
            <a:spLocks noGrp="1"/>
          </p:cNvSpPr>
          <p:nvPr>
            <p:ph type="title"/>
          </p:nvPr>
        </p:nvSpPr>
        <p:spPr>
          <a:xfrm>
            <a:off x="1228233" y="1137767"/>
            <a:ext cx="9156400" cy="834800"/>
          </a:xfrm>
          <a:prstGeom prst="rect">
            <a:avLst/>
          </a:prstGeom>
        </p:spPr>
        <p:txBody>
          <a:bodyPr spcFirstLastPara="1" wrap="square" lIns="121900" tIns="121900" rIns="121900" bIns="121900" anchor="t" anchorCtr="0">
            <a:noAutofit/>
          </a:bodyPr>
          <a:lstStyle/>
          <a:p>
            <a:r>
              <a:rPr lang="en" sz="2400"/>
              <a:t>Terms of Use Management (BORROWING)</a:t>
            </a:r>
            <a:endParaRPr sz="2400"/>
          </a:p>
        </p:txBody>
      </p:sp>
      <p:sp>
        <p:nvSpPr>
          <p:cNvPr id="148" name="Google Shape;148;p25"/>
          <p:cNvSpPr txBox="1"/>
          <p:nvPr/>
        </p:nvSpPr>
        <p:spPr>
          <a:xfrm>
            <a:off x="1156233" y="320000"/>
            <a:ext cx="9300400" cy="1022000"/>
          </a:xfrm>
          <a:prstGeom prst="rect">
            <a:avLst/>
          </a:prstGeom>
          <a:no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15000"/>
              </a:lnSpc>
              <a:spcBef>
                <a:spcPts val="0"/>
              </a:spcBef>
              <a:spcAft>
                <a:spcPts val="2133"/>
              </a:spcAft>
              <a:buClr>
                <a:srgbClr val="000000"/>
              </a:buClr>
              <a:buSzTx/>
              <a:buFontTx/>
              <a:buNone/>
              <a:tabLst/>
              <a:defRPr/>
            </a:pPr>
            <a:r>
              <a:rPr kumimoji="0" lang="en" sz="4267" b="1" i="0" u="none" strike="noStrike" kern="0" cap="none" spc="0" normalizeH="0" baseline="0" noProof="0">
                <a:ln>
                  <a:noFill/>
                </a:ln>
                <a:solidFill>
                  <a:srgbClr val="38761D"/>
                </a:solidFill>
                <a:effectLst/>
                <a:uLnTx/>
                <a:uFillTx/>
                <a:latin typeface="Playfair Display"/>
                <a:ea typeface="Playfair Display"/>
                <a:cs typeface="Playfair Display"/>
                <a:sym typeface="Playfair Display"/>
              </a:rPr>
              <a:t>Alma Set Up</a:t>
            </a: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149" name="Google Shape;149;p25"/>
          <p:cNvPicPr preferRelativeResize="0"/>
          <p:nvPr/>
        </p:nvPicPr>
        <p:blipFill>
          <a:blip r:embed="rId3">
            <a:alphaModFix/>
          </a:blip>
          <a:stretch>
            <a:fillRect/>
          </a:stretch>
        </p:blipFill>
        <p:spPr>
          <a:xfrm>
            <a:off x="1927533" y="1972567"/>
            <a:ext cx="8049680" cy="4479032"/>
          </a:xfrm>
          <a:prstGeom prst="rect">
            <a:avLst/>
          </a:prstGeom>
          <a:noFill/>
          <a:ln>
            <a:noFill/>
          </a:ln>
          <a:effectLst>
            <a:outerShdw blurRad="57150" dist="19050" dir="5400000" algn="bl" rotWithShape="0">
              <a:srgbClr val="000000">
                <a:alpha val="50000"/>
              </a:srgbClr>
            </a:outerShdw>
          </a:effectLst>
        </p:spPr>
      </p:pic>
    </p:spTree>
    <p:extLst>
      <p:ext uri="{BB962C8B-B14F-4D97-AF65-F5344CB8AC3E}">
        <p14:creationId xmlns:p14="http://schemas.microsoft.com/office/powerpoint/2010/main" val="1457577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6"/>
          <p:cNvSpPr txBox="1">
            <a:spLocks noGrp="1"/>
          </p:cNvSpPr>
          <p:nvPr>
            <p:ph type="title"/>
          </p:nvPr>
        </p:nvSpPr>
        <p:spPr>
          <a:xfrm>
            <a:off x="1606533" y="1137767"/>
            <a:ext cx="9156400" cy="834800"/>
          </a:xfrm>
          <a:prstGeom prst="rect">
            <a:avLst/>
          </a:prstGeom>
        </p:spPr>
        <p:txBody>
          <a:bodyPr spcFirstLastPara="1" wrap="square" lIns="121900" tIns="121900" rIns="121900" bIns="121900" anchor="t" anchorCtr="0">
            <a:noAutofit/>
          </a:bodyPr>
          <a:lstStyle/>
          <a:p>
            <a:r>
              <a:rPr lang="en" sz="2400"/>
              <a:t>Terms of Use Management  (BORROWING continued)</a:t>
            </a:r>
            <a:endParaRPr sz="2400"/>
          </a:p>
        </p:txBody>
      </p:sp>
      <p:sp>
        <p:nvSpPr>
          <p:cNvPr id="155" name="Google Shape;155;p26"/>
          <p:cNvSpPr txBox="1"/>
          <p:nvPr/>
        </p:nvSpPr>
        <p:spPr>
          <a:xfrm>
            <a:off x="1156233" y="276233"/>
            <a:ext cx="9300400" cy="1022000"/>
          </a:xfrm>
          <a:prstGeom prst="rect">
            <a:avLst/>
          </a:prstGeom>
          <a:no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15000"/>
              </a:lnSpc>
              <a:spcBef>
                <a:spcPts val="0"/>
              </a:spcBef>
              <a:spcAft>
                <a:spcPts val="2133"/>
              </a:spcAft>
              <a:buClr>
                <a:srgbClr val="000000"/>
              </a:buClr>
              <a:buSzTx/>
              <a:buFontTx/>
              <a:buNone/>
              <a:tabLst/>
              <a:defRPr/>
            </a:pPr>
            <a:r>
              <a:rPr kumimoji="0" lang="en" sz="4267" b="1" i="0" u="none" strike="noStrike" kern="0" cap="none" spc="0" normalizeH="0" baseline="0" noProof="0">
                <a:ln>
                  <a:noFill/>
                </a:ln>
                <a:solidFill>
                  <a:srgbClr val="38761D"/>
                </a:solidFill>
                <a:effectLst/>
                <a:uLnTx/>
                <a:uFillTx/>
                <a:latin typeface="Playfair Display"/>
                <a:ea typeface="Playfair Display"/>
                <a:cs typeface="Playfair Display"/>
                <a:sym typeface="Playfair Display"/>
              </a:rPr>
              <a:t>Alma Set Up</a:t>
            </a: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156" name="Google Shape;156;p26"/>
          <p:cNvPicPr preferRelativeResize="0"/>
          <p:nvPr/>
        </p:nvPicPr>
        <p:blipFill>
          <a:blip r:embed="rId3">
            <a:alphaModFix/>
          </a:blip>
          <a:stretch>
            <a:fillRect/>
          </a:stretch>
        </p:blipFill>
        <p:spPr>
          <a:xfrm>
            <a:off x="2013633" y="2128767"/>
            <a:ext cx="7989667" cy="4263400"/>
          </a:xfrm>
          <a:prstGeom prst="rect">
            <a:avLst/>
          </a:prstGeom>
          <a:noFill/>
          <a:ln>
            <a:noFill/>
          </a:ln>
          <a:effectLst>
            <a:outerShdw blurRad="57150" dist="19050" dir="5400000" algn="bl" rotWithShape="0">
              <a:srgbClr val="000000">
                <a:alpha val="50000"/>
              </a:srgbClr>
            </a:outerShdw>
          </a:effectLst>
        </p:spPr>
      </p:pic>
    </p:spTree>
    <p:extLst>
      <p:ext uri="{BB962C8B-B14F-4D97-AF65-F5344CB8AC3E}">
        <p14:creationId xmlns:p14="http://schemas.microsoft.com/office/powerpoint/2010/main" val="3414377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7"/>
          <p:cNvSpPr txBox="1">
            <a:spLocks noGrp="1"/>
          </p:cNvSpPr>
          <p:nvPr>
            <p:ph type="title"/>
          </p:nvPr>
        </p:nvSpPr>
        <p:spPr>
          <a:xfrm>
            <a:off x="762800" y="1732167"/>
            <a:ext cx="5333200" cy="834800"/>
          </a:xfrm>
          <a:prstGeom prst="rect">
            <a:avLst/>
          </a:prstGeom>
        </p:spPr>
        <p:txBody>
          <a:bodyPr spcFirstLastPara="1" wrap="square" lIns="121900" tIns="121900" rIns="121900" bIns="121900" anchor="t" anchorCtr="0">
            <a:noAutofit/>
          </a:bodyPr>
          <a:lstStyle/>
          <a:p>
            <a:r>
              <a:rPr lang="en"/>
              <a:t>Activate in ILLiad and check settings</a:t>
            </a:r>
            <a:endParaRPr/>
          </a:p>
        </p:txBody>
      </p:sp>
      <p:sp>
        <p:nvSpPr>
          <p:cNvPr id="162" name="Google Shape;162;p27"/>
          <p:cNvSpPr txBox="1"/>
          <p:nvPr/>
        </p:nvSpPr>
        <p:spPr>
          <a:xfrm>
            <a:off x="1183100" y="334600"/>
            <a:ext cx="9300400" cy="1022000"/>
          </a:xfrm>
          <a:prstGeom prst="rect">
            <a:avLst/>
          </a:prstGeom>
          <a:noFill/>
          <a:ln>
            <a:noFill/>
          </a:ln>
        </p:spPr>
        <p:txBody>
          <a:bodyPr spcFirstLastPara="1" wrap="square" lIns="121900" tIns="121900" rIns="121900" bIns="121900" anchor="t" anchorCtr="0">
            <a:noAutofit/>
          </a:bodyPr>
          <a:lstStyle/>
          <a:p>
            <a:pPr marL="609585" marR="0" lvl="0" indent="0" algn="l" defTabSz="914400" rtl="0" eaLnBrk="1" fontAlgn="auto" latinLnBrk="0" hangingPunct="1">
              <a:lnSpc>
                <a:spcPct val="115000"/>
              </a:lnSpc>
              <a:spcBef>
                <a:spcPts val="0"/>
              </a:spcBef>
              <a:spcAft>
                <a:spcPts val="2133"/>
              </a:spcAft>
              <a:buClr>
                <a:srgbClr val="000000"/>
              </a:buClr>
              <a:buSzTx/>
              <a:buFontTx/>
              <a:buNone/>
              <a:tabLst/>
              <a:defRPr/>
            </a:pPr>
            <a:r>
              <a:rPr kumimoji="0" lang="en" sz="4267" b="1" i="0" u="none" strike="noStrike" kern="0" cap="none" spc="0" normalizeH="0" baseline="0" noProof="0">
                <a:ln>
                  <a:noFill/>
                </a:ln>
                <a:solidFill>
                  <a:srgbClr val="38761D"/>
                </a:solidFill>
                <a:effectLst/>
                <a:uLnTx/>
                <a:uFillTx/>
                <a:latin typeface="Playfair Display"/>
                <a:ea typeface="Playfair Display"/>
                <a:cs typeface="Playfair Display"/>
                <a:sym typeface="Playfair Display"/>
              </a:rPr>
              <a:t>ILLiad Alma NCIP ...Other</a:t>
            </a: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163" name="Google Shape;163;p27"/>
          <p:cNvPicPr preferRelativeResize="0"/>
          <p:nvPr/>
        </p:nvPicPr>
        <p:blipFill>
          <a:blip r:embed="rId3">
            <a:alphaModFix/>
          </a:blip>
          <a:stretch>
            <a:fillRect/>
          </a:stretch>
        </p:blipFill>
        <p:spPr>
          <a:xfrm>
            <a:off x="79300" y="3925534"/>
            <a:ext cx="11508003" cy="1865633"/>
          </a:xfrm>
          <a:prstGeom prst="rect">
            <a:avLst/>
          </a:prstGeom>
          <a:noFill/>
          <a:ln>
            <a:noFill/>
          </a:ln>
          <a:effectLst>
            <a:outerShdw blurRad="57150" dist="19050" dir="5400000" algn="bl" rotWithShape="0">
              <a:srgbClr val="000000">
                <a:alpha val="50000"/>
              </a:srgbClr>
            </a:outerShdw>
          </a:effectLst>
        </p:spPr>
      </p:pic>
      <p:pic>
        <p:nvPicPr>
          <p:cNvPr id="164" name="Google Shape;164;p27"/>
          <p:cNvPicPr preferRelativeResize="0"/>
          <p:nvPr/>
        </p:nvPicPr>
        <p:blipFill>
          <a:blip r:embed="rId4">
            <a:alphaModFix/>
          </a:blip>
          <a:stretch>
            <a:fillRect/>
          </a:stretch>
        </p:blipFill>
        <p:spPr>
          <a:xfrm>
            <a:off x="8769203" y="631854"/>
            <a:ext cx="3083967" cy="2422033"/>
          </a:xfrm>
          <a:prstGeom prst="rect">
            <a:avLst/>
          </a:prstGeom>
          <a:noFill/>
          <a:ln>
            <a:noFill/>
          </a:ln>
        </p:spPr>
      </p:pic>
    </p:spTree>
    <p:extLst>
      <p:ext uri="{BB962C8B-B14F-4D97-AF65-F5344CB8AC3E}">
        <p14:creationId xmlns:p14="http://schemas.microsoft.com/office/powerpoint/2010/main" val="41819788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8"/>
          <p:cNvSpPr txBox="1">
            <a:spLocks noGrp="1"/>
          </p:cNvSpPr>
          <p:nvPr>
            <p:ph type="title"/>
          </p:nvPr>
        </p:nvSpPr>
        <p:spPr>
          <a:xfrm>
            <a:off x="415600" y="521800"/>
            <a:ext cx="11360800" cy="834800"/>
          </a:xfrm>
          <a:prstGeom prst="rect">
            <a:avLst/>
          </a:prstGeom>
        </p:spPr>
        <p:txBody>
          <a:bodyPr spcFirstLastPara="1" wrap="square" lIns="121900" tIns="121900" rIns="121900" bIns="121900" anchor="t" anchorCtr="0">
            <a:noAutofit/>
          </a:bodyPr>
          <a:lstStyle/>
          <a:p>
            <a:r>
              <a:rPr lang="en"/>
              <a:t>Configuring the Addon:</a:t>
            </a:r>
            <a:endParaRPr/>
          </a:p>
        </p:txBody>
      </p:sp>
      <p:pic>
        <p:nvPicPr>
          <p:cNvPr id="170" name="Google Shape;170;p28"/>
          <p:cNvPicPr preferRelativeResize="0"/>
          <p:nvPr/>
        </p:nvPicPr>
        <p:blipFill>
          <a:blip r:embed="rId3">
            <a:alphaModFix/>
          </a:blip>
          <a:stretch>
            <a:fillRect/>
          </a:stretch>
        </p:blipFill>
        <p:spPr>
          <a:xfrm>
            <a:off x="279833" y="1796700"/>
            <a:ext cx="11785600" cy="1294533"/>
          </a:xfrm>
          <a:prstGeom prst="rect">
            <a:avLst/>
          </a:prstGeom>
          <a:noFill/>
          <a:ln>
            <a:noFill/>
          </a:ln>
          <a:effectLst>
            <a:outerShdw blurRad="57150" dist="19050" dir="5400000" algn="bl" rotWithShape="0">
              <a:srgbClr val="000000">
                <a:alpha val="50000"/>
              </a:srgbClr>
            </a:outerShdw>
          </a:effectLst>
        </p:spPr>
      </p:pic>
      <p:pic>
        <p:nvPicPr>
          <p:cNvPr id="171" name="Google Shape;171;p28"/>
          <p:cNvPicPr preferRelativeResize="0"/>
          <p:nvPr/>
        </p:nvPicPr>
        <p:blipFill>
          <a:blip r:embed="rId4">
            <a:alphaModFix/>
          </a:blip>
          <a:stretch>
            <a:fillRect/>
          </a:stretch>
        </p:blipFill>
        <p:spPr>
          <a:xfrm>
            <a:off x="279828" y="3739462"/>
            <a:ext cx="7533832" cy="1860333"/>
          </a:xfrm>
          <a:prstGeom prst="rect">
            <a:avLst/>
          </a:prstGeom>
          <a:noFill/>
          <a:ln>
            <a:noFill/>
          </a:ln>
          <a:effectLst>
            <a:outerShdw blurRad="57150" dist="19050" dir="5400000" algn="bl" rotWithShape="0">
              <a:srgbClr val="000000">
                <a:alpha val="50000"/>
              </a:srgbClr>
            </a:outerShdw>
          </a:effectLst>
        </p:spPr>
      </p:pic>
      <p:pic>
        <p:nvPicPr>
          <p:cNvPr id="172" name="Google Shape;172;p28"/>
          <p:cNvPicPr preferRelativeResize="0"/>
          <p:nvPr/>
        </p:nvPicPr>
        <p:blipFill>
          <a:blip r:embed="rId5">
            <a:alphaModFix/>
          </a:blip>
          <a:stretch>
            <a:fillRect/>
          </a:stretch>
        </p:blipFill>
        <p:spPr>
          <a:xfrm>
            <a:off x="6096001" y="4858733"/>
            <a:ext cx="5640033" cy="1466600"/>
          </a:xfrm>
          <a:prstGeom prst="rect">
            <a:avLst/>
          </a:prstGeom>
          <a:noFill/>
          <a:ln>
            <a:noFill/>
          </a:ln>
          <a:effectLst>
            <a:outerShdw blurRad="57150" dist="19050" dir="5400000" algn="bl" rotWithShape="0">
              <a:srgbClr val="000000">
                <a:alpha val="50000"/>
              </a:srgbClr>
            </a:outerShdw>
          </a:effectLst>
        </p:spPr>
      </p:pic>
    </p:spTree>
    <p:extLst>
      <p:ext uri="{BB962C8B-B14F-4D97-AF65-F5344CB8AC3E}">
        <p14:creationId xmlns:p14="http://schemas.microsoft.com/office/powerpoint/2010/main" val="4160667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9"/>
          <p:cNvSpPr txBox="1"/>
          <p:nvPr/>
        </p:nvSpPr>
        <p:spPr>
          <a:xfrm>
            <a:off x="1047200" y="954767"/>
            <a:ext cx="10538800" cy="1022000"/>
          </a:xfrm>
          <a:prstGeom prst="rect">
            <a:avLst/>
          </a:prstGeom>
          <a:noFill/>
          <a:ln>
            <a:noFill/>
          </a:ln>
        </p:spPr>
        <p:txBody>
          <a:bodyPr spcFirstLastPara="1" wrap="square" lIns="121900" tIns="121900" rIns="121900" bIns="121900" anchor="t" anchorCtr="0">
            <a:noAutofit/>
          </a:bodyPr>
          <a:lstStyle/>
          <a:p>
            <a:pPr marL="609585" marR="0" lvl="0" indent="0" algn="l" defTabSz="914400" rtl="0" eaLnBrk="1" fontAlgn="auto" latinLnBrk="0" hangingPunct="1">
              <a:lnSpc>
                <a:spcPct val="115000"/>
              </a:lnSpc>
              <a:spcBef>
                <a:spcPts val="0"/>
              </a:spcBef>
              <a:spcAft>
                <a:spcPts val="2133"/>
              </a:spcAft>
              <a:buClr>
                <a:srgbClr val="000000"/>
              </a:buClr>
              <a:buSzTx/>
              <a:buFontTx/>
              <a:buNone/>
              <a:tabLst/>
              <a:defRPr/>
            </a:pPr>
            <a:r>
              <a:rPr kumimoji="0" lang="en" sz="4267" b="1" i="0" u="none" strike="noStrike" kern="0" cap="none" spc="0" normalizeH="0" baseline="0" noProof="0">
                <a:ln>
                  <a:noFill/>
                </a:ln>
                <a:solidFill>
                  <a:srgbClr val="38761D"/>
                </a:solidFill>
                <a:effectLst/>
                <a:uLnTx/>
                <a:uFillTx/>
                <a:latin typeface="Playfair Display"/>
                <a:ea typeface="Playfair Display"/>
                <a:cs typeface="Playfair Display"/>
                <a:sym typeface="Playfair Display"/>
              </a:rPr>
              <a:t>ILLiad Alma NCIP Set up Tips!</a:t>
            </a: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8" name="Google Shape;178;p29"/>
          <p:cNvSpPr txBox="1"/>
          <p:nvPr/>
        </p:nvSpPr>
        <p:spPr>
          <a:xfrm>
            <a:off x="751933" y="2425833"/>
            <a:ext cx="10980000" cy="2261600"/>
          </a:xfrm>
          <a:prstGeom prst="rect">
            <a:avLst/>
          </a:prstGeom>
          <a:solidFill>
            <a:schemeClr val="accent4"/>
          </a:solid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400" b="1" i="0" u="none" strike="noStrike" kern="0" cap="none" spc="0" normalizeH="0" baseline="0" noProof="0">
                <a:ln>
                  <a:noFill/>
                </a:ln>
                <a:solidFill>
                  <a:srgbClr val="000000"/>
                </a:solidFill>
                <a:effectLst/>
                <a:uLnTx/>
                <a:uFillTx/>
                <a:latin typeface="Lato"/>
                <a:ea typeface="Lato"/>
                <a:cs typeface="Lato"/>
                <a:sym typeface="Lato"/>
              </a:rPr>
              <a:t>NOTE!!  </a:t>
            </a:r>
            <a:endParaRPr kumimoji="0" sz="2400" b="1" i="0" u="none" strike="noStrike" kern="0" cap="none" spc="0" normalizeH="0" baseline="0" noProof="0">
              <a:ln>
                <a:noFill/>
              </a:ln>
              <a:solidFill>
                <a:srgbClr val="000000"/>
              </a:solidFill>
              <a:effectLst/>
              <a:uLnTx/>
              <a:uFillTx/>
              <a:latin typeface="Lato"/>
              <a:ea typeface="Lato"/>
              <a:cs typeface="Lato"/>
              <a:sym typeface="Lato"/>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400" b="1" i="0" u="none" strike="noStrike" kern="0" cap="none" spc="0" normalizeH="0" baseline="0" noProof="0">
                <a:ln>
                  <a:noFill/>
                </a:ln>
                <a:solidFill>
                  <a:srgbClr val="000000"/>
                </a:solidFill>
                <a:effectLst/>
                <a:uLnTx/>
                <a:uFillTx/>
                <a:latin typeface="Lato"/>
                <a:ea typeface="Lato"/>
                <a:cs typeface="Lato"/>
                <a:sym typeface="Lato"/>
              </a:rPr>
              <a:t>Configurations that work for one institution may not work for another….</a:t>
            </a:r>
            <a:endParaRPr kumimoji="0" sz="2400" b="1" i="0" u="none" strike="noStrike" kern="0" cap="none" spc="0" normalizeH="0" baseline="0" noProof="0">
              <a:ln>
                <a:noFill/>
              </a:ln>
              <a:solidFill>
                <a:srgbClr val="000000"/>
              </a:solidFill>
              <a:effectLst/>
              <a:uLnTx/>
              <a:uFillTx/>
              <a:latin typeface="Lato"/>
              <a:ea typeface="Lato"/>
              <a:cs typeface="Lato"/>
              <a:sym typeface="Lato"/>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1" i="0" u="none" strike="noStrike" kern="0" cap="none" spc="0" normalizeH="0" baseline="0" noProof="0">
              <a:ln>
                <a:noFill/>
              </a:ln>
              <a:solidFill>
                <a:srgbClr val="000000"/>
              </a:solidFill>
              <a:effectLst/>
              <a:uLnTx/>
              <a:uFillTx/>
              <a:latin typeface="Lato"/>
              <a:ea typeface="Lato"/>
              <a:cs typeface="Lato"/>
              <a:sym typeface="Lato"/>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400" b="1" i="0" u="none" strike="noStrike" kern="0" cap="none" spc="0" normalizeH="0" baseline="0" noProof="0">
                <a:ln>
                  <a:noFill/>
                </a:ln>
                <a:solidFill>
                  <a:srgbClr val="000000"/>
                </a:solidFill>
                <a:effectLst/>
                <a:uLnTx/>
                <a:uFillTx/>
                <a:latin typeface="Lato"/>
                <a:ea typeface="Lato"/>
                <a:cs typeface="Lato"/>
                <a:sym typeface="Lato"/>
              </a:rPr>
              <a:t>Work on only one Addon at a time! Get it working. Go to the next!</a:t>
            </a:r>
            <a:endParaRPr kumimoji="0" sz="2400" b="1" i="0" u="none" strike="noStrike" kern="0" cap="none" spc="0" normalizeH="0" baseline="0" noProof="0">
              <a:ln>
                <a:noFill/>
              </a:ln>
              <a:solidFill>
                <a:srgbClr val="000000"/>
              </a:solidFill>
              <a:effectLst/>
              <a:uLnTx/>
              <a:uFillTx/>
              <a:latin typeface="Lato"/>
              <a:ea typeface="Lato"/>
              <a:cs typeface="Lato"/>
              <a:sym typeface="Lato"/>
            </a:endParaRPr>
          </a:p>
        </p:txBody>
      </p:sp>
    </p:spTree>
    <p:extLst>
      <p:ext uri="{BB962C8B-B14F-4D97-AF65-F5344CB8AC3E}">
        <p14:creationId xmlns:p14="http://schemas.microsoft.com/office/powerpoint/2010/main" val="25037108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0"/>
          <p:cNvSpPr txBox="1">
            <a:spLocks noGrp="1"/>
          </p:cNvSpPr>
          <p:nvPr>
            <p:ph type="title"/>
          </p:nvPr>
        </p:nvSpPr>
        <p:spPr>
          <a:xfrm>
            <a:off x="415600" y="521800"/>
            <a:ext cx="11360800" cy="834800"/>
          </a:xfrm>
          <a:prstGeom prst="rect">
            <a:avLst/>
          </a:prstGeom>
        </p:spPr>
        <p:txBody>
          <a:bodyPr spcFirstLastPara="1" wrap="square" lIns="121900" tIns="121900" rIns="121900" bIns="121900" anchor="t" anchorCtr="0">
            <a:noAutofit/>
          </a:bodyPr>
          <a:lstStyle/>
          <a:p>
            <a:r>
              <a:rPr lang="en"/>
              <a:t>     We Installed the Add-on, Now What?</a:t>
            </a:r>
            <a:endParaRPr/>
          </a:p>
        </p:txBody>
      </p:sp>
      <p:sp>
        <p:nvSpPr>
          <p:cNvPr id="184" name="Google Shape;184;p30"/>
          <p:cNvSpPr txBox="1"/>
          <p:nvPr/>
        </p:nvSpPr>
        <p:spPr>
          <a:xfrm>
            <a:off x="862033" y="1312200"/>
            <a:ext cx="10354000" cy="1954000"/>
          </a:xfrm>
          <a:prstGeom prst="rect">
            <a:avLst/>
          </a:prstGeom>
          <a:no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5" name="Google Shape;185;p30"/>
          <p:cNvSpPr txBox="1"/>
          <p:nvPr/>
        </p:nvSpPr>
        <p:spPr>
          <a:xfrm>
            <a:off x="492233" y="1436600"/>
            <a:ext cx="8920800" cy="3488400"/>
          </a:xfrm>
          <a:prstGeom prst="rect">
            <a:avLst/>
          </a:prstGeom>
          <a:noFill/>
          <a:ln>
            <a:noFill/>
          </a:ln>
        </p:spPr>
        <p:txBody>
          <a:bodyPr spcFirstLastPara="1" wrap="square" lIns="121900" tIns="121900" rIns="121900" bIns="121900" anchor="t" anchorCtr="0">
            <a:noAutofit/>
          </a:bodyPr>
          <a:lstStyle/>
          <a:p>
            <a:pPr marL="609585" marR="0" lvl="0" indent="-423323" algn="l" defTabSz="914400" rtl="0" eaLnBrk="1" fontAlgn="auto" latinLnBrk="0" hangingPunct="1">
              <a:lnSpc>
                <a:spcPct val="100000"/>
              </a:lnSpc>
              <a:spcBef>
                <a:spcPts val="0"/>
              </a:spcBef>
              <a:spcAft>
                <a:spcPts val="0"/>
              </a:spcAft>
              <a:buClr>
                <a:srgbClr val="000000"/>
              </a:buClr>
              <a:buSzPts val="1400"/>
              <a:buFont typeface="Lato"/>
              <a:buAutoNum type="arabicPeriod"/>
              <a:tabLst/>
              <a:defRPr/>
            </a:pPr>
            <a:r>
              <a:rPr kumimoji="0" lang="en" sz="1867" b="0" i="0" u="none" strike="noStrike" kern="0" cap="none" spc="0" normalizeH="0" baseline="0" noProof="0">
                <a:ln>
                  <a:noFill/>
                </a:ln>
                <a:solidFill>
                  <a:srgbClr val="000000"/>
                </a:solidFill>
                <a:effectLst/>
                <a:uLnTx/>
                <a:uFillTx/>
                <a:latin typeface="Lato"/>
                <a:ea typeface="Lato"/>
                <a:cs typeface="Lato"/>
                <a:sym typeface="Lato"/>
              </a:rPr>
              <a:t>Check for success or error messages</a:t>
            </a:r>
            <a:endParaRPr kumimoji="0" sz="1867" b="0" i="0" u="none" strike="noStrike" kern="0" cap="none" spc="0" normalizeH="0" baseline="0" noProof="0">
              <a:ln>
                <a:noFill/>
              </a:ln>
              <a:solidFill>
                <a:srgbClr val="000000"/>
              </a:solidFill>
              <a:effectLst/>
              <a:uLnTx/>
              <a:uFillTx/>
              <a:latin typeface="Lato"/>
              <a:ea typeface="Lato"/>
              <a:cs typeface="Lato"/>
              <a:sym typeface="Lato"/>
            </a:endParaRPr>
          </a:p>
          <a:p>
            <a:pPr marL="1219170" marR="0" lvl="1" indent="-423323" algn="l" defTabSz="914400" rtl="0" eaLnBrk="1" fontAlgn="auto" latinLnBrk="0" hangingPunct="1">
              <a:lnSpc>
                <a:spcPct val="100000"/>
              </a:lnSpc>
              <a:spcBef>
                <a:spcPts val="0"/>
              </a:spcBef>
              <a:spcAft>
                <a:spcPts val="0"/>
              </a:spcAft>
              <a:buClr>
                <a:srgbClr val="000000"/>
              </a:buClr>
              <a:buSzPts val="1400"/>
              <a:buFont typeface="Lato"/>
              <a:buAutoNum type="alphaLcPeriod"/>
              <a:tabLst/>
              <a:defRPr/>
            </a:pPr>
            <a:r>
              <a:rPr kumimoji="0" lang="en" sz="1867" b="0" i="0" u="none" strike="noStrike" kern="0" cap="none" spc="0" normalizeH="0" baseline="0" noProof="0">
                <a:ln>
                  <a:noFill/>
                </a:ln>
                <a:solidFill>
                  <a:srgbClr val="000000"/>
                </a:solidFill>
                <a:effectLst/>
                <a:uLnTx/>
                <a:uFillTx/>
                <a:latin typeface="Lato"/>
                <a:ea typeface="Lato"/>
                <a:cs typeface="Lato"/>
                <a:sym typeface="Lato"/>
              </a:rPr>
              <a:t>If you see a success message, then it’s time to celebrate!</a:t>
            </a:r>
            <a:endParaRPr kumimoji="0" sz="1867" b="0" i="0" u="none" strike="noStrike" kern="0" cap="none" spc="0" normalizeH="0" baseline="0" noProof="0">
              <a:ln>
                <a:noFill/>
              </a:ln>
              <a:solidFill>
                <a:srgbClr val="000000"/>
              </a:solidFill>
              <a:effectLst/>
              <a:uLnTx/>
              <a:uFillTx/>
              <a:latin typeface="Lato"/>
              <a:ea typeface="Lato"/>
              <a:cs typeface="Lato"/>
              <a:sym typeface="Lato"/>
            </a:endParaRPr>
          </a:p>
          <a:p>
            <a:pPr marL="1828754" marR="0" lvl="2" indent="-423323" algn="l" defTabSz="914400" rtl="0" eaLnBrk="1" fontAlgn="auto" latinLnBrk="0" hangingPunct="1">
              <a:lnSpc>
                <a:spcPct val="100000"/>
              </a:lnSpc>
              <a:spcBef>
                <a:spcPts val="0"/>
              </a:spcBef>
              <a:spcAft>
                <a:spcPts val="0"/>
              </a:spcAft>
              <a:buClr>
                <a:srgbClr val="000000"/>
              </a:buClr>
              <a:buSzPts val="1400"/>
              <a:buFont typeface="Lato"/>
              <a:buAutoNum type="romanLcPeriod"/>
              <a:tabLst/>
              <a:defRPr/>
            </a:pPr>
            <a:r>
              <a:rPr kumimoji="0" lang="en" sz="1867" b="0" i="0" u="none" strike="noStrike" kern="0" cap="none" spc="0" normalizeH="0" baseline="0" noProof="0">
                <a:ln>
                  <a:noFill/>
                </a:ln>
                <a:solidFill>
                  <a:srgbClr val="000000"/>
                </a:solidFill>
                <a:effectLst/>
                <a:uLnTx/>
                <a:uFillTx/>
                <a:latin typeface="Lato"/>
                <a:ea typeface="Lato"/>
                <a:cs typeface="Lato"/>
                <a:sym typeface="Lato"/>
              </a:rPr>
              <a:t>NCIP Response for BorrowingAcceptItem received successfully  (Woohoo!)</a:t>
            </a:r>
            <a:endParaRPr kumimoji="0" sz="1867" b="0" i="0" u="none" strike="noStrike" kern="0" cap="none" spc="0" normalizeH="0" baseline="0" noProof="0">
              <a:ln>
                <a:noFill/>
              </a:ln>
              <a:solidFill>
                <a:srgbClr val="000000"/>
              </a:solidFill>
              <a:effectLst/>
              <a:uLnTx/>
              <a:uFillTx/>
              <a:latin typeface="Lato"/>
              <a:ea typeface="Lato"/>
              <a:cs typeface="Lato"/>
              <a:sym typeface="Lato"/>
            </a:endParaRPr>
          </a:p>
          <a:p>
            <a:pPr marL="121917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Lato"/>
              <a:ea typeface="Lato"/>
              <a:cs typeface="Lato"/>
              <a:sym typeface="Lato"/>
            </a:endParaRPr>
          </a:p>
          <a:p>
            <a:pPr marL="121917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Lato"/>
              <a:ea typeface="Lato"/>
              <a:cs typeface="Lato"/>
              <a:sym typeface="Lato"/>
            </a:endParaRPr>
          </a:p>
          <a:p>
            <a:pPr marL="121917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Lato"/>
              <a:ea typeface="Lato"/>
              <a:cs typeface="Lato"/>
              <a:sym typeface="Lato"/>
            </a:endParaRPr>
          </a:p>
          <a:p>
            <a:pPr marL="609585" marR="0" lvl="0" indent="-423323" algn="l" defTabSz="914400" rtl="0" eaLnBrk="1" fontAlgn="auto" latinLnBrk="0" hangingPunct="1">
              <a:lnSpc>
                <a:spcPct val="100000"/>
              </a:lnSpc>
              <a:spcBef>
                <a:spcPts val="0"/>
              </a:spcBef>
              <a:spcAft>
                <a:spcPts val="0"/>
              </a:spcAft>
              <a:buClr>
                <a:srgbClr val="000000"/>
              </a:buClr>
              <a:buSzPts val="1400"/>
              <a:buFont typeface="Lato"/>
              <a:buAutoNum type="arabicPeriod"/>
              <a:tabLst/>
              <a:defRPr/>
            </a:pPr>
            <a:r>
              <a:rPr kumimoji="0" lang="en" sz="1867" b="0" i="0" u="none" strike="noStrike" kern="0" cap="none" spc="0" normalizeH="0" baseline="0" noProof="0">
                <a:ln>
                  <a:noFill/>
                </a:ln>
                <a:solidFill>
                  <a:srgbClr val="000000"/>
                </a:solidFill>
                <a:effectLst/>
                <a:uLnTx/>
                <a:uFillTx/>
                <a:latin typeface="Lato"/>
                <a:ea typeface="Lato"/>
                <a:cs typeface="Lato"/>
                <a:sym typeface="Lato"/>
              </a:rPr>
              <a:t>If you see an error message, then it’s time to &lt;/ns1:Problem&gt;&lt;/ns1:Decipher the error&gt;&lt;/ns1:NCIPMessage&gt; </a:t>
            </a:r>
            <a:endParaRPr kumimoji="0" sz="1867" b="0" i="0" u="none" strike="noStrike" kern="0" cap="none" spc="0" normalizeH="0" baseline="0" noProof="0">
              <a:ln>
                <a:noFill/>
              </a:ln>
              <a:solidFill>
                <a:srgbClr val="000000"/>
              </a:solidFill>
              <a:effectLst/>
              <a:uLnTx/>
              <a:uFillTx/>
              <a:latin typeface="Lato"/>
              <a:ea typeface="Lato"/>
              <a:cs typeface="Lato"/>
              <a:sym typeface="Lato"/>
            </a:endParaRPr>
          </a:p>
          <a:p>
            <a:pPr marL="609585" marR="0" lvl="0" indent="-423323" algn="l" defTabSz="914400" rtl="0" eaLnBrk="1" fontAlgn="auto" latinLnBrk="0" hangingPunct="1">
              <a:lnSpc>
                <a:spcPct val="100000"/>
              </a:lnSpc>
              <a:spcBef>
                <a:spcPts val="0"/>
              </a:spcBef>
              <a:spcAft>
                <a:spcPts val="0"/>
              </a:spcAft>
              <a:buClr>
                <a:srgbClr val="000000"/>
              </a:buClr>
              <a:buSzPts val="1400"/>
              <a:buFont typeface="Lato"/>
              <a:buAutoNum type="arabicPeriod"/>
              <a:tabLst/>
              <a:defRPr/>
            </a:pPr>
            <a:r>
              <a:rPr kumimoji="0" lang="en" sz="1867" b="0" i="0" u="none" strike="noStrike" kern="0" cap="none" spc="0" normalizeH="0" baseline="0" noProof="0">
                <a:ln>
                  <a:noFill/>
                </a:ln>
                <a:solidFill>
                  <a:srgbClr val="000000"/>
                </a:solidFill>
                <a:effectLst/>
                <a:uLnTx/>
                <a:uFillTx/>
                <a:latin typeface="Lato"/>
                <a:ea typeface="Lato"/>
                <a:cs typeface="Lato"/>
                <a:sym typeface="Lato"/>
              </a:rPr>
              <a:t>The error message may be helpful, or not.</a:t>
            </a:r>
            <a:endParaRPr kumimoji="0" sz="1867" b="0" i="0" u="none" strike="noStrike" kern="0" cap="none" spc="0" normalizeH="0" baseline="0" noProof="0">
              <a:ln>
                <a:noFill/>
              </a:ln>
              <a:solidFill>
                <a:srgbClr val="000000"/>
              </a:solidFill>
              <a:effectLst/>
              <a:uLnTx/>
              <a:uFillTx/>
              <a:latin typeface="Lato"/>
              <a:ea typeface="Lato"/>
              <a:cs typeface="Lato"/>
              <a:sym typeface="Lato"/>
            </a:endParaRPr>
          </a:p>
          <a:p>
            <a:pPr marL="609585" marR="0" lvl="0" indent="-423323" algn="l" defTabSz="914400" rtl="0" eaLnBrk="1" fontAlgn="auto" latinLnBrk="0" hangingPunct="1">
              <a:lnSpc>
                <a:spcPct val="100000"/>
              </a:lnSpc>
              <a:spcBef>
                <a:spcPts val="0"/>
              </a:spcBef>
              <a:spcAft>
                <a:spcPts val="0"/>
              </a:spcAft>
              <a:buClr>
                <a:srgbClr val="000000"/>
              </a:buClr>
              <a:buSzPts val="1400"/>
              <a:buFont typeface="Lato"/>
              <a:buAutoNum type="arabicPeriod"/>
              <a:tabLst/>
              <a:defRPr/>
            </a:pPr>
            <a:r>
              <a:rPr kumimoji="0" lang="en" sz="1867" b="0" i="0" u="none" strike="noStrike" kern="0" cap="none" spc="0" normalizeH="0" baseline="0" noProof="0">
                <a:ln>
                  <a:noFill/>
                </a:ln>
                <a:solidFill>
                  <a:srgbClr val="000000"/>
                </a:solidFill>
                <a:effectLst/>
                <a:uLnTx/>
                <a:uFillTx/>
                <a:latin typeface="Lato"/>
                <a:ea typeface="Lato"/>
                <a:cs typeface="Lato"/>
                <a:sym typeface="Lato"/>
              </a:rPr>
              <a:t>Again, settings that work for one institution may not work for another.</a:t>
            </a:r>
            <a:endParaRPr kumimoji="0" sz="1867" b="0" i="0" u="none" strike="noStrike" kern="0" cap="none" spc="0" normalizeH="0" baseline="0" noProof="0">
              <a:ln>
                <a:noFill/>
              </a:ln>
              <a:solidFill>
                <a:srgbClr val="000000"/>
              </a:solidFill>
              <a:effectLst/>
              <a:uLnTx/>
              <a:uFillTx/>
              <a:latin typeface="Lato"/>
              <a:ea typeface="Lato"/>
              <a:cs typeface="Lato"/>
              <a:sym typeface="Lato"/>
            </a:endParaRPr>
          </a:p>
        </p:txBody>
      </p:sp>
      <p:pic>
        <p:nvPicPr>
          <p:cNvPr id="186" name="Google Shape;186;p30"/>
          <p:cNvPicPr preferRelativeResize="0"/>
          <p:nvPr/>
        </p:nvPicPr>
        <p:blipFill>
          <a:blip r:embed="rId3">
            <a:alphaModFix/>
          </a:blip>
          <a:stretch>
            <a:fillRect/>
          </a:stretch>
        </p:blipFill>
        <p:spPr>
          <a:xfrm>
            <a:off x="10000567" y="2451900"/>
            <a:ext cx="1884000" cy="1535955"/>
          </a:xfrm>
          <a:prstGeom prst="rect">
            <a:avLst/>
          </a:prstGeom>
          <a:noFill/>
          <a:ln>
            <a:noFill/>
          </a:ln>
          <a:effectLst>
            <a:outerShdw blurRad="57150" dist="19050" dir="5400000" algn="bl" rotWithShape="0">
              <a:srgbClr val="000000">
                <a:alpha val="50000"/>
              </a:srgbClr>
            </a:outerShdw>
          </a:effectLst>
        </p:spPr>
      </p:pic>
      <p:sp>
        <p:nvSpPr>
          <p:cNvPr id="187" name="Google Shape;187;p30"/>
          <p:cNvSpPr txBox="1"/>
          <p:nvPr/>
        </p:nvSpPr>
        <p:spPr>
          <a:xfrm>
            <a:off x="1032667" y="4925067"/>
            <a:ext cx="8483600" cy="1448400"/>
          </a:xfrm>
          <a:prstGeom prst="rect">
            <a:avLst/>
          </a:prstGeom>
          <a:no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200" b="0" i="0" u="none" strike="noStrike" kern="0" cap="none" spc="0" normalizeH="0" baseline="0" noProof="0">
                <a:ln>
                  <a:noFill/>
                </a:ln>
                <a:solidFill>
                  <a:srgbClr val="000000"/>
                </a:solidFill>
                <a:effectLst/>
                <a:uLnTx/>
                <a:uFillTx/>
                <a:latin typeface="Arial"/>
                <a:ea typeface="+mn-ea"/>
                <a:cs typeface="Arial"/>
                <a:sym typeface="Arial"/>
              </a:rPr>
              <a:t>&lt;?xml version="1.0" encoding="UTF-8" standalone="yes"?&gt;&lt;ns1:NCIPMessage xmlns:ns1="http://www.niso.org/2008/ncip" ns1:version="http://www.niso.org/schemas/ncip/v2_0/imp1/xsd/ncip_v2_0.xsd"&gt;&lt;ns1:AcceptItemResponse&gt;&lt;ns1:Problem&gt;&lt;ns1:ProblemType&gt;Temporary Processing Failure &lt;/ns1:ProblemType&gt;&lt;ns1:ProblemDetail&gt;AlmaAcceptItemService failed&lt;/ns1:ProblemDetail&gt;&lt;/ns1:Problem&gt;&lt;/ns1:AcceptItemResponse&gt;&lt;/ns1:NCIPMessage&gt;</a:t>
            </a:r>
            <a:endParaRPr kumimoji="0" sz="1200"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8" name="Google Shape;188;p30"/>
          <p:cNvSpPr txBox="1"/>
          <p:nvPr/>
        </p:nvSpPr>
        <p:spPr>
          <a:xfrm>
            <a:off x="9693167" y="4046867"/>
            <a:ext cx="2498800" cy="1230800"/>
          </a:xfrm>
          <a:prstGeom prst="rect">
            <a:avLst/>
          </a:prstGeom>
          <a:no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67" b="0" i="0" u="none" strike="noStrike" kern="0" cap="none" spc="0" normalizeH="0" baseline="0" noProof="0">
                <a:ln>
                  <a:noFill/>
                </a:ln>
                <a:solidFill>
                  <a:srgbClr val="000000"/>
                </a:solidFill>
                <a:effectLst/>
                <a:uLnTx/>
                <a:uFillTx/>
                <a:latin typeface="Arial"/>
                <a:ea typeface="+mn-ea"/>
                <a:cs typeface="Arial"/>
                <a:sym typeface="Arial"/>
              </a:rPr>
              <a:t>You can also check the ILLiad log if set to Debug</a:t>
            </a: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189" name="Google Shape;189;p30"/>
          <p:cNvPicPr preferRelativeResize="0"/>
          <p:nvPr/>
        </p:nvPicPr>
        <p:blipFill>
          <a:blip r:embed="rId4">
            <a:alphaModFix/>
          </a:blip>
          <a:stretch>
            <a:fillRect/>
          </a:stretch>
        </p:blipFill>
        <p:spPr>
          <a:xfrm>
            <a:off x="862033" y="2799518"/>
            <a:ext cx="8483600" cy="546100"/>
          </a:xfrm>
          <a:prstGeom prst="rect">
            <a:avLst/>
          </a:prstGeom>
          <a:noFill/>
          <a:ln>
            <a:noFill/>
          </a:ln>
          <a:effectLst>
            <a:outerShdw blurRad="57150" dist="19050" dir="5400000" algn="bl" rotWithShape="0">
              <a:srgbClr val="000000">
                <a:alpha val="50000"/>
              </a:srgbClr>
            </a:outerShdw>
          </a:effectLst>
        </p:spPr>
      </p:pic>
    </p:spTree>
    <p:extLst>
      <p:ext uri="{BB962C8B-B14F-4D97-AF65-F5344CB8AC3E}">
        <p14:creationId xmlns:p14="http://schemas.microsoft.com/office/powerpoint/2010/main" val="3656274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1"/>
          <p:cNvSpPr txBox="1">
            <a:spLocks noGrp="1"/>
          </p:cNvSpPr>
          <p:nvPr>
            <p:ph type="title"/>
          </p:nvPr>
        </p:nvSpPr>
        <p:spPr>
          <a:xfrm>
            <a:off x="243167" y="473900"/>
            <a:ext cx="11360800" cy="834800"/>
          </a:xfrm>
          <a:prstGeom prst="rect">
            <a:avLst/>
          </a:prstGeom>
        </p:spPr>
        <p:txBody>
          <a:bodyPr spcFirstLastPara="1" wrap="square" lIns="121900" tIns="121900" rIns="121900" bIns="121900" anchor="t" anchorCtr="0">
            <a:noAutofit/>
          </a:bodyPr>
          <a:lstStyle/>
          <a:p>
            <a:r>
              <a:rPr lang="en"/>
              <a:t>                 What Can Go Wrong?</a:t>
            </a:r>
            <a:endParaRPr/>
          </a:p>
        </p:txBody>
      </p:sp>
      <p:sp>
        <p:nvSpPr>
          <p:cNvPr id="195" name="Google Shape;195;p31"/>
          <p:cNvSpPr txBox="1"/>
          <p:nvPr/>
        </p:nvSpPr>
        <p:spPr>
          <a:xfrm>
            <a:off x="869800" y="1618733"/>
            <a:ext cx="9138800" cy="3927200"/>
          </a:xfrm>
          <a:prstGeom prst="rect">
            <a:avLst/>
          </a:prstGeom>
          <a:noFill/>
          <a:ln>
            <a:noFill/>
          </a:ln>
        </p:spPr>
        <p:txBody>
          <a:bodyPr spcFirstLastPara="1" wrap="square" lIns="121900" tIns="121900" rIns="121900" bIns="121900" anchor="t" anchorCtr="0">
            <a:noAutofit/>
          </a:bodyPr>
          <a:lstStyle/>
          <a:p>
            <a:pPr marL="609585" marR="0" lvl="0" indent="-423323" algn="l" defTabSz="914400" rtl="0" eaLnBrk="1" fontAlgn="auto" latinLnBrk="0" hangingPunct="1">
              <a:lnSpc>
                <a:spcPct val="100000"/>
              </a:lnSpc>
              <a:spcBef>
                <a:spcPts val="0"/>
              </a:spcBef>
              <a:spcAft>
                <a:spcPts val="0"/>
              </a:spcAft>
              <a:buClr>
                <a:srgbClr val="000000"/>
              </a:buClr>
              <a:buSzPts val="1400"/>
              <a:buFont typeface="Lato"/>
              <a:buAutoNum type="arabicParenR"/>
              <a:tabLst/>
              <a:defRPr/>
            </a:pPr>
            <a:r>
              <a:rPr kumimoji="0" lang="en" sz="1867" b="0" i="0" u="none" strike="noStrike" kern="0" cap="none" spc="0" normalizeH="0" baseline="0" noProof="0">
                <a:ln>
                  <a:noFill/>
                </a:ln>
                <a:solidFill>
                  <a:srgbClr val="000000"/>
                </a:solidFill>
                <a:effectLst/>
                <a:uLnTx/>
                <a:uFillTx/>
                <a:latin typeface="Lato"/>
                <a:ea typeface="Lato"/>
                <a:cs typeface="Lato"/>
                <a:sym typeface="Lato"/>
              </a:rPr>
              <a:t>No Connectivity between the two systems</a:t>
            </a:r>
            <a:endParaRPr kumimoji="0" sz="1867" b="0" i="0" u="none" strike="noStrike" kern="0" cap="none" spc="0" normalizeH="0" baseline="0" noProof="0">
              <a:ln>
                <a:noFill/>
              </a:ln>
              <a:solidFill>
                <a:srgbClr val="000000"/>
              </a:solidFill>
              <a:effectLst/>
              <a:uLnTx/>
              <a:uFillTx/>
              <a:latin typeface="Lato"/>
              <a:ea typeface="Lato"/>
              <a:cs typeface="Lato"/>
              <a:sym typeface="Lato"/>
            </a:endParaRPr>
          </a:p>
          <a:p>
            <a:pPr marL="609585" marR="0" lvl="0" indent="-423323" algn="l" defTabSz="914400" rtl="0" eaLnBrk="1" fontAlgn="auto" latinLnBrk="0" hangingPunct="1">
              <a:lnSpc>
                <a:spcPct val="100000"/>
              </a:lnSpc>
              <a:spcBef>
                <a:spcPts val="0"/>
              </a:spcBef>
              <a:spcAft>
                <a:spcPts val="0"/>
              </a:spcAft>
              <a:buClr>
                <a:srgbClr val="000000"/>
              </a:buClr>
              <a:buSzPts val="1400"/>
              <a:buFont typeface="Lato"/>
              <a:buAutoNum type="arabicParenR"/>
              <a:tabLst/>
              <a:defRPr/>
            </a:pPr>
            <a:r>
              <a:rPr kumimoji="0" lang="en" sz="1867" b="0" i="0" u="none" strike="noStrike" kern="0" cap="none" spc="0" normalizeH="0" baseline="0" noProof="0">
                <a:ln>
                  <a:noFill/>
                </a:ln>
                <a:solidFill>
                  <a:srgbClr val="000000"/>
                </a:solidFill>
                <a:effectLst/>
                <a:uLnTx/>
                <a:uFillTx/>
                <a:latin typeface="Lato"/>
                <a:ea typeface="Lato"/>
                <a:cs typeface="Lato"/>
                <a:sym typeface="Lato"/>
              </a:rPr>
              <a:t>NCIP Errors </a:t>
            </a:r>
            <a:endParaRPr kumimoji="0" sz="1867" b="0" i="0" u="none" strike="noStrike" kern="0" cap="none" spc="0" normalizeH="0" baseline="0" noProof="0">
              <a:ln>
                <a:noFill/>
              </a:ln>
              <a:solidFill>
                <a:srgbClr val="000000"/>
              </a:solidFill>
              <a:effectLst/>
              <a:uLnTx/>
              <a:uFillTx/>
              <a:latin typeface="Lato"/>
              <a:ea typeface="Lato"/>
              <a:cs typeface="Lato"/>
              <a:sym typeface="Lato"/>
            </a:endParaRPr>
          </a:p>
          <a:p>
            <a:pPr marL="1219170" marR="0" lvl="1" indent="-423323" algn="l" defTabSz="914400" rtl="0" eaLnBrk="1" fontAlgn="auto" latinLnBrk="0" hangingPunct="1">
              <a:lnSpc>
                <a:spcPct val="100000"/>
              </a:lnSpc>
              <a:spcBef>
                <a:spcPts val="0"/>
              </a:spcBef>
              <a:spcAft>
                <a:spcPts val="0"/>
              </a:spcAft>
              <a:buClr>
                <a:srgbClr val="000000"/>
              </a:buClr>
              <a:buSzPts val="1400"/>
              <a:buFont typeface="Lato"/>
              <a:buAutoNum type="alphaLcParenR"/>
              <a:tabLst/>
              <a:defRPr/>
            </a:pPr>
            <a:r>
              <a:rPr kumimoji="0" lang="en" sz="1867" b="0" i="0" u="none" strike="noStrike" kern="0" cap="none" spc="0" normalizeH="0" baseline="0" noProof="0">
                <a:ln>
                  <a:noFill/>
                </a:ln>
                <a:solidFill>
                  <a:srgbClr val="000000"/>
                </a:solidFill>
                <a:effectLst/>
                <a:uLnTx/>
                <a:uFillTx/>
                <a:latin typeface="Lato"/>
                <a:ea typeface="Lato"/>
                <a:cs typeface="Lato"/>
                <a:sym typeface="Lato"/>
              </a:rPr>
              <a:t>What they mean</a:t>
            </a:r>
            <a:endParaRPr kumimoji="0" sz="1867" b="0" i="0" u="none" strike="noStrike" kern="0" cap="none" spc="0" normalizeH="0" baseline="0" noProof="0">
              <a:ln>
                <a:noFill/>
              </a:ln>
              <a:solidFill>
                <a:srgbClr val="000000"/>
              </a:solidFill>
              <a:effectLst/>
              <a:uLnTx/>
              <a:uFillTx/>
              <a:latin typeface="Lato"/>
              <a:ea typeface="Lato"/>
              <a:cs typeface="Lato"/>
              <a:sym typeface="Lato"/>
            </a:endParaRPr>
          </a:p>
          <a:p>
            <a:pPr marL="1219170" marR="0" lvl="1" indent="-423323" algn="l" defTabSz="914400" rtl="0" eaLnBrk="1" fontAlgn="auto" latinLnBrk="0" hangingPunct="1">
              <a:lnSpc>
                <a:spcPct val="100000"/>
              </a:lnSpc>
              <a:spcBef>
                <a:spcPts val="0"/>
              </a:spcBef>
              <a:spcAft>
                <a:spcPts val="0"/>
              </a:spcAft>
              <a:buClr>
                <a:srgbClr val="000000"/>
              </a:buClr>
              <a:buSzPts val="1400"/>
              <a:buFont typeface="Lato"/>
              <a:buAutoNum type="alphaLcParenR"/>
              <a:tabLst/>
              <a:defRPr/>
            </a:pPr>
            <a:r>
              <a:rPr kumimoji="0" lang="en" sz="1867" b="0" i="0" u="none" strike="noStrike" kern="0" cap="none" spc="0" normalizeH="0" baseline="0" noProof="0">
                <a:ln>
                  <a:noFill/>
                </a:ln>
                <a:solidFill>
                  <a:srgbClr val="000000"/>
                </a:solidFill>
                <a:effectLst/>
                <a:uLnTx/>
                <a:uFillTx/>
                <a:latin typeface="Lato"/>
                <a:ea typeface="Lato"/>
                <a:cs typeface="Lato"/>
                <a:sym typeface="Lato"/>
              </a:rPr>
              <a:t>How to resolve</a:t>
            </a:r>
            <a:endParaRPr kumimoji="0" sz="1867" b="0" i="0" u="none" strike="noStrike" kern="0" cap="none" spc="0" normalizeH="0" baseline="0" noProof="0">
              <a:ln>
                <a:noFill/>
              </a:ln>
              <a:solidFill>
                <a:srgbClr val="000000"/>
              </a:solidFill>
              <a:effectLst/>
              <a:uLnTx/>
              <a:uFillTx/>
              <a:latin typeface="Lato"/>
              <a:ea typeface="Lato"/>
              <a:cs typeface="Lato"/>
              <a:sym typeface="Lato"/>
            </a:endParaRPr>
          </a:p>
          <a:p>
            <a:pPr marL="609585"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Lato"/>
              <a:ea typeface="Lato"/>
              <a:cs typeface="Lato"/>
              <a:sym typeface="Lato"/>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Lato"/>
              <a:ea typeface="Lato"/>
              <a:cs typeface="Lato"/>
              <a:sym typeface="Lato"/>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Lato"/>
              <a:ea typeface="Lato"/>
              <a:cs typeface="Lato"/>
              <a:sym typeface="Lato"/>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Lato"/>
              <a:ea typeface="Lato"/>
              <a:cs typeface="Lato"/>
              <a:sym typeface="Lato"/>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67" b="0" i="0" u="none" strike="noStrike" kern="0" cap="none" spc="0" normalizeH="0" baseline="0" noProof="0">
                <a:ln>
                  <a:noFill/>
                </a:ln>
                <a:solidFill>
                  <a:srgbClr val="000000"/>
                </a:solidFill>
                <a:effectLst/>
                <a:uLnTx/>
                <a:uFillTx/>
                <a:latin typeface="Lato"/>
                <a:ea typeface="Lato"/>
                <a:cs typeface="Lato"/>
                <a:sym typeface="Lato"/>
              </a:rPr>
              <a:t>Remember, one institution’s configurations may not work for another’s.</a:t>
            </a:r>
            <a:endParaRPr kumimoji="0" sz="1867" b="0" i="0" u="none" strike="noStrike" kern="0" cap="none" spc="0" normalizeH="0" baseline="0" noProof="0">
              <a:ln>
                <a:noFill/>
              </a:ln>
              <a:solidFill>
                <a:srgbClr val="000000"/>
              </a:solidFill>
              <a:effectLst/>
              <a:uLnTx/>
              <a:uFillTx/>
              <a:latin typeface="Lato"/>
              <a:ea typeface="Lato"/>
              <a:cs typeface="Lato"/>
              <a:sym typeface="Lato"/>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Lato"/>
              <a:ea typeface="Lato"/>
              <a:cs typeface="Lato"/>
              <a:sym typeface="Lato"/>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67" b="0" i="0" u="none" strike="noStrike" kern="0" cap="none" spc="0" normalizeH="0" baseline="0" noProof="0">
                <a:ln>
                  <a:noFill/>
                </a:ln>
                <a:solidFill>
                  <a:srgbClr val="000000"/>
                </a:solidFill>
                <a:effectLst/>
                <a:uLnTx/>
                <a:uFillTx/>
                <a:latin typeface="Lato"/>
                <a:ea typeface="Lato"/>
                <a:cs typeface="Lato"/>
                <a:sym typeface="Lato"/>
              </a:rPr>
              <a:t>While it is possible to write to the authors of the addons…..</a:t>
            </a:r>
            <a:endParaRPr kumimoji="0" sz="1867" b="0" i="0" u="none" strike="noStrike" kern="0" cap="none" spc="0" normalizeH="0" baseline="0" noProof="0">
              <a:ln>
                <a:noFill/>
              </a:ln>
              <a:solidFill>
                <a:srgbClr val="000000"/>
              </a:solidFill>
              <a:effectLst/>
              <a:uLnTx/>
              <a:uFillTx/>
              <a:latin typeface="Lato"/>
              <a:ea typeface="Lato"/>
              <a:cs typeface="Lato"/>
              <a:sym typeface="Lato"/>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Lato"/>
              <a:ea typeface="Lato"/>
              <a:cs typeface="Lato"/>
              <a:sym typeface="Lato"/>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Lato"/>
              <a:ea typeface="Lato"/>
              <a:cs typeface="Lato"/>
              <a:sym typeface="Lato"/>
            </a:endParaRPr>
          </a:p>
        </p:txBody>
      </p:sp>
      <p:sp>
        <p:nvSpPr>
          <p:cNvPr id="196" name="Google Shape;196;p31"/>
          <p:cNvSpPr txBox="1"/>
          <p:nvPr/>
        </p:nvSpPr>
        <p:spPr>
          <a:xfrm>
            <a:off x="1459933" y="4543467"/>
            <a:ext cx="10010800" cy="907200"/>
          </a:xfrm>
          <a:prstGeom prst="rect">
            <a:avLst/>
          </a:prstGeom>
          <a:no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67" b="1" i="1" u="none" strike="noStrike" kern="0" cap="none" spc="0" normalizeH="0" baseline="0" noProof="0">
                <a:ln>
                  <a:noFill/>
                </a:ln>
                <a:solidFill>
                  <a:srgbClr val="000000"/>
                </a:solidFill>
                <a:effectLst/>
                <a:uLnTx/>
                <a:uFillTx/>
                <a:latin typeface="Arial"/>
                <a:ea typeface="+mn-ea"/>
                <a:cs typeface="Arial"/>
                <a:sym typeface="Arial"/>
              </a:rPr>
              <a:t>“You are going to use up all of your D-90 help vouchers” - Juno, the caseworker</a:t>
            </a:r>
            <a:endParaRPr kumimoji="0" sz="1867" b="1" i="1"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7" name="Google Shape;197;p31"/>
          <p:cNvSpPr txBox="1"/>
          <p:nvPr/>
        </p:nvSpPr>
        <p:spPr>
          <a:xfrm>
            <a:off x="2611167" y="5399967"/>
            <a:ext cx="6624800" cy="613600"/>
          </a:xfrm>
          <a:prstGeom prst="rect">
            <a:avLst/>
          </a:prstGeom>
          <a:no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67" b="0" i="1" u="none" strike="noStrike" kern="0" cap="none" spc="0" normalizeH="0" baseline="0" noProof="0">
                <a:ln>
                  <a:noFill/>
                </a:ln>
                <a:solidFill>
                  <a:srgbClr val="000000"/>
                </a:solidFill>
                <a:effectLst/>
                <a:uLnTx/>
                <a:uFillTx/>
                <a:latin typeface="Arial"/>
                <a:ea typeface="+mn-ea"/>
                <a:cs typeface="Arial"/>
                <a:sym typeface="Arial"/>
              </a:rPr>
              <a:t>(Oh, sorry, wrong movie….)</a:t>
            </a:r>
            <a:endParaRPr kumimoji="0" sz="1867" b="0" i="1"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8" name="Google Shape;198;p31"/>
          <p:cNvSpPr txBox="1"/>
          <p:nvPr/>
        </p:nvSpPr>
        <p:spPr>
          <a:xfrm>
            <a:off x="637200" y="5855967"/>
            <a:ext cx="10464000" cy="400400"/>
          </a:xfrm>
          <a:prstGeom prst="rect">
            <a:avLst/>
          </a:prstGeom>
          <a:no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67" b="1" i="0" u="none" strike="noStrike" kern="0" cap="none" spc="0" normalizeH="0" baseline="0" noProof="0">
                <a:ln>
                  <a:noFill/>
                </a:ln>
                <a:solidFill>
                  <a:srgbClr val="000000"/>
                </a:solidFill>
                <a:effectLst/>
                <a:uLnTx/>
                <a:uFillTx/>
                <a:latin typeface="Lato"/>
                <a:ea typeface="Lato"/>
                <a:cs typeface="Lato"/>
                <a:sym typeface="Lato"/>
              </a:rPr>
              <a:t>                                                     A guide for (and by) the perplexed)   </a:t>
            </a:r>
            <a:r>
              <a:rPr kumimoji="0" lang="en" sz="1467" b="1" i="0" u="sng" strike="noStrike" kern="0" cap="none" spc="0" normalizeH="0" baseline="0" noProof="0">
                <a:ln>
                  <a:noFill/>
                </a:ln>
                <a:solidFill>
                  <a:srgbClr val="AF4345"/>
                </a:solidFill>
                <a:effectLst/>
                <a:uLnTx/>
                <a:uFillTx/>
                <a:latin typeface="Lato"/>
                <a:ea typeface="Lato"/>
                <a:cs typeface="Lato"/>
                <a:sym typeface="Lato"/>
                <a:hlinkClick r:id="rId3"/>
              </a:rPr>
              <a:t>https://tinyurl.com/yap7l28a</a:t>
            </a:r>
            <a:endParaRPr kumimoji="0" sz="1867" b="0" i="0" u="none" strike="noStrike" kern="0" cap="none" spc="0" normalizeH="0" baseline="0" noProof="0">
              <a:ln>
                <a:noFill/>
              </a:ln>
              <a:solidFill>
                <a:srgbClr val="000000"/>
              </a:solidFill>
              <a:effectLst/>
              <a:uLnTx/>
              <a:uFillTx/>
              <a:latin typeface="Lato"/>
              <a:ea typeface="Lato"/>
              <a:cs typeface="Lato"/>
              <a:sym typeface="Lato"/>
            </a:endParaRPr>
          </a:p>
        </p:txBody>
      </p:sp>
      <p:sp>
        <p:nvSpPr>
          <p:cNvPr id="199" name="Google Shape;199;p31"/>
          <p:cNvSpPr txBox="1"/>
          <p:nvPr/>
        </p:nvSpPr>
        <p:spPr>
          <a:xfrm>
            <a:off x="1006200" y="3217167"/>
            <a:ext cx="7493600" cy="400400"/>
          </a:xfrm>
          <a:prstGeom prst="rect">
            <a:avLst/>
          </a:prstGeom>
          <a:solidFill>
            <a:srgbClr val="F1C232"/>
          </a:solid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67" b="0" i="0" u="none" strike="noStrike" kern="0" cap="none" spc="0" normalizeH="0" baseline="0" noProof="0">
                <a:ln>
                  <a:noFill/>
                </a:ln>
                <a:solidFill>
                  <a:srgbClr val="000000"/>
                </a:solidFill>
                <a:effectLst/>
                <a:uLnTx/>
                <a:uFillTx/>
                <a:latin typeface="Arial"/>
                <a:ea typeface="+mn-ea"/>
                <a:cs typeface="Arial"/>
                <a:sym typeface="Arial"/>
              </a:rPr>
              <a:t>Solution: Network, if possible with other institutions </a:t>
            </a: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200" name="Google Shape;200;p31"/>
          <p:cNvPicPr preferRelativeResize="0"/>
          <p:nvPr/>
        </p:nvPicPr>
        <p:blipFill>
          <a:blip r:embed="rId4">
            <a:alphaModFix/>
          </a:blip>
          <a:stretch>
            <a:fillRect/>
          </a:stretch>
        </p:blipFill>
        <p:spPr>
          <a:xfrm>
            <a:off x="637200" y="5399967"/>
            <a:ext cx="1471432" cy="1103599"/>
          </a:xfrm>
          <a:prstGeom prst="rect">
            <a:avLst/>
          </a:prstGeom>
          <a:noFill/>
          <a:ln>
            <a:noFill/>
          </a:ln>
        </p:spPr>
      </p:pic>
    </p:spTree>
    <p:extLst>
      <p:ext uri="{BB962C8B-B14F-4D97-AF65-F5344CB8AC3E}">
        <p14:creationId xmlns:p14="http://schemas.microsoft.com/office/powerpoint/2010/main" val="2157714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pic>
        <p:nvPicPr>
          <p:cNvPr id="66" name="Google Shape;66;p14"/>
          <p:cNvPicPr preferRelativeResize="0"/>
          <p:nvPr/>
        </p:nvPicPr>
        <p:blipFill>
          <a:blip r:embed="rId3">
            <a:alphaModFix/>
          </a:blip>
          <a:stretch>
            <a:fillRect/>
          </a:stretch>
        </p:blipFill>
        <p:spPr>
          <a:xfrm>
            <a:off x="2476334" y="1090767"/>
            <a:ext cx="6461367" cy="4835667"/>
          </a:xfrm>
          <a:prstGeom prst="rect">
            <a:avLst/>
          </a:prstGeom>
          <a:noFill/>
          <a:ln>
            <a:noFill/>
          </a:ln>
          <a:effectLst>
            <a:outerShdw blurRad="57150" dist="19050" dir="5400000" algn="bl" rotWithShape="0">
              <a:srgbClr val="000000">
                <a:alpha val="50000"/>
              </a:srgbClr>
            </a:outerShdw>
          </a:effectLst>
        </p:spPr>
      </p:pic>
    </p:spTree>
    <p:extLst>
      <p:ext uri="{BB962C8B-B14F-4D97-AF65-F5344CB8AC3E}">
        <p14:creationId xmlns:p14="http://schemas.microsoft.com/office/powerpoint/2010/main" val="32088814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2"/>
          <p:cNvSpPr txBox="1">
            <a:spLocks noGrp="1"/>
          </p:cNvSpPr>
          <p:nvPr>
            <p:ph type="title"/>
          </p:nvPr>
        </p:nvSpPr>
        <p:spPr>
          <a:xfrm>
            <a:off x="314200" y="272800"/>
            <a:ext cx="11360800" cy="834800"/>
          </a:xfrm>
          <a:prstGeom prst="rect">
            <a:avLst/>
          </a:prstGeom>
        </p:spPr>
        <p:txBody>
          <a:bodyPr spcFirstLastPara="1" wrap="square" lIns="121900" tIns="121900" rIns="121900" bIns="121900" anchor="t" anchorCtr="0">
            <a:noAutofit/>
          </a:bodyPr>
          <a:lstStyle/>
          <a:p>
            <a:r>
              <a:rPr lang="en"/>
              <a:t>      ILLiad Alma NCIP Borrowing Renewal </a:t>
            </a:r>
            <a:endParaRPr/>
          </a:p>
        </p:txBody>
      </p:sp>
      <p:sp>
        <p:nvSpPr>
          <p:cNvPr id="206" name="Google Shape;206;p32"/>
          <p:cNvSpPr txBox="1">
            <a:spLocks noGrp="1"/>
          </p:cNvSpPr>
          <p:nvPr>
            <p:ph type="body" idx="2"/>
          </p:nvPr>
        </p:nvSpPr>
        <p:spPr>
          <a:xfrm>
            <a:off x="453933" y="1107600"/>
            <a:ext cx="11360800" cy="5446800"/>
          </a:xfrm>
          <a:prstGeom prst="rect">
            <a:avLst/>
          </a:prstGeom>
        </p:spPr>
        <p:txBody>
          <a:bodyPr spcFirstLastPara="1" wrap="square" lIns="121900" tIns="121900" rIns="121900" bIns="121900" anchor="t" anchorCtr="0">
            <a:noAutofit/>
          </a:bodyPr>
          <a:lstStyle/>
          <a:p>
            <a:pPr marL="0" indent="0">
              <a:lnSpc>
                <a:spcPct val="100000"/>
              </a:lnSpc>
              <a:buNone/>
            </a:pPr>
            <a:r>
              <a:rPr lang="en" sz="1600">
                <a:solidFill>
                  <a:srgbClr val="000000"/>
                </a:solidFill>
                <a:latin typeface="Arial"/>
                <a:ea typeface="Arial"/>
                <a:cs typeface="Arial"/>
                <a:sym typeface="Arial"/>
              </a:rPr>
              <a:t>1.  	Download the Alma renewal add-ons from</a:t>
            </a:r>
            <a:r>
              <a:rPr lang="en" sz="1600">
                <a:solidFill>
                  <a:srgbClr val="000000"/>
                </a:solidFill>
                <a:uFill>
                  <a:noFill/>
                </a:uFill>
                <a:latin typeface="Arial"/>
                <a:ea typeface="Arial"/>
                <a:cs typeface="Arial"/>
                <a:sym typeface="Arial"/>
                <a:hlinkClick r:id="rId3"/>
              </a:rPr>
              <a:t> </a:t>
            </a:r>
            <a:r>
              <a:rPr lang="en" sz="1600" u="sng">
                <a:solidFill>
                  <a:schemeClr val="hlink"/>
                </a:solidFill>
                <a:latin typeface="Arial"/>
                <a:ea typeface="Arial"/>
                <a:cs typeface="Arial"/>
                <a:sym typeface="Arial"/>
                <a:hlinkClick r:id="rId3"/>
              </a:rPr>
              <a:t>https://prometheus.atlas-sys.com/display/ILLiadAddons/ILLiad+Alma+NCIP+Borrowing+Renewal</a:t>
            </a:r>
            <a:r>
              <a:rPr lang="en" sz="1600">
                <a:solidFill>
                  <a:srgbClr val="000000"/>
                </a:solidFill>
                <a:latin typeface="Arial"/>
                <a:ea typeface="Arial"/>
                <a:cs typeface="Arial"/>
                <a:sym typeface="Arial"/>
              </a:rPr>
              <a:t> – this includes a config and Lua file</a:t>
            </a:r>
            <a:endParaRPr sz="1600">
              <a:solidFill>
                <a:srgbClr val="000000"/>
              </a:solidFill>
              <a:latin typeface="Arial"/>
              <a:ea typeface="Arial"/>
              <a:cs typeface="Arial"/>
              <a:sym typeface="Arial"/>
            </a:endParaRPr>
          </a:p>
          <a:p>
            <a:pPr marL="0" indent="0">
              <a:lnSpc>
                <a:spcPct val="100000"/>
              </a:lnSpc>
              <a:buNone/>
            </a:pPr>
            <a:r>
              <a:rPr lang="en" sz="1600">
                <a:solidFill>
                  <a:srgbClr val="000000"/>
                </a:solidFill>
                <a:latin typeface="Arial"/>
                <a:ea typeface="Arial"/>
                <a:cs typeface="Arial"/>
                <a:sym typeface="Arial"/>
              </a:rPr>
              <a:t>2.  	Open the config file and edit the following settings to match yours </a:t>
            </a:r>
            <a:endParaRPr sz="1600">
              <a:solidFill>
                <a:srgbClr val="000000"/>
              </a:solidFill>
              <a:latin typeface="Arial"/>
              <a:ea typeface="Arial"/>
              <a:cs typeface="Arial"/>
              <a:sym typeface="Arial"/>
            </a:endParaRPr>
          </a:p>
          <a:p>
            <a:pPr marL="0" indent="0">
              <a:lnSpc>
                <a:spcPct val="100000"/>
              </a:lnSpc>
              <a:buNone/>
            </a:pPr>
            <a:r>
              <a:rPr lang="en" sz="1600">
                <a:solidFill>
                  <a:srgbClr val="1155CC"/>
                </a:solidFill>
                <a:latin typeface="Arial"/>
                <a:ea typeface="Arial"/>
                <a:cs typeface="Arial"/>
                <a:sym typeface="Arial"/>
              </a:rPr>
              <a:t>a.  	&lt;Setting name="NCIP_Responder_URL" value="https://na02.alma.exlibrisgroup.com/view/NCIPServlet" type="string"&gt;</a:t>
            </a:r>
            <a:endParaRPr sz="1600">
              <a:solidFill>
                <a:srgbClr val="1155CC"/>
              </a:solidFill>
              <a:latin typeface="Arial"/>
              <a:ea typeface="Arial"/>
              <a:cs typeface="Arial"/>
              <a:sym typeface="Arial"/>
            </a:endParaRPr>
          </a:p>
          <a:p>
            <a:pPr marL="0" indent="0">
              <a:lnSpc>
                <a:spcPct val="100000"/>
              </a:lnSpc>
              <a:buNone/>
            </a:pPr>
            <a:r>
              <a:rPr lang="en" sz="1600">
                <a:solidFill>
                  <a:srgbClr val="1155CC"/>
                </a:solidFill>
                <a:latin typeface="Arial"/>
                <a:ea typeface="Arial"/>
                <a:cs typeface="Arial"/>
                <a:sym typeface="Arial"/>
              </a:rPr>
              <a:t>b.  	&lt;Setting name="renewItem_from_uniqueAgency_value" value=”01ITHACACOL_INST" type="string"&gt;</a:t>
            </a:r>
            <a:endParaRPr sz="1600">
              <a:solidFill>
                <a:srgbClr val="1155CC"/>
              </a:solidFill>
              <a:latin typeface="Arial"/>
              <a:ea typeface="Arial"/>
              <a:cs typeface="Arial"/>
              <a:sym typeface="Arial"/>
            </a:endParaRPr>
          </a:p>
          <a:p>
            <a:pPr marL="0" indent="0">
              <a:lnSpc>
                <a:spcPct val="100000"/>
              </a:lnSpc>
              <a:buNone/>
            </a:pPr>
            <a:r>
              <a:rPr lang="en" sz="1600">
                <a:solidFill>
                  <a:srgbClr val="1155CC"/>
                </a:solidFill>
                <a:latin typeface="Arial"/>
                <a:ea typeface="Arial"/>
                <a:cs typeface="Arial"/>
                <a:sym typeface="Arial"/>
              </a:rPr>
              <a:t>c.   	&lt;Setting name="ApplicationProfileType" value="illiad" type="string"&gt;</a:t>
            </a:r>
            <a:endParaRPr sz="1600">
              <a:solidFill>
                <a:srgbClr val="1155CC"/>
              </a:solidFill>
              <a:latin typeface="Arial"/>
              <a:ea typeface="Arial"/>
              <a:cs typeface="Arial"/>
              <a:sym typeface="Arial"/>
            </a:endParaRPr>
          </a:p>
          <a:p>
            <a:pPr marL="0" indent="0">
              <a:lnSpc>
                <a:spcPct val="100000"/>
              </a:lnSpc>
              <a:buNone/>
            </a:pPr>
            <a:r>
              <a:rPr lang="en" sz="1600">
                <a:solidFill>
                  <a:srgbClr val="000000"/>
                </a:solidFill>
                <a:latin typeface="Arial"/>
                <a:ea typeface="Arial"/>
                <a:cs typeface="Arial"/>
                <a:sym typeface="Arial"/>
              </a:rPr>
              <a:t>3.  	Install the add-on, on the ILLiad server through the Customization Manager; set </a:t>
            </a:r>
            <a:r>
              <a:rPr lang="en" sz="1600" b="1">
                <a:solidFill>
                  <a:srgbClr val="000000"/>
                </a:solidFill>
                <a:latin typeface="Arial"/>
                <a:ea typeface="Arial"/>
                <a:cs typeface="Arial"/>
                <a:sym typeface="Arial"/>
              </a:rPr>
              <a:t>Active</a:t>
            </a:r>
            <a:r>
              <a:rPr lang="en" sz="1600">
                <a:solidFill>
                  <a:srgbClr val="000000"/>
                </a:solidFill>
                <a:latin typeface="Arial"/>
                <a:ea typeface="Arial"/>
                <a:cs typeface="Arial"/>
                <a:sym typeface="Arial"/>
              </a:rPr>
              <a:t> to </a:t>
            </a:r>
            <a:r>
              <a:rPr lang="en" sz="1600" b="1">
                <a:solidFill>
                  <a:srgbClr val="000000"/>
                </a:solidFill>
                <a:latin typeface="Arial"/>
                <a:ea typeface="Arial"/>
                <a:cs typeface="Arial"/>
                <a:sym typeface="Arial"/>
              </a:rPr>
              <a:t>Yes.</a:t>
            </a:r>
            <a:endParaRPr sz="1600" b="1">
              <a:solidFill>
                <a:srgbClr val="000000"/>
              </a:solidFill>
              <a:latin typeface="Arial"/>
              <a:ea typeface="Arial"/>
              <a:cs typeface="Arial"/>
              <a:sym typeface="Arial"/>
            </a:endParaRPr>
          </a:p>
          <a:p>
            <a:pPr marL="0" indent="0">
              <a:lnSpc>
                <a:spcPct val="100000"/>
              </a:lnSpc>
              <a:buNone/>
            </a:pPr>
            <a:r>
              <a:rPr lang="en" sz="1600">
                <a:solidFill>
                  <a:srgbClr val="000000"/>
                </a:solidFill>
                <a:latin typeface="Arial"/>
                <a:ea typeface="Arial"/>
                <a:cs typeface="Arial"/>
                <a:sym typeface="Arial"/>
              </a:rPr>
              <a:t>4.  	The user match point is the critical piece. For us it is</a:t>
            </a:r>
            <a:r>
              <a:rPr lang="en" sz="1600" b="1">
                <a:solidFill>
                  <a:srgbClr val="000000"/>
                </a:solidFill>
                <a:latin typeface="Arial"/>
                <a:ea typeface="Arial"/>
                <a:cs typeface="Arial"/>
                <a:sym typeface="Arial"/>
              </a:rPr>
              <a:t> Username</a:t>
            </a:r>
            <a:r>
              <a:rPr lang="en" sz="1600">
                <a:solidFill>
                  <a:srgbClr val="000000"/>
                </a:solidFill>
                <a:latin typeface="Arial"/>
                <a:ea typeface="Arial"/>
                <a:cs typeface="Arial"/>
                <a:sym typeface="Arial"/>
              </a:rPr>
              <a:t> in the Lua file:</a:t>
            </a:r>
            <a:endParaRPr sz="1600">
              <a:solidFill>
                <a:srgbClr val="000000"/>
              </a:solidFill>
              <a:latin typeface="Arial"/>
              <a:ea typeface="Arial"/>
              <a:cs typeface="Arial"/>
              <a:sym typeface="Arial"/>
            </a:endParaRPr>
          </a:p>
          <a:p>
            <a:pPr marL="0" indent="0">
              <a:lnSpc>
                <a:spcPct val="100000"/>
              </a:lnSpc>
              <a:buNone/>
            </a:pPr>
            <a:r>
              <a:rPr lang="en" sz="1600">
                <a:solidFill>
                  <a:srgbClr val="000000"/>
                </a:solidFill>
                <a:latin typeface="Arial"/>
                <a:ea typeface="Arial"/>
                <a:cs typeface="Arial"/>
                <a:sym typeface="Arial"/>
              </a:rPr>
              <a:t>a.  	local user = GetFieldValue("Transaction", "Username");  check </a:t>
            </a:r>
            <a:r>
              <a:rPr lang="en" sz="1600" b="1">
                <a:solidFill>
                  <a:srgbClr val="000000"/>
                </a:solidFill>
                <a:latin typeface="Arial"/>
                <a:ea typeface="Arial"/>
                <a:cs typeface="Arial"/>
                <a:sym typeface="Arial"/>
              </a:rPr>
              <a:t>Institution ID </a:t>
            </a:r>
            <a:r>
              <a:rPr lang="en" sz="1600">
                <a:solidFill>
                  <a:srgbClr val="000000"/>
                </a:solidFill>
                <a:latin typeface="Arial"/>
                <a:ea typeface="Arial"/>
                <a:cs typeface="Arial"/>
                <a:sym typeface="Arial"/>
              </a:rPr>
              <a:t>in the </a:t>
            </a:r>
            <a:r>
              <a:rPr lang="en" sz="1600" b="1">
                <a:solidFill>
                  <a:srgbClr val="000000"/>
                </a:solidFill>
                <a:latin typeface="Arial"/>
                <a:ea typeface="Arial"/>
                <a:cs typeface="Arial"/>
                <a:sym typeface="Arial"/>
              </a:rPr>
              <a:t>Alma Resource Sharing Partner</a:t>
            </a:r>
            <a:r>
              <a:rPr lang="en" sz="1600">
                <a:solidFill>
                  <a:srgbClr val="000000"/>
                </a:solidFill>
                <a:latin typeface="Arial"/>
                <a:ea typeface="Arial"/>
                <a:cs typeface="Arial"/>
                <a:sym typeface="Arial"/>
              </a:rPr>
              <a:t> parameters.</a:t>
            </a:r>
            <a:endParaRPr sz="1600">
              <a:solidFill>
                <a:srgbClr val="000000"/>
              </a:solidFill>
              <a:latin typeface="Arial"/>
              <a:ea typeface="Arial"/>
              <a:cs typeface="Arial"/>
              <a:sym typeface="Arial"/>
            </a:endParaRPr>
          </a:p>
          <a:p>
            <a:pPr marL="0" indent="0">
              <a:lnSpc>
                <a:spcPct val="100000"/>
              </a:lnSpc>
              <a:buNone/>
            </a:pPr>
            <a:r>
              <a:rPr lang="en" sz="1600">
                <a:solidFill>
                  <a:srgbClr val="000000"/>
                </a:solidFill>
                <a:latin typeface="Arial"/>
                <a:ea typeface="Arial"/>
                <a:cs typeface="Arial"/>
                <a:sym typeface="Arial"/>
              </a:rPr>
              <a:t>c.   	  Note: if the add-on fails and it gives an error message, the error message may not accurately tell you what the problem is. For instance, our error message was </a:t>
            </a:r>
            <a:r>
              <a:rPr lang="en" sz="1600" b="1">
                <a:solidFill>
                  <a:srgbClr val="000000"/>
                </a:solidFill>
                <a:latin typeface="Arial"/>
                <a:ea typeface="Arial"/>
                <a:cs typeface="Arial"/>
                <a:sym typeface="Arial"/>
              </a:rPr>
              <a:t>Unknown Item</a:t>
            </a:r>
            <a:r>
              <a:rPr lang="en" sz="1600">
                <a:solidFill>
                  <a:srgbClr val="000000"/>
                </a:solidFill>
                <a:latin typeface="Arial"/>
                <a:ea typeface="Arial"/>
                <a:cs typeface="Arial"/>
                <a:sym typeface="Arial"/>
              </a:rPr>
              <a:t>, however, it was not matching the patron; it had nothing to do with the item.</a:t>
            </a:r>
            <a:endParaRPr sz="1600">
              <a:solidFill>
                <a:srgbClr val="000000"/>
              </a:solidFill>
              <a:latin typeface="Arial"/>
              <a:ea typeface="Arial"/>
              <a:cs typeface="Arial"/>
              <a:sym typeface="Arial"/>
            </a:endParaRPr>
          </a:p>
          <a:p>
            <a:pPr marL="0" indent="0">
              <a:lnSpc>
                <a:spcPct val="100000"/>
              </a:lnSpc>
              <a:buNone/>
            </a:pPr>
            <a:r>
              <a:rPr lang="en" sz="1600">
                <a:solidFill>
                  <a:srgbClr val="000000"/>
                </a:solidFill>
                <a:latin typeface="Arial"/>
                <a:ea typeface="Arial"/>
                <a:cs typeface="Arial"/>
                <a:sym typeface="Arial"/>
              </a:rPr>
              <a:t>5.  	To test, renew an item in ILLiad and then move the request to </a:t>
            </a:r>
            <a:r>
              <a:rPr lang="en" sz="1600" b="1">
                <a:solidFill>
                  <a:srgbClr val="000000"/>
                </a:solidFill>
                <a:latin typeface="Arial"/>
                <a:ea typeface="Arial"/>
                <a:cs typeface="Arial"/>
                <a:sym typeface="Arial"/>
              </a:rPr>
              <a:t>Awaiting Alma Renewal Updating </a:t>
            </a:r>
            <a:r>
              <a:rPr lang="en" sz="1600">
                <a:solidFill>
                  <a:srgbClr val="000000"/>
                </a:solidFill>
                <a:latin typeface="Arial"/>
                <a:ea typeface="Arial"/>
                <a:cs typeface="Arial"/>
                <a:sym typeface="Arial"/>
              </a:rPr>
              <a:t>queue. It should be picked up by Alma in a matter of minutes.</a:t>
            </a:r>
            <a:endParaRPr sz="1600">
              <a:solidFill>
                <a:srgbClr val="000000"/>
              </a:solidFill>
              <a:latin typeface="Arial"/>
              <a:ea typeface="Arial"/>
              <a:cs typeface="Arial"/>
              <a:sym typeface="Arial"/>
            </a:endParaRPr>
          </a:p>
          <a:p>
            <a:pPr marL="0" indent="0">
              <a:lnSpc>
                <a:spcPct val="100000"/>
              </a:lnSpc>
              <a:buNone/>
            </a:pPr>
            <a:r>
              <a:rPr lang="en" sz="1600">
                <a:solidFill>
                  <a:srgbClr val="000000"/>
                </a:solidFill>
                <a:latin typeface="Arial"/>
                <a:ea typeface="Arial"/>
                <a:cs typeface="Arial"/>
                <a:sym typeface="Arial"/>
              </a:rPr>
              <a:t>6.  	The due date in Alma may not match the due date in ILLiad based on your Alma calendar and patron account expiration date.</a:t>
            </a:r>
            <a:endParaRPr sz="1600">
              <a:solidFill>
                <a:srgbClr val="000000"/>
              </a:solidFill>
              <a:latin typeface="Arial"/>
              <a:ea typeface="Arial"/>
              <a:cs typeface="Arial"/>
              <a:sym typeface="Arial"/>
            </a:endParaRPr>
          </a:p>
          <a:p>
            <a:pPr marL="0" indent="0">
              <a:lnSpc>
                <a:spcPct val="100000"/>
              </a:lnSpc>
              <a:buNone/>
            </a:pPr>
            <a:endParaRPr sz="1600">
              <a:solidFill>
                <a:srgbClr val="000000"/>
              </a:solidFill>
              <a:latin typeface="Arial"/>
              <a:ea typeface="Arial"/>
              <a:cs typeface="Arial"/>
              <a:sym typeface="Arial"/>
            </a:endParaRPr>
          </a:p>
          <a:p>
            <a:pPr marL="0" indent="0">
              <a:spcAft>
                <a:spcPts val="2133"/>
              </a:spcAft>
              <a:buNone/>
            </a:pPr>
            <a:endParaRPr/>
          </a:p>
        </p:txBody>
      </p:sp>
    </p:spTree>
    <p:extLst>
      <p:ext uri="{BB962C8B-B14F-4D97-AF65-F5344CB8AC3E}">
        <p14:creationId xmlns:p14="http://schemas.microsoft.com/office/powerpoint/2010/main" val="2040880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3"/>
          <p:cNvSpPr txBox="1"/>
          <p:nvPr/>
        </p:nvSpPr>
        <p:spPr>
          <a:xfrm>
            <a:off x="1170833" y="334600"/>
            <a:ext cx="9300400" cy="1022000"/>
          </a:xfrm>
          <a:prstGeom prst="rect">
            <a:avLst/>
          </a:prstGeom>
          <a:noFill/>
          <a:ln>
            <a:noFill/>
          </a:ln>
        </p:spPr>
        <p:txBody>
          <a:bodyPr spcFirstLastPara="1" wrap="square" lIns="121900" tIns="121900" rIns="121900" bIns="121900" anchor="t" anchorCtr="0">
            <a:noAutofit/>
          </a:bodyPr>
          <a:lstStyle/>
          <a:p>
            <a:pPr marL="609585" marR="0" lvl="0" indent="0" algn="l" defTabSz="914400" rtl="0" eaLnBrk="1" fontAlgn="auto" latinLnBrk="0" hangingPunct="1">
              <a:lnSpc>
                <a:spcPct val="115000"/>
              </a:lnSpc>
              <a:spcBef>
                <a:spcPts val="0"/>
              </a:spcBef>
              <a:spcAft>
                <a:spcPts val="2133"/>
              </a:spcAft>
              <a:buClr>
                <a:srgbClr val="000000"/>
              </a:buClr>
              <a:buSzTx/>
              <a:buFontTx/>
              <a:buNone/>
              <a:tabLst/>
              <a:defRPr/>
            </a:pPr>
            <a:r>
              <a:rPr kumimoji="0" lang="en" sz="4267" b="1" i="0" u="none" strike="noStrike" kern="0" cap="none" spc="0" normalizeH="0" baseline="0" noProof="0">
                <a:ln>
                  <a:noFill/>
                </a:ln>
                <a:solidFill>
                  <a:srgbClr val="38761D"/>
                </a:solidFill>
                <a:effectLst/>
                <a:uLnTx/>
                <a:uFillTx/>
                <a:latin typeface="Playfair Display"/>
                <a:ea typeface="Playfair Display"/>
                <a:cs typeface="Playfair Display"/>
                <a:sym typeface="Playfair Display"/>
              </a:rPr>
              <a:t>ILLiad Primo OpenURL Addon</a:t>
            </a: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212" name="Google Shape;212;p33"/>
          <p:cNvPicPr preferRelativeResize="0"/>
          <p:nvPr/>
        </p:nvPicPr>
        <p:blipFill rotWithShape="1">
          <a:blip r:embed="rId3">
            <a:alphaModFix/>
          </a:blip>
          <a:srcRect l="6872"/>
          <a:stretch/>
        </p:blipFill>
        <p:spPr>
          <a:xfrm>
            <a:off x="273100" y="1549267"/>
            <a:ext cx="8806899" cy="2907100"/>
          </a:xfrm>
          <a:prstGeom prst="rect">
            <a:avLst/>
          </a:prstGeom>
          <a:noFill/>
          <a:ln>
            <a:noFill/>
          </a:ln>
          <a:effectLst>
            <a:outerShdw blurRad="57150" dist="19050" dir="5400000" algn="bl" rotWithShape="0">
              <a:srgbClr val="000000">
                <a:alpha val="50000"/>
              </a:srgbClr>
            </a:outerShdw>
          </a:effectLst>
        </p:spPr>
      </p:pic>
      <p:pic>
        <p:nvPicPr>
          <p:cNvPr id="213" name="Google Shape;213;p33"/>
          <p:cNvPicPr preferRelativeResize="0"/>
          <p:nvPr/>
        </p:nvPicPr>
        <p:blipFill>
          <a:blip r:embed="rId4">
            <a:alphaModFix/>
          </a:blip>
          <a:stretch>
            <a:fillRect/>
          </a:stretch>
        </p:blipFill>
        <p:spPr>
          <a:xfrm>
            <a:off x="5814330" y="2867601"/>
            <a:ext cx="5153333" cy="3877999"/>
          </a:xfrm>
          <a:prstGeom prst="rect">
            <a:avLst/>
          </a:prstGeom>
          <a:noFill/>
          <a:ln>
            <a:noFill/>
          </a:ln>
          <a:effectLst>
            <a:outerShdw blurRad="57150" dist="19050" dir="5400000" algn="bl" rotWithShape="0">
              <a:srgbClr val="000000">
                <a:alpha val="50000"/>
              </a:srgbClr>
            </a:outerShdw>
          </a:effectLst>
        </p:spPr>
      </p:pic>
    </p:spTree>
    <p:extLst>
      <p:ext uri="{BB962C8B-B14F-4D97-AF65-F5344CB8AC3E}">
        <p14:creationId xmlns:p14="http://schemas.microsoft.com/office/powerpoint/2010/main" val="3899264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212"/>
                                        </p:tgtEl>
                                      </p:cBhvr>
                                    </p:animEffect>
                                    <p:set>
                                      <p:cBhvr>
                                        <p:cTn id="7" dur="1" fill="hold">
                                          <p:stCondLst>
                                            <p:cond delay="1000"/>
                                          </p:stCondLst>
                                        </p:cTn>
                                        <p:tgtEl>
                                          <p:spTgt spid="21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3"/>
                                        </p:tgtEl>
                                        <p:attrNameLst>
                                          <p:attrName>style.visibility</p:attrName>
                                        </p:attrNameLst>
                                      </p:cBhvr>
                                      <p:to>
                                        <p:strVal val="visible"/>
                                      </p:to>
                                    </p:set>
                                    <p:animEffect transition="in" filter="fade">
                                      <p:cBhvr>
                                        <p:cTn id="12" dur="1000"/>
                                        <p:tgtEl>
                                          <p:spTgt spid="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4"/>
          <p:cNvSpPr txBox="1">
            <a:spLocks noGrp="1"/>
          </p:cNvSpPr>
          <p:nvPr>
            <p:ph type="title"/>
          </p:nvPr>
        </p:nvSpPr>
        <p:spPr>
          <a:xfrm>
            <a:off x="415600" y="521800"/>
            <a:ext cx="11360800" cy="834800"/>
          </a:xfrm>
          <a:prstGeom prst="rect">
            <a:avLst/>
          </a:prstGeom>
        </p:spPr>
        <p:txBody>
          <a:bodyPr spcFirstLastPara="1" wrap="square" lIns="121900" tIns="121900" rIns="121900" bIns="121900" anchor="t" anchorCtr="0">
            <a:noAutofit/>
          </a:bodyPr>
          <a:lstStyle/>
          <a:p>
            <a:r>
              <a:rPr lang="en"/>
              <a:t>Logic Set-up</a:t>
            </a:r>
            <a:endParaRPr/>
          </a:p>
        </p:txBody>
      </p:sp>
      <p:sp>
        <p:nvSpPr>
          <p:cNvPr id="219" name="Google Shape;219;p34"/>
          <p:cNvSpPr txBox="1"/>
          <p:nvPr/>
        </p:nvSpPr>
        <p:spPr>
          <a:xfrm>
            <a:off x="723467" y="1657967"/>
            <a:ext cx="8817600" cy="1356400"/>
          </a:xfrm>
          <a:prstGeom prst="rect">
            <a:avLst/>
          </a:prstGeom>
          <a:noFill/>
          <a:ln>
            <a:noFill/>
          </a:ln>
        </p:spPr>
        <p:txBody>
          <a:bodyPr spcFirstLastPara="1" wrap="square" lIns="121900" tIns="121900" rIns="121900" bIns="121900" anchor="ctr" anchorCtr="0">
            <a:noAutofit/>
          </a:bodyPr>
          <a:lstStyle/>
          <a:p>
            <a:pPr marL="609585" marR="0" lvl="0" indent="0" algn="l" defTabSz="914400" rtl="0" eaLnBrk="1" fontAlgn="auto" latinLnBrk="0" hangingPunct="1">
              <a:lnSpc>
                <a:spcPct val="115000"/>
              </a:lnSpc>
              <a:spcBef>
                <a:spcPts val="0"/>
              </a:spcBef>
              <a:spcAft>
                <a:spcPts val="2133"/>
              </a:spcAft>
              <a:buClr>
                <a:srgbClr val="000000"/>
              </a:buClr>
              <a:buSzTx/>
              <a:buFontTx/>
              <a:buNone/>
              <a:tabLst/>
              <a:defRPr/>
            </a:pPr>
            <a:r>
              <a:rPr kumimoji="0" lang="en" sz="2400" b="0" i="0" u="none" strike="noStrike" kern="0" cap="none" spc="0" normalizeH="0" baseline="0" noProof="0">
                <a:ln>
                  <a:noFill/>
                </a:ln>
                <a:solidFill>
                  <a:srgbClr val="5E696C"/>
                </a:solidFill>
                <a:effectLst/>
                <a:uLnTx/>
                <a:uFillTx/>
                <a:latin typeface="Lato"/>
                <a:ea typeface="Lato"/>
                <a:cs typeface="Lato"/>
                <a:sym typeface="Lato"/>
              </a:rPr>
              <a:t>The Barcode Import - ask the IDS Logic folks!</a:t>
            </a:r>
            <a:endParaRPr kumimoji="0" sz="24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220" name="Google Shape;220;p34"/>
          <p:cNvPicPr preferRelativeResize="0"/>
          <p:nvPr/>
        </p:nvPicPr>
        <p:blipFill>
          <a:blip r:embed="rId3">
            <a:alphaModFix/>
          </a:blip>
          <a:stretch>
            <a:fillRect/>
          </a:stretch>
        </p:blipFill>
        <p:spPr>
          <a:xfrm>
            <a:off x="8814368" y="596701"/>
            <a:ext cx="2962033" cy="5981825"/>
          </a:xfrm>
          <a:prstGeom prst="rect">
            <a:avLst/>
          </a:prstGeom>
          <a:noFill/>
          <a:ln>
            <a:noFill/>
          </a:ln>
          <a:effectLst>
            <a:outerShdw blurRad="57150" dist="19050" dir="5400000" algn="bl" rotWithShape="0">
              <a:srgbClr val="000000">
                <a:alpha val="50000"/>
              </a:srgbClr>
            </a:outerShdw>
          </a:effectLst>
        </p:spPr>
      </p:pic>
      <p:pic>
        <p:nvPicPr>
          <p:cNvPr id="221" name="Google Shape;221;p34"/>
          <p:cNvPicPr preferRelativeResize="0"/>
          <p:nvPr/>
        </p:nvPicPr>
        <p:blipFill>
          <a:blip r:embed="rId4">
            <a:alphaModFix/>
          </a:blip>
          <a:stretch>
            <a:fillRect/>
          </a:stretch>
        </p:blipFill>
        <p:spPr>
          <a:xfrm>
            <a:off x="1249333" y="2885467"/>
            <a:ext cx="7213600" cy="2146300"/>
          </a:xfrm>
          <a:prstGeom prst="rect">
            <a:avLst/>
          </a:prstGeom>
          <a:noFill/>
          <a:ln>
            <a:noFill/>
          </a:ln>
          <a:effectLst>
            <a:outerShdw blurRad="57150" dist="19050" dir="5400000" algn="bl" rotWithShape="0">
              <a:srgbClr val="000000">
                <a:alpha val="50000"/>
              </a:srgbClr>
            </a:outerShdw>
          </a:effectLst>
        </p:spPr>
      </p:pic>
      <p:sp>
        <p:nvSpPr>
          <p:cNvPr id="222" name="Google Shape;222;p34"/>
          <p:cNvSpPr txBox="1"/>
          <p:nvPr/>
        </p:nvSpPr>
        <p:spPr>
          <a:xfrm>
            <a:off x="2346567" y="5525767"/>
            <a:ext cx="5964800" cy="772000"/>
          </a:xfrm>
          <a:prstGeom prst="rect">
            <a:avLst/>
          </a:prstGeom>
          <a:no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67" b="0" i="0" u="none" strike="noStrike" kern="0" cap="none" spc="0" normalizeH="0" baseline="0" noProof="0">
                <a:ln>
                  <a:noFill/>
                </a:ln>
                <a:solidFill>
                  <a:srgbClr val="000000"/>
                </a:solidFill>
                <a:effectLst/>
                <a:uLnTx/>
                <a:uFillTx/>
                <a:latin typeface="Arial"/>
                <a:ea typeface="+mn-ea"/>
                <a:cs typeface="Arial"/>
                <a:sym typeface="Arial"/>
              </a:rPr>
              <a:t>Import barcode into your designated Addon field and be sure to add it to your pull slips! </a:t>
            </a: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3270119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5"/>
          <p:cNvSpPr txBox="1">
            <a:spLocks noGrp="1"/>
          </p:cNvSpPr>
          <p:nvPr>
            <p:ph type="title"/>
          </p:nvPr>
        </p:nvSpPr>
        <p:spPr>
          <a:xfrm>
            <a:off x="415600" y="521800"/>
            <a:ext cx="11360800" cy="834800"/>
          </a:xfrm>
          <a:prstGeom prst="rect">
            <a:avLst/>
          </a:prstGeom>
        </p:spPr>
        <p:txBody>
          <a:bodyPr spcFirstLastPara="1" wrap="square" lIns="121900" tIns="121900" rIns="121900" bIns="121900" anchor="t" anchorCtr="0">
            <a:noAutofit/>
          </a:bodyPr>
          <a:lstStyle/>
          <a:p>
            <a:r>
              <a:rPr lang="en"/>
              <a:t>Part Two: Integrating into Workflows</a:t>
            </a:r>
            <a:endParaRPr/>
          </a:p>
        </p:txBody>
      </p:sp>
      <p:sp>
        <p:nvSpPr>
          <p:cNvPr id="228" name="Google Shape;228;p35"/>
          <p:cNvSpPr txBox="1"/>
          <p:nvPr/>
        </p:nvSpPr>
        <p:spPr>
          <a:xfrm>
            <a:off x="760600" y="2074833"/>
            <a:ext cx="6107200" cy="3478800"/>
          </a:xfrm>
          <a:prstGeom prst="rect">
            <a:avLst/>
          </a:prstGeom>
          <a:noFill/>
          <a:ln>
            <a:noFill/>
          </a:ln>
        </p:spPr>
        <p:txBody>
          <a:bodyPr spcFirstLastPara="1" wrap="square" lIns="121900" tIns="121900" rIns="121900" bIns="121900" anchor="t" anchorCtr="0">
            <a:noAutofit/>
          </a:bodyPr>
          <a:lstStyle/>
          <a:p>
            <a:pPr marL="1219170" marR="0" lvl="1" indent="-423323" algn="l" defTabSz="914400" rtl="0" eaLnBrk="1" fontAlgn="auto" latinLnBrk="0" hangingPunct="1">
              <a:lnSpc>
                <a:spcPct val="115000"/>
              </a:lnSpc>
              <a:spcBef>
                <a:spcPts val="0"/>
              </a:spcBef>
              <a:spcAft>
                <a:spcPts val="0"/>
              </a:spcAft>
              <a:buClr>
                <a:srgbClr val="5E696C"/>
              </a:buClr>
              <a:buSzPts val="1400"/>
              <a:buFont typeface="Lato"/>
              <a:buAutoNum type="alphaLcParenR"/>
              <a:tabLst/>
              <a:defRPr/>
            </a:pPr>
            <a:r>
              <a:rPr kumimoji="0" lang="en" sz="1867" b="0" i="0" u="none" strike="noStrike" kern="0" cap="none" spc="0" normalizeH="0" baseline="0" noProof="0">
                <a:ln>
                  <a:noFill/>
                </a:ln>
                <a:solidFill>
                  <a:srgbClr val="5E696C"/>
                </a:solidFill>
                <a:effectLst/>
                <a:uLnTx/>
                <a:uFillTx/>
                <a:latin typeface="Lato"/>
                <a:ea typeface="Lato"/>
                <a:cs typeface="Lato"/>
                <a:sym typeface="Lato"/>
              </a:rPr>
              <a:t>Paradox of notices</a:t>
            </a:r>
            <a:endParaRPr kumimoji="0" sz="1867" b="0" i="0" u="none" strike="noStrike" kern="0" cap="none" spc="0" normalizeH="0" baseline="0" noProof="0">
              <a:ln>
                <a:noFill/>
              </a:ln>
              <a:solidFill>
                <a:srgbClr val="5E696C"/>
              </a:solidFill>
              <a:effectLst/>
              <a:uLnTx/>
              <a:uFillTx/>
              <a:latin typeface="Lato"/>
              <a:ea typeface="Lato"/>
              <a:cs typeface="Lato"/>
              <a:sym typeface="Lato"/>
            </a:endParaRPr>
          </a:p>
          <a:p>
            <a:pPr marL="1219170" marR="0" lvl="1" indent="-423323" algn="l" defTabSz="914400" rtl="0" eaLnBrk="1" fontAlgn="auto" latinLnBrk="0" hangingPunct="1">
              <a:lnSpc>
                <a:spcPct val="115000"/>
              </a:lnSpc>
              <a:spcBef>
                <a:spcPts val="0"/>
              </a:spcBef>
              <a:spcAft>
                <a:spcPts val="0"/>
              </a:spcAft>
              <a:buClr>
                <a:srgbClr val="5E696C"/>
              </a:buClr>
              <a:buSzPts val="1400"/>
              <a:buFont typeface="Lato"/>
              <a:buAutoNum type="alphaLcParenR"/>
              <a:tabLst/>
              <a:defRPr/>
            </a:pPr>
            <a:r>
              <a:rPr kumimoji="0" lang="en" sz="1867" b="0" i="0" u="none" strike="noStrike" kern="0" cap="none" spc="0" normalizeH="0" baseline="0" noProof="0">
                <a:ln>
                  <a:noFill/>
                </a:ln>
                <a:solidFill>
                  <a:srgbClr val="5E696C"/>
                </a:solidFill>
                <a:effectLst/>
                <a:uLnTx/>
                <a:uFillTx/>
                <a:latin typeface="Lato"/>
                <a:ea typeface="Lato"/>
                <a:cs typeface="Lato"/>
                <a:sym typeface="Lato"/>
              </a:rPr>
              <a:t>Lending</a:t>
            </a:r>
            <a:endParaRPr kumimoji="0" sz="1867" b="0" i="0" u="none" strike="noStrike" kern="0" cap="none" spc="0" normalizeH="0" baseline="0" noProof="0">
              <a:ln>
                <a:noFill/>
              </a:ln>
              <a:solidFill>
                <a:srgbClr val="5E696C"/>
              </a:solidFill>
              <a:effectLst/>
              <a:uLnTx/>
              <a:uFillTx/>
              <a:latin typeface="Lato"/>
              <a:ea typeface="Lato"/>
              <a:cs typeface="Lato"/>
              <a:sym typeface="Lato"/>
            </a:endParaRPr>
          </a:p>
          <a:p>
            <a:pPr marL="1219170" marR="0" lvl="1" indent="-423323" algn="l" defTabSz="914400" rtl="0" eaLnBrk="1" fontAlgn="auto" latinLnBrk="0" hangingPunct="1">
              <a:lnSpc>
                <a:spcPct val="115000"/>
              </a:lnSpc>
              <a:spcBef>
                <a:spcPts val="0"/>
              </a:spcBef>
              <a:spcAft>
                <a:spcPts val="0"/>
              </a:spcAft>
              <a:buClr>
                <a:srgbClr val="5E696C"/>
              </a:buClr>
              <a:buSzPts val="1400"/>
              <a:buFont typeface="Lato"/>
              <a:buAutoNum type="alphaLcParenR"/>
              <a:tabLst/>
              <a:defRPr/>
            </a:pPr>
            <a:r>
              <a:rPr kumimoji="0" lang="en" sz="1867" b="0" i="0" u="none" strike="noStrike" kern="0" cap="none" spc="0" normalizeH="0" baseline="0" noProof="0">
                <a:ln>
                  <a:noFill/>
                </a:ln>
                <a:solidFill>
                  <a:srgbClr val="5E696C"/>
                </a:solidFill>
                <a:effectLst/>
                <a:uLnTx/>
                <a:uFillTx/>
                <a:latin typeface="Lato"/>
                <a:ea typeface="Lato"/>
                <a:cs typeface="Lato"/>
                <a:sym typeface="Lato"/>
              </a:rPr>
              <a:t>Borrowing</a:t>
            </a:r>
            <a:endParaRPr kumimoji="0" sz="1867" b="0" i="0" u="none" strike="noStrike" kern="0" cap="none" spc="0" normalizeH="0" baseline="0" noProof="0">
              <a:ln>
                <a:noFill/>
              </a:ln>
              <a:solidFill>
                <a:srgbClr val="5E696C"/>
              </a:solidFill>
              <a:effectLst/>
              <a:uLnTx/>
              <a:uFillTx/>
              <a:latin typeface="Lato"/>
              <a:ea typeface="Lato"/>
              <a:cs typeface="Lato"/>
              <a:sym typeface="Lato"/>
            </a:endParaRPr>
          </a:p>
          <a:p>
            <a:pPr marL="1219170" marR="0" lvl="1" indent="-423323" algn="l" defTabSz="914400" rtl="0" eaLnBrk="1" fontAlgn="auto" latinLnBrk="0" hangingPunct="1">
              <a:lnSpc>
                <a:spcPct val="115000"/>
              </a:lnSpc>
              <a:spcBef>
                <a:spcPts val="0"/>
              </a:spcBef>
              <a:spcAft>
                <a:spcPts val="0"/>
              </a:spcAft>
              <a:buClr>
                <a:srgbClr val="5E696C"/>
              </a:buClr>
              <a:buSzPts val="1400"/>
              <a:buFont typeface="Lato"/>
              <a:buAutoNum type="alphaLcParenR"/>
              <a:tabLst/>
              <a:defRPr/>
            </a:pPr>
            <a:r>
              <a:rPr kumimoji="0" lang="en" sz="1867" b="0" i="0" u="none" strike="noStrike" kern="0" cap="none" spc="0" normalizeH="0" baseline="0" noProof="0">
                <a:ln>
                  <a:noFill/>
                </a:ln>
                <a:solidFill>
                  <a:srgbClr val="5E696C"/>
                </a:solidFill>
                <a:effectLst/>
                <a:uLnTx/>
                <a:uFillTx/>
                <a:latin typeface="Lato"/>
                <a:ea typeface="Lato"/>
                <a:cs typeface="Lato"/>
                <a:sym typeface="Lato"/>
              </a:rPr>
              <a:t>To Check out or not</a:t>
            </a:r>
            <a:endParaRPr kumimoji="0" sz="1867" b="0" i="0" u="none" strike="noStrike" kern="0" cap="none" spc="0" normalizeH="0" baseline="0" noProof="0">
              <a:ln>
                <a:noFill/>
              </a:ln>
              <a:solidFill>
                <a:srgbClr val="5E696C"/>
              </a:solidFill>
              <a:effectLst/>
              <a:uLnTx/>
              <a:uFillTx/>
              <a:latin typeface="Lato"/>
              <a:ea typeface="Lato"/>
              <a:cs typeface="Lato"/>
              <a:sym typeface="Lato"/>
            </a:endParaRPr>
          </a:p>
          <a:p>
            <a:pPr marL="1219170" marR="0" lvl="1" indent="-423323" algn="l" defTabSz="914400" rtl="0" eaLnBrk="1" fontAlgn="auto" latinLnBrk="0" hangingPunct="1">
              <a:lnSpc>
                <a:spcPct val="115000"/>
              </a:lnSpc>
              <a:spcBef>
                <a:spcPts val="0"/>
              </a:spcBef>
              <a:spcAft>
                <a:spcPts val="0"/>
              </a:spcAft>
              <a:buClr>
                <a:srgbClr val="5E696C"/>
              </a:buClr>
              <a:buSzPts val="1400"/>
              <a:buFont typeface="Lato"/>
              <a:buAutoNum type="alphaLcParenR"/>
              <a:tabLst/>
              <a:defRPr/>
            </a:pPr>
            <a:r>
              <a:rPr kumimoji="0" lang="en" sz="1867" b="0" i="0" u="none" strike="noStrike" kern="0" cap="none" spc="0" normalizeH="0" baseline="0" noProof="0">
                <a:ln>
                  <a:noFill/>
                </a:ln>
                <a:solidFill>
                  <a:srgbClr val="5E696C"/>
                </a:solidFill>
                <a:effectLst/>
                <a:uLnTx/>
                <a:uFillTx/>
                <a:latin typeface="Lato"/>
                <a:ea typeface="Lato"/>
                <a:cs typeface="Lato"/>
                <a:sym typeface="Lato"/>
              </a:rPr>
              <a:t>Overdues (where and how)</a:t>
            </a:r>
            <a:endParaRPr kumimoji="0" sz="1867" b="0" i="0" u="none" strike="noStrike" kern="0" cap="none" spc="0" normalizeH="0" baseline="0" noProof="0">
              <a:ln>
                <a:noFill/>
              </a:ln>
              <a:solidFill>
                <a:srgbClr val="5E696C"/>
              </a:solidFill>
              <a:effectLst/>
              <a:uLnTx/>
              <a:uFillTx/>
              <a:latin typeface="Lato"/>
              <a:ea typeface="Lato"/>
              <a:cs typeface="Lato"/>
              <a:sym typeface="Lato"/>
            </a:endParaRPr>
          </a:p>
          <a:p>
            <a:pPr marL="0" marR="0" lvl="0" indent="0" algn="l" defTabSz="914400" rtl="0" eaLnBrk="1" fontAlgn="auto" latinLnBrk="0" hangingPunct="1">
              <a:lnSpc>
                <a:spcPct val="100000"/>
              </a:lnSpc>
              <a:spcBef>
                <a:spcPts val="2133"/>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229" name="Google Shape;229;p35"/>
          <p:cNvPicPr preferRelativeResize="0"/>
          <p:nvPr/>
        </p:nvPicPr>
        <p:blipFill>
          <a:blip r:embed="rId3">
            <a:alphaModFix/>
          </a:blip>
          <a:stretch>
            <a:fillRect/>
          </a:stretch>
        </p:blipFill>
        <p:spPr>
          <a:xfrm>
            <a:off x="6613801" y="2074834"/>
            <a:ext cx="4917799" cy="3229453"/>
          </a:xfrm>
          <a:prstGeom prst="rect">
            <a:avLst/>
          </a:prstGeom>
          <a:noFill/>
          <a:ln>
            <a:noFill/>
          </a:ln>
          <a:effectLst>
            <a:outerShdw blurRad="57150" dist="19050" dir="5400000" algn="bl" rotWithShape="0">
              <a:srgbClr val="000000">
                <a:alpha val="50000"/>
              </a:srgbClr>
            </a:outerShdw>
          </a:effectLst>
        </p:spPr>
      </p:pic>
    </p:spTree>
    <p:extLst>
      <p:ext uri="{BB962C8B-B14F-4D97-AF65-F5344CB8AC3E}">
        <p14:creationId xmlns:p14="http://schemas.microsoft.com/office/powerpoint/2010/main" val="20845815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6"/>
          <p:cNvSpPr txBox="1">
            <a:spLocks noGrp="1"/>
          </p:cNvSpPr>
          <p:nvPr>
            <p:ph type="title"/>
          </p:nvPr>
        </p:nvSpPr>
        <p:spPr>
          <a:xfrm>
            <a:off x="622300" y="458267"/>
            <a:ext cx="10600800" cy="834800"/>
          </a:xfrm>
          <a:prstGeom prst="rect">
            <a:avLst/>
          </a:prstGeom>
        </p:spPr>
        <p:txBody>
          <a:bodyPr spcFirstLastPara="1" wrap="square" lIns="121900" tIns="121900" rIns="121900" bIns="121900" anchor="t" anchorCtr="0">
            <a:noAutofit/>
          </a:bodyPr>
          <a:lstStyle/>
          <a:p>
            <a:pPr marL="609585" indent="-575719">
              <a:buAutoNum type="alphaUcParenR"/>
            </a:pPr>
            <a:r>
              <a:rPr lang="en"/>
              <a:t>Paradox of Notices</a:t>
            </a:r>
            <a:endParaRPr/>
          </a:p>
        </p:txBody>
      </p:sp>
      <p:sp>
        <p:nvSpPr>
          <p:cNvPr id="235" name="Google Shape;235;p36"/>
          <p:cNvSpPr txBox="1"/>
          <p:nvPr/>
        </p:nvSpPr>
        <p:spPr>
          <a:xfrm>
            <a:off x="415600" y="1293067"/>
            <a:ext cx="10660400" cy="1944400"/>
          </a:xfrm>
          <a:prstGeom prst="rect">
            <a:avLst/>
          </a:prstGeom>
          <a:no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2133" b="0" i="0" u="none" strike="noStrike" kern="0" cap="none" spc="0" normalizeH="0" baseline="0" noProof="0">
                <a:ln>
                  <a:noFill/>
                </a:ln>
                <a:solidFill>
                  <a:srgbClr val="000000"/>
                </a:solidFill>
                <a:effectLst/>
                <a:uLnTx/>
                <a:uFillTx/>
                <a:latin typeface="Arial"/>
                <a:ea typeface="+mn-ea"/>
                <a:cs typeface="Arial"/>
                <a:sym typeface="Arial"/>
              </a:rPr>
              <a:t>I</a:t>
            </a:r>
            <a:r>
              <a:rPr kumimoji="0" lang="en" sz="2133" b="0" i="0" u="none" strike="noStrike" kern="0" cap="none" spc="0" normalizeH="0" baseline="0" noProof="0">
                <a:ln>
                  <a:noFill/>
                </a:ln>
                <a:solidFill>
                  <a:srgbClr val="000000"/>
                </a:solidFill>
                <a:effectLst/>
                <a:uLnTx/>
                <a:uFillTx/>
                <a:latin typeface="Lato"/>
                <a:ea typeface="Lato"/>
                <a:cs typeface="Lato"/>
                <a:sym typeface="Lato"/>
              </a:rPr>
              <a:t>f using the borrowing addon:</a:t>
            </a:r>
            <a:endParaRPr kumimoji="0" sz="2133" b="0" i="0" u="none" strike="noStrike" kern="0" cap="none" spc="0" normalizeH="0" baseline="0" noProof="0">
              <a:ln>
                <a:noFill/>
              </a:ln>
              <a:solidFill>
                <a:srgbClr val="000000"/>
              </a:solidFill>
              <a:effectLst/>
              <a:uLnTx/>
              <a:uFillTx/>
              <a:latin typeface="Lato"/>
              <a:ea typeface="Lato"/>
              <a:cs typeface="Lato"/>
              <a:sym typeface="Lato"/>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133" b="0" i="0" u="none" strike="noStrike" kern="0" cap="none" spc="0" normalizeH="0" baseline="0" noProof="0">
              <a:ln>
                <a:noFill/>
              </a:ln>
              <a:solidFill>
                <a:srgbClr val="000000"/>
              </a:solidFill>
              <a:effectLst/>
              <a:uLnTx/>
              <a:uFillTx/>
              <a:latin typeface="Lato"/>
              <a:ea typeface="Lato"/>
              <a:cs typeface="Lato"/>
              <a:sym typeface="Lato"/>
            </a:endParaRPr>
          </a:p>
          <a:p>
            <a:pPr marL="609585" marR="0" lvl="0" indent="-440256" algn="l" defTabSz="914400" rtl="0" eaLnBrk="1" fontAlgn="auto" latinLnBrk="0" hangingPunct="1">
              <a:lnSpc>
                <a:spcPct val="100000"/>
              </a:lnSpc>
              <a:spcBef>
                <a:spcPts val="0"/>
              </a:spcBef>
              <a:spcAft>
                <a:spcPts val="0"/>
              </a:spcAft>
              <a:buClr>
                <a:srgbClr val="000000"/>
              </a:buClr>
              <a:buSzPts val="1600"/>
              <a:buFont typeface="Lato"/>
              <a:buChar char="●"/>
              <a:tabLst/>
              <a:defRPr/>
            </a:pPr>
            <a:r>
              <a:rPr kumimoji="0" lang="en" sz="2133" b="0" i="0" u="none" strike="noStrike" kern="0" cap="none" spc="0" normalizeH="0" baseline="0" noProof="0">
                <a:ln>
                  <a:noFill/>
                </a:ln>
                <a:solidFill>
                  <a:srgbClr val="000000"/>
                </a:solidFill>
                <a:effectLst/>
                <a:uLnTx/>
                <a:uFillTx/>
                <a:latin typeface="Lato"/>
                <a:ea typeface="Lato"/>
                <a:cs typeface="Lato"/>
                <a:sym typeface="Lato"/>
              </a:rPr>
              <a:t>Alma will send notices to the patron any time that the due date is changed with the ILL item</a:t>
            </a:r>
            <a:endParaRPr kumimoji="0" sz="2133" b="0" i="0" u="none" strike="noStrike" kern="0" cap="none" spc="0" normalizeH="0" baseline="0" noProof="0">
              <a:ln>
                <a:noFill/>
              </a:ln>
              <a:solidFill>
                <a:srgbClr val="000000"/>
              </a:solidFill>
              <a:effectLst/>
              <a:uLnTx/>
              <a:uFillTx/>
              <a:latin typeface="Lato"/>
              <a:ea typeface="Lato"/>
              <a:cs typeface="Lato"/>
              <a:sym typeface="Lato"/>
            </a:endParaRPr>
          </a:p>
          <a:p>
            <a:pPr marL="609585" marR="0" lvl="0" indent="-440256" algn="l" defTabSz="914400" rtl="0" eaLnBrk="1" fontAlgn="auto" latinLnBrk="0" hangingPunct="1">
              <a:lnSpc>
                <a:spcPct val="100000"/>
              </a:lnSpc>
              <a:spcBef>
                <a:spcPts val="0"/>
              </a:spcBef>
              <a:spcAft>
                <a:spcPts val="0"/>
              </a:spcAft>
              <a:buClr>
                <a:srgbClr val="000000"/>
              </a:buClr>
              <a:buSzPts val="1600"/>
              <a:buFont typeface="Lato"/>
              <a:buChar char="●"/>
              <a:tabLst/>
              <a:defRPr/>
            </a:pPr>
            <a:r>
              <a:rPr kumimoji="0" lang="en" sz="2133" b="0" i="0" u="none" strike="noStrike" kern="0" cap="none" spc="0" normalizeH="0" baseline="0" noProof="0">
                <a:ln>
                  <a:noFill/>
                </a:ln>
                <a:solidFill>
                  <a:srgbClr val="000000"/>
                </a:solidFill>
                <a:effectLst/>
                <a:uLnTx/>
                <a:uFillTx/>
                <a:latin typeface="Lato"/>
                <a:ea typeface="Lato"/>
                <a:cs typeface="Lato"/>
                <a:sym typeface="Lato"/>
              </a:rPr>
              <a:t>The due date in ILLiad and the due date in Alma will likely not be the same, due to the patron record expiration date in Alma, and the calendar</a:t>
            </a:r>
            <a:endParaRPr kumimoji="0" sz="2133" b="0" i="0" u="none" strike="noStrike" kern="0" cap="none" spc="0" normalizeH="0" baseline="0" noProof="0">
              <a:ln>
                <a:noFill/>
              </a:ln>
              <a:solidFill>
                <a:srgbClr val="000000"/>
              </a:solidFill>
              <a:effectLst/>
              <a:uLnTx/>
              <a:uFillTx/>
              <a:latin typeface="Lato"/>
              <a:ea typeface="Lato"/>
              <a:cs typeface="Lato"/>
              <a:sym typeface="Lato"/>
            </a:endParaRPr>
          </a:p>
          <a:p>
            <a:pPr marL="609585" marR="0" lvl="0" indent="-440256" algn="l" defTabSz="914400" rtl="0" eaLnBrk="1" fontAlgn="auto" latinLnBrk="0" hangingPunct="1">
              <a:lnSpc>
                <a:spcPct val="100000"/>
              </a:lnSpc>
              <a:spcBef>
                <a:spcPts val="0"/>
              </a:spcBef>
              <a:spcAft>
                <a:spcPts val="0"/>
              </a:spcAft>
              <a:buClr>
                <a:srgbClr val="000000"/>
              </a:buClr>
              <a:buSzPts val="1600"/>
              <a:buFont typeface="Lato"/>
              <a:buChar char="●"/>
              <a:tabLst/>
              <a:defRPr/>
            </a:pPr>
            <a:r>
              <a:rPr kumimoji="0" lang="en" sz="2133" b="0" i="0" u="none" strike="noStrike" kern="0" cap="none" spc="0" normalizeH="0" baseline="0" noProof="0">
                <a:ln>
                  <a:noFill/>
                </a:ln>
                <a:solidFill>
                  <a:srgbClr val="000000"/>
                </a:solidFill>
                <a:effectLst/>
                <a:uLnTx/>
                <a:uFillTx/>
                <a:latin typeface="Lato"/>
                <a:ea typeface="Lato"/>
                <a:cs typeface="Lato"/>
                <a:sym typeface="Lato"/>
              </a:rPr>
              <a:t>Consider stopping the ILLiad overdue/renewal notices, to avoid patron confusion</a:t>
            </a:r>
            <a:endParaRPr kumimoji="0" sz="2133" b="0" i="0" u="none" strike="noStrike" kern="0" cap="none" spc="0" normalizeH="0" baseline="0" noProof="0">
              <a:ln>
                <a:noFill/>
              </a:ln>
              <a:solidFill>
                <a:srgbClr val="000000"/>
              </a:solidFill>
              <a:effectLst/>
              <a:uLnTx/>
              <a:uFillTx/>
              <a:latin typeface="Lato"/>
              <a:ea typeface="Lato"/>
              <a:cs typeface="Lato"/>
              <a:sym typeface="Lato"/>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133" b="0" i="0" u="none" strike="noStrike" kern="0" cap="none" spc="0" normalizeH="0" baseline="0" noProof="0">
              <a:ln>
                <a:noFill/>
              </a:ln>
              <a:solidFill>
                <a:srgbClr val="000000"/>
              </a:solidFill>
              <a:effectLst/>
              <a:uLnTx/>
              <a:uFillTx/>
              <a:latin typeface="Lato"/>
              <a:ea typeface="Lato"/>
              <a:cs typeface="Lato"/>
              <a:sym typeface="Lato"/>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133" b="0" i="0" u="none" strike="noStrike" kern="0" cap="none" spc="0" normalizeH="0" baseline="0" noProof="0">
              <a:ln>
                <a:noFill/>
              </a:ln>
              <a:solidFill>
                <a:srgbClr val="000000"/>
              </a:solidFill>
              <a:effectLst/>
              <a:uLnTx/>
              <a:uFillTx/>
              <a:latin typeface="Lato"/>
              <a:ea typeface="Lato"/>
              <a:cs typeface="Lato"/>
              <a:sym typeface="Lato"/>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2133" b="0" i="0" u="none" strike="noStrike" kern="0" cap="none" spc="0" normalizeH="0" baseline="0" noProof="0">
                <a:ln>
                  <a:noFill/>
                </a:ln>
                <a:solidFill>
                  <a:srgbClr val="000000"/>
                </a:solidFill>
                <a:effectLst/>
                <a:uLnTx/>
                <a:uFillTx/>
                <a:latin typeface="Lato"/>
                <a:ea typeface="Lato"/>
                <a:cs typeface="Lato"/>
                <a:sym typeface="Lato"/>
              </a:rPr>
              <a:t>Considerations with Alma notices:</a:t>
            </a:r>
            <a:br>
              <a:rPr kumimoji="0" lang="en" sz="2133" b="0" i="0" u="none" strike="noStrike" kern="0" cap="none" spc="0" normalizeH="0" baseline="0" noProof="0">
                <a:ln>
                  <a:noFill/>
                </a:ln>
                <a:solidFill>
                  <a:srgbClr val="000000"/>
                </a:solidFill>
                <a:effectLst/>
                <a:uLnTx/>
                <a:uFillTx/>
                <a:latin typeface="Lato"/>
                <a:ea typeface="Lato"/>
                <a:cs typeface="Lato"/>
                <a:sym typeface="Lato"/>
              </a:rPr>
            </a:br>
            <a:endParaRPr kumimoji="0" sz="2133" b="0" i="0" u="none" strike="noStrike" kern="0" cap="none" spc="0" normalizeH="0" baseline="0" noProof="0">
              <a:ln>
                <a:noFill/>
              </a:ln>
              <a:solidFill>
                <a:srgbClr val="000000"/>
              </a:solidFill>
              <a:effectLst/>
              <a:uLnTx/>
              <a:uFillTx/>
              <a:latin typeface="Lato"/>
              <a:ea typeface="Lato"/>
              <a:cs typeface="Lato"/>
              <a:sym typeface="Lato"/>
            </a:endParaRPr>
          </a:p>
          <a:p>
            <a:pPr marL="609585" marR="0" lvl="0" indent="-440256" algn="l" defTabSz="914400" rtl="0" eaLnBrk="1" fontAlgn="auto" latinLnBrk="0" hangingPunct="1">
              <a:lnSpc>
                <a:spcPct val="100000"/>
              </a:lnSpc>
              <a:spcBef>
                <a:spcPts val="0"/>
              </a:spcBef>
              <a:spcAft>
                <a:spcPts val="0"/>
              </a:spcAft>
              <a:buClr>
                <a:srgbClr val="000000"/>
              </a:buClr>
              <a:buSzPts val="1600"/>
              <a:buFont typeface="Lato"/>
              <a:buChar char="●"/>
              <a:tabLst/>
              <a:defRPr/>
            </a:pPr>
            <a:r>
              <a:rPr kumimoji="0" lang="en" sz="2133" b="0" i="0" u="none" strike="noStrike" kern="0" cap="none" spc="0" normalizeH="0" baseline="0" noProof="0">
                <a:ln>
                  <a:noFill/>
                </a:ln>
                <a:solidFill>
                  <a:srgbClr val="000000"/>
                </a:solidFill>
                <a:effectLst/>
                <a:uLnTx/>
                <a:uFillTx/>
                <a:latin typeface="Lato"/>
                <a:ea typeface="Lato"/>
                <a:cs typeface="Lato"/>
                <a:sym typeface="Lato"/>
              </a:rPr>
              <a:t>Ease of configuration</a:t>
            </a:r>
            <a:endParaRPr kumimoji="0" sz="2133" b="0" i="0" u="none" strike="noStrike" kern="0" cap="none" spc="0" normalizeH="0" baseline="0" noProof="0">
              <a:ln>
                <a:noFill/>
              </a:ln>
              <a:solidFill>
                <a:srgbClr val="000000"/>
              </a:solidFill>
              <a:effectLst/>
              <a:uLnTx/>
              <a:uFillTx/>
              <a:latin typeface="Lato"/>
              <a:ea typeface="Lato"/>
              <a:cs typeface="Lato"/>
              <a:sym typeface="Lato"/>
            </a:endParaRPr>
          </a:p>
          <a:p>
            <a:pPr marL="1219170" marR="0" lvl="1" indent="-440256" algn="l" defTabSz="914400" rtl="0" eaLnBrk="1" fontAlgn="auto" latinLnBrk="0" hangingPunct="1">
              <a:lnSpc>
                <a:spcPct val="100000"/>
              </a:lnSpc>
              <a:spcBef>
                <a:spcPts val="0"/>
              </a:spcBef>
              <a:spcAft>
                <a:spcPts val="0"/>
              </a:spcAft>
              <a:buClr>
                <a:srgbClr val="000000"/>
              </a:buClr>
              <a:buSzPts val="1600"/>
              <a:buFont typeface="Lato"/>
              <a:buChar char="○"/>
              <a:tabLst/>
              <a:defRPr/>
            </a:pPr>
            <a:r>
              <a:rPr kumimoji="0" lang="en" sz="2133" b="0" i="0" u="none" strike="noStrike" kern="0" cap="none" spc="0" normalizeH="0" baseline="0" noProof="0">
                <a:ln>
                  <a:noFill/>
                </a:ln>
                <a:solidFill>
                  <a:srgbClr val="000000"/>
                </a:solidFill>
                <a:effectLst/>
                <a:uLnTx/>
                <a:uFillTx/>
                <a:latin typeface="Lato"/>
                <a:ea typeface="Lato"/>
                <a:cs typeface="Lato"/>
                <a:sym typeface="Lato"/>
              </a:rPr>
              <a:t>XML</a:t>
            </a:r>
            <a:endParaRPr kumimoji="0" sz="2133" b="0" i="0" u="none" strike="noStrike" kern="0" cap="none" spc="0" normalizeH="0" baseline="0" noProof="0">
              <a:ln>
                <a:noFill/>
              </a:ln>
              <a:solidFill>
                <a:srgbClr val="000000"/>
              </a:solidFill>
              <a:effectLst/>
              <a:uLnTx/>
              <a:uFillTx/>
              <a:latin typeface="Lato"/>
              <a:ea typeface="Lato"/>
              <a:cs typeface="Lato"/>
              <a:sym typeface="Lato"/>
            </a:endParaRPr>
          </a:p>
          <a:p>
            <a:pPr marL="1219170" marR="0" lvl="1" indent="-440256" algn="l" defTabSz="914400" rtl="0" eaLnBrk="1" fontAlgn="auto" latinLnBrk="0" hangingPunct="1">
              <a:lnSpc>
                <a:spcPct val="100000"/>
              </a:lnSpc>
              <a:spcBef>
                <a:spcPts val="0"/>
              </a:spcBef>
              <a:spcAft>
                <a:spcPts val="0"/>
              </a:spcAft>
              <a:buClr>
                <a:srgbClr val="000000"/>
              </a:buClr>
              <a:buSzPts val="1600"/>
              <a:buFont typeface="Lato"/>
              <a:buChar char="○"/>
              <a:tabLst/>
              <a:defRPr/>
            </a:pPr>
            <a:r>
              <a:rPr kumimoji="0" lang="en" sz="2133" b="0" i="0" u="none" strike="noStrike" kern="0" cap="none" spc="0" normalizeH="0" baseline="0" noProof="0">
                <a:ln>
                  <a:noFill/>
                </a:ln>
                <a:solidFill>
                  <a:srgbClr val="000000"/>
                </a:solidFill>
                <a:effectLst/>
                <a:uLnTx/>
                <a:uFillTx/>
                <a:latin typeface="Lato"/>
                <a:ea typeface="Lato"/>
                <a:cs typeface="Lato"/>
                <a:sym typeface="Lato"/>
              </a:rPr>
              <a:t>Number of notices</a:t>
            </a:r>
            <a:endParaRPr kumimoji="0" sz="2133" b="0" i="0" u="none" strike="noStrike" kern="0" cap="none" spc="0" normalizeH="0" baseline="0" noProof="0">
              <a:ln>
                <a:noFill/>
              </a:ln>
              <a:solidFill>
                <a:srgbClr val="000000"/>
              </a:solidFill>
              <a:effectLst/>
              <a:uLnTx/>
              <a:uFillTx/>
              <a:latin typeface="Lato"/>
              <a:ea typeface="Lato"/>
              <a:cs typeface="Lato"/>
              <a:sym typeface="Lato"/>
            </a:endParaRPr>
          </a:p>
          <a:p>
            <a:pPr marL="609585" marR="0" lvl="0" indent="-440256" algn="l" defTabSz="914400" rtl="0" eaLnBrk="1" fontAlgn="auto" latinLnBrk="0" hangingPunct="1">
              <a:lnSpc>
                <a:spcPct val="100000"/>
              </a:lnSpc>
              <a:spcBef>
                <a:spcPts val="0"/>
              </a:spcBef>
              <a:spcAft>
                <a:spcPts val="0"/>
              </a:spcAft>
              <a:buClr>
                <a:srgbClr val="000000"/>
              </a:buClr>
              <a:buSzPts val="1600"/>
              <a:buFont typeface="Lato"/>
              <a:buChar char="●"/>
              <a:tabLst/>
              <a:defRPr/>
            </a:pPr>
            <a:r>
              <a:rPr kumimoji="0" lang="en" sz="2133" b="0" i="0" u="none" strike="noStrike" kern="0" cap="none" spc="0" normalizeH="0" baseline="0" noProof="0">
                <a:ln>
                  <a:noFill/>
                </a:ln>
                <a:solidFill>
                  <a:srgbClr val="000000"/>
                </a:solidFill>
                <a:effectLst/>
                <a:uLnTx/>
                <a:uFillTx/>
                <a:latin typeface="Lato"/>
                <a:ea typeface="Lato"/>
                <a:cs typeface="Lato"/>
                <a:sym typeface="Lato"/>
              </a:rPr>
              <a:t>Notices are for both ILL &amp; Circ items</a:t>
            </a:r>
            <a:endParaRPr kumimoji="0" sz="2133" b="0" i="0" u="none" strike="noStrike" kern="0" cap="none" spc="0" normalizeH="0" baseline="0" noProof="0">
              <a:ln>
                <a:noFill/>
              </a:ln>
              <a:solidFill>
                <a:srgbClr val="000000"/>
              </a:solidFill>
              <a:effectLst/>
              <a:uLnTx/>
              <a:uFillTx/>
              <a:latin typeface="Lato"/>
              <a:ea typeface="Lato"/>
              <a:cs typeface="Lato"/>
              <a:sym typeface="Lato"/>
            </a:endParaRPr>
          </a:p>
          <a:p>
            <a:pPr marL="1219170" marR="0" lvl="1" indent="-440256" algn="l" defTabSz="914400" rtl="0" eaLnBrk="1" fontAlgn="auto" latinLnBrk="0" hangingPunct="1">
              <a:lnSpc>
                <a:spcPct val="100000"/>
              </a:lnSpc>
              <a:spcBef>
                <a:spcPts val="0"/>
              </a:spcBef>
              <a:spcAft>
                <a:spcPts val="0"/>
              </a:spcAft>
              <a:buClr>
                <a:srgbClr val="000000"/>
              </a:buClr>
              <a:buSzPts val="1600"/>
              <a:buFont typeface="Lato"/>
              <a:buChar char="○"/>
              <a:tabLst/>
              <a:defRPr/>
            </a:pPr>
            <a:r>
              <a:rPr kumimoji="0" lang="en" sz="2133" b="1" i="0" u="none" strike="noStrike" kern="0" cap="none" spc="0" normalizeH="0" baseline="0" noProof="0">
                <a:ln>
                  <a:noFill/>
                </a:ln>
                <a:solidFill>
                  <a:srgbClr val="000000"/>
                </a:solidFill>
                <a:effectLst/>
                <a:uLnTx/>
                <a:uFillTx/>
                <a:latin typeface="Lato"/>
                <a:ea typeface="Lato"/>
                <a:cs typeface="Lato"/>
                <a:sym typeface="Lato"/>
              </a:rPr>
              <a:t>Must</a:t>
            </a:r>
            <a:r>
              <a:rPr kumimoji="0" lang="en" sz="2133" b="0" i="0" u="none" strike="noStrike" kern="0" cap="none" spc="0" normalizeH="0" baseline="0" noProof="0">
                <a:ln>
                  <a:noFill/>
                </a:ln>
                <a:solidFill>
                  <a:srgbClr val="000000"/>
                </a:solidFill>
                <a:effectLst/>
                <a:uLnTx/>
                <a:uFillTx/>
                <a:latin typeface="Lato"/>
                <a:ea typeface="Lato"/>
                <a:cs typeface="Lato"/>
                <a:sym typeface="Lato"/>
              </a:rPr>
              <a:t> be on same page!</a:t>
            </a:r>
            <a:endParaRPr kumimoji="0" sz="2133" b="0" i="0" u="none" strike="noStrike" kern="0" cap="none" spc="0" normalizeH="0" baseline="0" noProof="0">
              <a:ln>
                <a:noFill/>
              </a:ln>
              <a:solidFill>
                <a:srgbClr val="000000"/>
              </a:solidFill>
              <a:effectLst/>
              <a:uLnTx/>
              <a:uFillTx/>
              <a:latin typeface="Lato"/>
              <a:ea typeface="Lato"/>
              <a:cs typeface="Lato"/>
              <a:sym typeface="Lato"/>
            </a:endParaRPr>
          </a:p>
        </p:txBody>
      </p:sp>
      <p:pic>
        <p:nvPicPr>
          <p:cNvPr id="236" name="Google Shape;236;p36"/>
          <p:cNvPicPr preferRelativeResize="0"/>
          <p:nvPr/>
        </p:nvPicPr>
        <p:blipFill>
          <a:blip r:embed="rId3">
            <a:alphaModFix/>
          </a:blip>
          <a:stretch>
            <a:fillRect/>
          </a:stretch>
        </p:blipFill>
        <p:spPr>
          <a:xfrm>
            <a:off x="8545867" y="4158001"/>
            <a:ext cx="2874300" cy="2503900"/>
          </a:xfrm>
          <a:prstGeom prst="rect">
            <a:avLst/>
          </a:prstGeom>
          <a:noFill/>
          <a:ln>
            <a:noFill/>
          </a:ln>
          <a:effectLst>
            <a:outerShdw blurRad="57150" dist="19050" dir="5400000" algn="bl" rotWithShape="0">
              <a:srgbClr val="000000">
                <a:alpha val="50000"/>
              </a:srgbClr>
            </a:outerShdw>
          </a:effectLst>
        </p:spPr>
      </p:pic>
    </p:spTree>
    <p:extLst>
      <p:ext uri="{BB962C8B-B14F-4D97-AF65-F5344CB8AC3E}">
        <p14:creationId xmlns:p14="http://schemas.microsoft.com/office/powerpoint/2010/main" val="1274619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7"/>
          <p:cNvSpPr txBox="1">
            <a:spLocks noGrp="1"/>
          </p:cNvSpPr>
          <p:nvPr>
            <p:ph type="title"/>
          </p:nvPr>
        </p:nvSpPr>
        <p:spPr>
          <a:xfrm>
            <a:off x="415600" y="521800"/>
            <a:ext cx="11700800" cy="905200"/>
          </a:xfrm>
          <a:prstGeom prst="rect">
            <a:avLst/>
          </a:prstGeom>
        </p:spPr>
        <p:txBody>
          <a:bodyPr spcFirstLastPara="1" wrap="square" lIns="121900" tIns="121900" rIns="121900" bIns="121900" anchor="t" anchorCtr="0">
            <a:noAutofit/>
          </a:bodyPr>
          <a:lstStyle/>
          <a:p>
            <a:r>
              <a:rPr lang="en"/>
              <a:t>      Disable ILLiad Notices in the Customization Manager</a:t>
            </a:r>
            <a:endParaRPr/>
          </a:p>
        </p:txBody>
      </p:sp>
      <p:pic>
        <p:nvPicPr>
          <p:cNvPr id="242" name="Google Shape;242;p37"/>
          <p:cNvPicPr preferRelativeResize="0"/>
          <p:nvPr/>
        </p:nvPicPr>
        <p:blipFill>
          <a:blip r:embed="rId3">
            <a:alphaModFix/>
          </a:blip>
          <a:stretch>
            <a:fillRect/>
          </a:stretch>
        </p:blipFill>
        <p:spPr>
          <a:xfrm>
            <a:off x="2262500" y="2480734"/>
            <a:ext cx="6426200" cy="2425700"/>
          </a:xfrm>
          <a:prstGeom prst="rect">
            <a:avLst/>
          </a:prstGeom>
          <a:noFill/>
          <a:ln>
            <a:noFill/>
          </a:ln>
          <a:effectLst>
            <a:outerShdw blurRad="57150" dist="19050" dir="5400000" algn="bl" rotWithShape="0">
              <a:srgbClr val="000000">
                <a:alpha val="50000"/>
              </a:srgbClr>
            </a:outerShdw>
          </a:effectLst>
        </p:spPr>
      </p:pic>
    </p:spTree>
    <p:extLst>
      <p:ext uri="{BB962C8B-B14F-4D97-AF65-F5344CB8AC3E}">
        <p14:creationId xmlns:p14="http://schemas.microsoft.com/office/powerpoint/2010/main" val="6991384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8"/>
          <p:cNvSpPr txBox="1">
            <a:spLocks noGrp="1"/>
          </p:cNvSpPr>
          <p:nvPr>
            <p:ph type="title"/>
          </p:nvPr>
        </p:nvSpPr>
        <p:spPr>
          <a:xfrm>
            <a:off x="137767" y="308733"/>
            <a:ext cx="11360800" cy="834800"/>
          </a:xfrm>
          <a:prstGeom prst="rect">
            <a:avLst/>
          </a:prstGeom>
        </p:spPr>
        <p:txBody>
          <a:bodyPr spcFirstLastPara="1" wrap="square" lIns="121900" tIns="121900" rIns="121900" bIns="121900" anchor="t" anchorCtr="0">
            <a:noAutofit/>
          </a:bodyPr>
          <a:lstStyle/>
          <a:p>
            <a:r>
              <a:rPr lang="en"/>
              <a:t>B) Lending: </a:t>
            </a:r>
            <a:br>
              <a:rPr lang="en"/>
            </a:br>
            <a:r>
              <a:rPr lang="en"/>
              <a:t>Update Stacks Search Results</a:t>
            </a:r>
            <a:endParaRPr/>
          </a:p>
        </p:txBody>
      </p:sp>
      <p:pic>
        <p:nvPicPr>
          <p:cNvPr id="248" name="Google Shape;248;p38"/>
          <p:cNvPicPr preferRelativeResize="0"/>
          <p:nvPr/>
        </p:nvPicPr>
        <p:blipFill rotWithShape="1">
          <a:blip r:embed="rId3">
            <a:alphaModFix/>
          </a:blip>
          <a:srcRect t="15464" r="11111" b="11071"/>
          <a:stretch/>
        </p:blipFill>
        <p:spPr>
          <a:xfrm>
            <a:off x="244499" y="1719217"/>
            <a:ext cx="6188900" cy="4780899"/>
          </a:xfrm>
          <a:prstGeom prst="rect">
            <a:avLst/>
          </a:prstGeom>
          <a:noFill/>
          <a:ln>
            <a:noFill/>
          </a:ln>
          <a:effectLst>
            <a:outerShdw blurRad="57150" dist="19050" dir="5400000" algn="bl" rotWithShape="0">
              <a:srgbClr val="000000">
                <a:alpha val="50000"/>
              </a:srgbClr>
            </a:outerShdw>
          </a:effectLst>
        </p:spPr>
      </p:pic>
      <p:pic>
        <p:nvPicPr>
          <p:cNvPr id="249" name="Google Shape;249;p38"/>
          <p:cNvPicPr preferRelativeResize="0"/>
          <p:nvPr/>
        </p:nvPicPr>
        <p:blipFill rotWithShape="1">
          <a:blip r:embed="rId4">
            <a:alphaModFix/>
          </a:blip>
          <a:srcRect b="4816"/>
          <a:stretch/>
        </p:blipFill>
        <p:spPr>
          <a:xfrm>
            <a:off x="6817967" y="923634"/>
            <a:ext cx="5367900" cy="3305933"/>
          </a:xfrm>
          <a:prstGeom prst="rect">
            <a:avLst/>
          </a:prstGeom>
          <a:noFill/>
          <a:ln>
            <a:noFill/>
          </a:ln>
          <a:effectLst>
            <a:outerShdw blurRad="57150" dist="19050" dir="5400000" algn="bl" rotWithShape="0">
              <a:srgbClr val="000000">
                <a:alpha val="50000"/>
              </a:srgbClr>
            </a:outerShdw>
          </a:effectLst>
        </p:spPr>
      </p:pic>
      <p:pic>
        <p:nvPicPr>
          <p:cNvPr id="250" name="Google Shape;250;p38"/>
          <p:cNvPicPr preferRelativeResize="0"/>
          <p:nvPr/>
        </p:nvPicPr>
        <p:blipFill rotWithShape="1">
          <a:blip r:embed="rId5">
            <a:alphaModFix/>
          </a:blip>
          <a:srcRect t="14500" r="10594"/>
          <a:stretch/>
        </p:blipFill>
        <p:spPr>
          <a:xfrm>
            <a:off x="6964734" y="4702767"/>
            <a:ext cx="4931765" cy="1537533"/>
          </a:xfrm>
          <a:prstGeom prst="rect">
            <a:avLst/>
          </a:prstGeom>
          <a:noFill/>
          <a:ln>
            <a:noFill/>
          </a:ln>
          <a:effectLst>
            <a:outerShdw blurRad="57150" dist="19050" dir="5400000" algn="bl" rotWithShape="0">
              <a:srgbClr val="000000">
                <a:alpha val="50000"/>
              </a:srgbClr>
            </a:outerShdw>
          </a:effectLst>
        </p:spPr>
      </p:pic>
      <p:sp>
        <p:nvSpPr>
          <p:cNvPr id="251" name="Google Shape;251;p38"/>
          <p:cNvSpPr/>
          <p:nvPr/>
        </p:nvSpPr>
        <p:spPr>
          <a:xfrm>
            <a:off x="4495129" y="4229555"/>
            <a:ext cx="2056000" cy="334800"/>
          </a:xfrm>
          <a:prstGeom prst="rect">
            <a:avLst/>
          </a:prstGeom>
          <a:noFill/>
          <a:ln w="28575" cap="flat" cmpd="sng">
            <a:solidFill>
              <a:srgbClr val="274E1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2" name="Google Shape;252;p38"/>
          <p:cNvSpPr/>
          <p:nvPr/>
        </p:nvSpPr>
        <p:spPr>
          <a:xfrm>
            <a:off x="4495129" y="6084155"/>
            <a:ext cx="2056000" cy="334800"/>
          </a:xfrm>
          <a:prstGeom prst="rect">
            <a:avLst/>
          </a:prstGeom>
          <a:noFill/>
          <a:ln w="28575" cap="flat" cmpd="sng">
            <a:solidFill>
              <a:srgbClr val="274E1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cxnSp>
        <p:nvCxnSpPr>
          <p:cNvPr id="253" name="Google Shape;253;p38"/>
          <p:cNvCxnSpPr>
            <a:stCxn id="251" idx="3"/>
          </p:cNvCxnSpPr>
          <p:nvPr/>
        </p:nvCxnSpPr>
        <p:spPr>
          <a:xfrm rot="10800000" flipH="1">
            <a:off x="6551129" y="3442155"/>
            <a:ext cx="1240800" cy="954800"/>
          </a:xfrm>
          <a:prstGeom prst="straightConnector1">
            <a:avLst/>
          </a:prstGeom>
          <a:noFill/>
          <a:ln w="28575" cap="flat" cmpd="sng">
            <a:solidFill>
              <a:srgbClr val="38761D"/>
            </a:solidFill>
            <a:prstDash val="solid"/>
            <a:round/>
            <a:headEnd type="none" w="med" len="med"/>
            <a:tailEnd type="triangle" w="med" len="med"/>
          </a:ln>
        </p:spPr>
      </p:cxnSp>
      <p:cxnSp>
        <p:nvCxnSpPr>
          <p:cNvPr id="254" name="Google Shape;254;p38"/>
          <p:cNvCxnSpPr>
            <a:stCxn id="251" idx="3"/>
          </p:cNvCxnSpPr>
          <p:nvPr/>
        </p:nvCxnSpPr>
        <p:spPr>
          <a:xfrm>
            <a:off x="6551129" y="4396955"/>
            <a:ext cx="3682400" cy="1674000"/>
          </a:xfrm>
          <a:prstGeom prst="straightConnector1">
            <a:avLst/>
          </a:prstGeom>
          <a:noFill/>
          <a:ln w="28575" cap="flat" cmpd="sng">
            <a:solidFill>
              <a:srgbClr val="38761D"/>
            </a:solidFill>
            <a:prstDash val="solid"/>
            <a:round/>
            <a:headEnd type="none" w="med" len="med"/>
            <a:tailEnd type="triangle" w="med" len="med"/>
          </a:ln>
        </p:spPr>
      </p:cxnSp>
      <p:sp>
        <p:nvSpPr>
          <p:cNvPr id="255" name="Google Shape;255;p38"/>
          <p:cNvSpPr txBox="1"/>
          <p:nvPr/>
        </p:nvSpPr>
        <p:spPr>
          <a:xfrm>
            <a:off x="6898000" y="-1360933"/>
            <a:ext cx="4000000" cy="4000000"/>
          </a:xfrm>
          <a:prstGeom prst="rect">
            <a:avLst/>
          </a:prstGeom>
          <a:no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67" b="1" i="1" u="none" strike="noStrike" kern="0" cap="none" spc="0" normalizeH="0" baseline="0" noProof="0">
                <a:ln>
                  <a:noFill/>
                </a:ln>
                <a:solidFill>
                  <a:srgbClr val="38761D"/>
                </a:solidFill>
                <a:effectLst/>
                <a:uLnTx/>
                <a:uFillTx/>
                <a:latin typeface="Arial"/>
                <a:ea typeface="+mn-ea"/>
                <a:cs typeface="Arial"/>
                <a:sym typeface="Arial"/>
              </a:rPr>
              <a:t>Display changes in Alma: </a:t>
            </a:r>
            <a:endParaRPr kumimoji="0" sz="1867" b="1"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6" name="Google Shape;256;p38"/>
          <p:cNvSpPr txBox="1"/>
          <p:nvPr/>
        </p:nvSpPr>
        <p:spPr>
          <a:xfrm>
            <a:off x="6964733" y="2500100"/>
            <a:ext cx="4000000" cy="4000000"/>
          </a:xfrm>
          <a:prstGeom prst="rect">
            <a:avLst/>
          </a:prstGeom>
          <a:no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67" b="1" i="1" u="none" strike="noStrike" kern="0" cap="none" spc="0" normalizeH="0" baseline="0" noProof="0">
                <a:ln>
                  <a:noFill/>
                </a:ln>
                <a:solidFill>
                  <a:srgbClr val="38761D"/>
                </a:solidFill>
                <a:effectLst/>
                <a:uLnTx/>
                <a:uFillTx/>
                <a:latin typeface="Arial"/>
                <a:ea typeface="+mn-ea"/>
                <a:cs typeface="Arial"/>
                <a:sym typeface="Arial"/>
              </a:rPr>
              <a:t>Display changes in Primo: </a:t>
            </a:r>
            <a:endParaRPr kumimoji="0" sz="1867" b="1"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7386073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9"/>
          <p:cNvSpPr txBox="1">
            <a:spLocks noGrp="1"/>
          </p:cNvSpPr>
          <p:nvPr>
            <p:ph type="title"/>
          </p:nvPr>
        </p:nvSpPr>
        <p:spPr>
          <a:xfrm>
            <a:off x="415600" y="521800"/>
            <a:ext cx="11360800" cy="834800"/>
          </a:xfrm>
          <a:prstGeom prst="rect">
            <a:avLst/>
          </a:prstGeom>
        </p:spPr>
        <p:txBody>
          <a:bodyPr spcFirstLastPara="1" wrap="square" lIns="121900" tIns="121900" rIns="121900" bIns="121900" anchor="t" anchorCtr="0">
            <a:noAutofit/>
          </a:bodyPr>
          <a:lstStyle/>
          <a:p>
            <a:r>
              <a:rPr lang="en"/>
              <a:t>Marking a loaned item “Lost” (or not)</a:t>
            </a:r>
            <a:endParaRPr/>
          </a:p>
        </p:txBody>
      </p:sp>
      <p:sp>
        <p:nvSpPr>
          <p:cNvPr id="262" name="Google Shape;262;p39"/>
          <p:cNvSpPr txBox="1"/>
          <p:nvPr/>
        </p:nvSpPr>
        <p:spPr>
          <a:xfrm>
            <a:off x="415600" y="1293067"/>
            <a:ext cx="10660400" cy="1944400"/>
          </a:xfrm>
          <a:prstGeom prst="rect">
            <a:avLst/>
          </a:prstGeom>
          <a:no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a:ln>
                <a:noFill/>
              </a:ln>
              <a:solidFill>
                <a:srgbClr val="000000"/>
              </a:solidFill>
              <a:effectLst/>
              <a:uLnTx/>
              <a:uFillTx/>
              <a:latin typeface="Lato"/>
              <a:ea typeface="Lato"/>
              <a:cs typeface="Lato"/>
              <a:sym typeface="Lato"/>
            </a:endParaRPr>
          </a:p>
          <a:p>
            <a:pPr marL="609585" marR="0" lvl="0" indent="-507987" algn="l" defTabSz="914400" rtl="0" eaLnBrk="1" fontAlgn="auto" latinLnBrk="0" hangingPunct="1">
              <a:lnSpc>
                <a:spcPct val="100000"/>
              </a:lnSpc>
              <a:spcBef>
                <a:spcPts val="0"/>
              </a:spcBef>
              <a:spcAft>
                <a:spcPts val="0"/>
              </a:spcAft>
              <a:buClr>
                <a:srgbClr val="000000"/>
              </a:buClr>
              <a:buSzPts val="2400"/>
              <a:buFont typeface="Lato"/>
              <a:buChar char="●"/>
              <a:tabLst/>
              <a:defRPr/>
            </a:pPr>
            <a:r>
              <a:rPr kumimoji="0" lang="en" sz="3200" b="0" i="0" u="none" strike="noStrike" kern="0" cap="none" spc="0" normalizeH="0" baseline="0" noProof="0">
                <a:ln>
                  <a:noFill/>
                </a:ln>
                <a:solidFill>
                  <a:srgbClr val="000000"/>
                </a:solidFill>
                <a:effectLst/>
                <a:uLnTx/>
                <a:uFillTx/>
                <a:latin typeface="Lato"/>
                <a:ea typeface="Lato"/>
                <a:cs typeface="Lato"/>
                <a:sym typeface="Lato"/>
              </a:rPr>
              <a:t>Items are not checked out to a patron account</a:t>
            </a:r>
            <a:endParaRPr kumimoji="0" sz="3200" b="0" i="0" u="none" strike="noStrike" kern="0" cap="none" spc="0" normalizeH="0" baseline="0" noProof="0">
              <a:ln>
                <a:noFill/>
              </a:ln>
              <a:solidFill>
                <a:srgbClr val="000000"/>
              </a:solidFill>
              <a:effectLst/>
              <a:uLnTx/>
              <a:uFillTx/>
              <a:latin typeface="Lato"/>
              <a:ea typeface="Lato"/>
              <a:cs typeface="Lato"/>
              <a:sym typeface="Lato"/>
            </a:endParaRPr>
          </a:p>
          <a:p>
            <a:pPr marL="1219170" marR="0" lvl="1" indent="-507987" algn="l" defTabSz="914400" rtl="0" eaLnBrk="1" fontAlgn="auto" latinLnBrk="0" hangingPunct="1">
              <a:lnSpc>
                <a:spcPct val="100000"/>
              </a:lnSpc>
              <a:spcBef>
                <a:spcPts val="0"/>
              </a:spcBef>
              <a:spcAft>
                <a:spcPts val="0"/>
              </a:spcAft>
              <a:buClr>
                <a:srgbClr val="000000"/>
              </a:buClr>
              <a:buSzPts val="2400"/>
              <a:buFont typeface="Lato"/>
              <a:buChar char="○"/>
              <a:tabLst/>
              <a:defRPr/>
            </a:pPr>
            <a:r>
              <a:rPr kumimoji="0" lang="en" sz="3200" b="0" i="0" u="none" strike="noStrike" kern="0" cap="none" spc="0" normalizeH="0" baseline="0" noProof="0">
                <a:ln>
                  <a:noFill/>
                </a:ln>
                <a:solidFill>
                  <a:srgbClr val="000000"/>
                </a:solidFill>
                <a:effectLst/>
                <a:uLnTx/>
                <a:uFillTx/>
                <a:latin typeface="Lato"/>
                <a:ea typeface="Lato"/>
                <a:cs typeface="Lato"/>
                <a:sym typeface="Lato"/>
              </a:rPr>
              <a:t>Items lost by a borrowing library can be marked as “lost” in Resource Sharing, but not Primo</a:t>
            </a:r>
            <a:endParaRPr kumimoji="0" sz="3200" b="0" i="0" u="none" strike="noStrike" kern="0" cap="none" spc="0" normalizeH="0" baseline="0" noProof="0">
              <a:ln>
                <a:noFill/>
              </a:ln>
              <a:solidFill>
                <a:srgbClr val="000000"/>
              </a:solidFill>
              <a:effectLst/>
              <a:uLnTx/>
              <a:uFillTx/>
              <a:latin typeface="Lato"/>
              <a:ea typeface="Lato"/>
              <a:cs typeface="Lato"/>
              <a:sym typeface="Lato"/>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a:ln>
                <a:noFill/>
              </a:ln>
              <a:solidFill>
                <a:srgbClr val="000000"/>
              </a:solidFill>
              <a:effectLst/>
              <a:uLnTx/>
              <a:uFillTx/>
              <a:latin typeface="Lato"/>
              <a:ea typeface="Lato"/>
              <a:cs typeface="Lato"/>
              <a:sym typeface="Lato"/>
            </a:endParaRPr>
          </a:p>
          <a:p>
            <a:pPr marL="609585" marR="0" lvl="0" indent="-507987" algn="l" defTabSz="914400" rtl="0" eaLnBrk="1" fontAlgn="auto" latinLnBrk="0" hangingPunct="1">
              <a:lnSpc>
                <a:spcPct val="100000"/>
              </a:lnSpc>
              <a:spcBef>
                <a:spcPts val="0"/>
              </a:spcBef>
              <a:spcAft>
                <a:spcPts val="0"/>
              </a:spcAft>
              <a:buClr>
                <a:srgbClr val="000000"/>
              </a:buClr>
              <a:buSzPts val="2400"/>
              <a:buFont typeface="Lato"/>
              <a:buChar char="●"/>
              <a:tabLst/>
              <a:defRPr/>
            </a:pPr>
            <a:r>
              <a:rPr kumimoji="0" lang="en" sz="3200" b="0" i="0" u="none" strike="noStrike" kern="0" cap="none" spc="0" normalizeH="0" baseline="0" noProof="0">
                <a:ln>
                  <a:noFill/>
                </a:ln>
                <a:solidFill>
                  <a:srgbClr val="000000"/>
                </a:solidFill>
                <a:effectLst/>
                <a:uLnTx/>
                <a:uFillTx/>
                <a:latin typeface="Lato"/>
                <a:ea typeface="Lato"/>
                <a:cs typeface="Lato"/>
                <a:sym typeface="Lato"/>
              </a:rPr>
              <a:t>Alternatively: you can mark to “missing” in Primo</a:t>
            </a:r>
            <a:endParaRPr kumimoji="0" sz="3200" b="0" i="0" u="none" strike="noStrike" kern="0" cap="none" spc="0" normalizeH="0" baseline="0" noProof="0">
              <a:ln>
                <a:noFill/>
              </a:ln>
              <a:solidFill>
                <a:srgbClr val="000000"/>
              </a:solidFill>
              <a:effectLst/>
              <a:uLnTx/>
              <a:uFillTx/>
              <a:latin typeface="Lato"/>
              <a:ea typeface="Lato"/>
              <a:cs typeface="Lato"/>
              <a:sym typeface="Lato"/>
            </a:endParaRPr>
          </a:p>
          <a:p>
            <a:pPr marL="1219170" marR="0" lvl="1" indent="-507987" algn="l" defTabSz="914400" rtl="0" eaLnBrk="1" fontAlgn="auto" latinLnBrk="0" hangingPunct="1">
              <a:lnSpc>
                <a:spcPct val="100000"/>
              </a:lnSpc>
              <a:spcBef>
                <a:spcPts val="0"/>
              </a:spcBef>
              <a:spcAft>
                <a:spcPts val="0"/>
              </a:spcAft>
              <a:buClr>
                <a:srgbClr val="000000"/>
              </a:buClr>
              <a:buSzPts val="2400"/>
              <a:buFont typeface="Lato"/>
              <a:buChar char="○"/>
              <a:tabLst/>
              <a:defRPr/>
            </a:pPr>
            <a:r>
              <a:rPr kumimoji="0" lang="en" sz="3200" b="0" i="0" u="none" strike="noStrike" kern="0" cap="none" spc="0" normalizeH="0" baseline="0" noProof="0">
                <a:ln>
                  <a:noFill/>
                </a:ln>
                <a:solidFill>
                  <a:srgbClr val="000000"/>
                </a:solidFill>
                <a:effectLst/>
                <a:uLnTx/>
                <a:uFillTx/>
                <a:latin typeface="Lato"/>
                <a:ea typeface="Lato"/>
                <a:cs typeface="Lato"/>
                <a:sym typeface="Lato"/>
              </a:rPr>
              <a:t>Will item change to “lost” based on Overdue &amp; Lost Loan Profile configuration? </a:t>
            </a:r>
            <a:endParaRPr kumimoji="0" sz="3200" b="0" i="0" u="none" strike="noStrike" kern="0" cap="none" spc="0" normalizeH="0" baseline="0" noProof="0">
              <a:ln>
                <a:noFill/>
              </a:ln>
              <a:solidFill>
                <a:srgbClr val="000000"/>
              </a:solidFill>
              <a:effectLst/>
              <a:uLnTx/>
              <a:uFillTx/>
              <a:latin typeface="Lato"/>
              <a:ea typeface="Lato"/>
              <a:cs typeface="Lato"/>
              <a:sym typeface="Lato"/>
            </a:endParaRPr>
          </a:p>
          <a:p>
            <a:pPr marL="2438339" marR="0" lvl="3" indent="-507987" algn="l" defTabSz="914400" rtl="0" eaLnBrk="1" fontAlgn="auto" latinLnBrk="0" hangingPunct="1">
              <a:lnSpc>
                <a:spcPct val="100000"/>
              </a:lnSpc>
              <a:spcBef>
                <a:spcPts val="0"/>
              </a:spcBef>
              <a:spcAft>
                <a:spcPts val="0"/>
              </a:spcAft>
              <a:buClr>
                <a:srgbClr val="000000"/>
              </a:buClr>
              <a:buSzPts val="2400"/>
              <a:buFont typeface="Lato"/>
              <a:buChar char="●"/>
              <a:tabLst/>
              <a:defRPr/>
            </a:pPr>
            <a:r>
              <a:rPr kumimoji="0" lang="en" sz="3200" b="0" i="0" u="none" strike="noStrike" kern="0" cap="none" spc="0" normalizeH="0" baseline="0" noProof="0">
                <a:ln>
                  <a:noFill/>
                </a:ln>
                <a:solidFill>
                  <a:srgbClr val="000000"/>
                </a:solidFill>
                <a:effectLst/>
                <a:uLnTx/>
                <a:uFillTx/>
                <a:latin typeface="Lato"/>
                <a:ea typeface="Lato"/>
                <a:cs typeface="Lato"/>
                <a:sym typeface="Lato"/>
              </a:rPr>
              <a:t>TBD...in X days!</a:t>
            </a:r>
            <a:endParaRPr kumimoji="0" sz="3200" b="0" i="0" u="none" strike="noStrike" kern="0" cap="none" spc="0" normalizeH="0" baseline="0" noProof="0">
              <a:ln>
                <a:noFill/>
              </a:ln>
              <a:solidFill>
                <a:srgbClr val="000000"/>
              </a:solidFill>
              <a:effectLst/>
              <a:uLnTx/>
              <a:uFillTx/>
              <a:latin typeface="Lato"/>
              <a:ea typeface="Lato"/>
              <a:cs typeface="Lato"/>
              <a:sym typeface="Lato"/>
            </a:endParaRPr>
          </a:p>
        </p:txBody>
      </p:sp>
    </p:spTree>
    <p:extLst>
      <p:ext uri="{BB962C8B-B14F-4D97-AF65-F5344CB8AC3E}">
        <p14:creationId xmlns:p14="http://schemas.microsoft.com/office/powerpoint/2010/main" val="7600728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0"/>
          <p:cNvSpPr txBox="1">
            <a:spLocks noGrp="1"/>
          </p:cNvSpPr>
          <p:nvPr>
            <p:ph type="title"/>
          </p:nvPr>
        </p:nvSpPr>
        <p:spPr>
          <a:xfrm>
            <a:off x="415600" y="521800"/>
            <a:ext cx="11360800" cy="834800"/>
          </a:xfrm>
          <a:prstGeom prst="rect">
            <a:avLst/>
          </a:prstGeom>
        </p:spPr>
        <p:txBody>
          <a:bodyPr spcFirstLastPara="1" wrap="square" lIns="121900" tIns="121900" rIns="121900" bIns="121900" anchor="t" anchorCtr="0">
            <a:noAutofit/>
          </a:bodyPr>
          <a:lstStyle/>
          <a:p>
            <a:r>
              <a:rPr lang="en"/>
              <a:t>C) Borrowing</a:t>
            </a:r>
            <a:endParaRPr/>
          </a:p>
        </p:txBody>
      </p:sp>
      <p:sp>
        <p:nvSpPr>
          <p:cNvPr id="268" name="Google Shape;268;p40"/>
          <p:cNvSpPr txBox="1"/>
          <p:nvPr/>
        </p:nvSpPr>
        <p:spPr>
          <a:xfrm>
            <a:off x="718400" y="1356600"/>
            <a:ext cx="10564800" cy="1130400"/>
          </a:xfrm>
          <a:prstGeom prst="rect">
            <a:avLst/>
          </a:prstGeom>
          <a:no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67" b="0" i="0" u="none" strike="noStrike" kern="0" cap="none" spc="0" normalizeH="0" baseline="0" noProof="0">
                <a:ln>
                  <a:noFill/>
                </a:ln>
                <a:solidFill>
                  <a:srgbClr val="000000"/>
                </a:solidFill>
                <a:effectLst/>
                <a:uLnTx/>
                <a:uFillTx/>
                <a:latin typeface="Arial"/>
                <a:ea typeface="+mn-ea"/>
                <a:cs typeface="Arial"/>
                <a:sym typeface="Arial"/>
              </a:rPr>
              <a:t>-Once items are received in ILLiad, Alma creates a brief bib record and places the item on “Hold”  </a:t>
            </a: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67" b="0" i="0" u="none" strike="noStrike" kern="0" cap="none" spc="0" normalizeH="0" baseline="0" noProof="0">
                <a:ln>
                  <a:noFill/>
                </a:ln>
                <a:solidFill>
                  <a:srgbClr val="000000"/>
                </a:solidFill>
                <a:effectLst/>
                <a:uLnTx/>
                <a:uFillTx/>
                <a:latin typeface="Arial"/>
                <a:ea typeface="+mn-ea"/>
                <a:cs typeface="Arial"/>
                <a:sym typeface="Arial"/>
              </a:rPr>
              <a:t>-The patron is then notified via an Alma notice (no longer a need for the ILLiad notice)</a:t>
            </a: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269" name="Google Shape;269;p40"/>
          <p:cNvPicPr preferRelativeResize="0"/>
          <p:nvPr/>
        </p:nvPicPr>
        <p:blipFill>
          <a:blip r:embed="rId3">
            <a:alphaModFix/>
          </a:blip>
          <a:stretch>
            <a:fillRect/>
          </a:stretch>
        </p:blipFill>
        <p:spPr>
          <a:xfrm>
            <a:off x="3670500" y="2487001"/>
            <a:ext cx="5781171" cy="3654601"/>
          </a:xfrm>
          <a:prstGeom prst="rect">
            <a:avLst/>
          </a:prstGeom>
          <a:noFill/>
          <a:ln>
            <a:noFill/>
          </a:ln>
          <a:effectLst>
            <a:outerShdw blurRad="57150" dist="19050" dir="5400000" algn="bl" rotWithShape="0">
              <a:srgbClr val="000000">
                <a:alpha val="50000"/>
              </a:srgbClr>
            </a:outerShdw>
          </a:effectLst>
        </p:spPr>
      </p:pic>
    </p:spTree>
    <p:extLst>
      <p:ext uri="{BB962C8B-B14F-4D97-AF65-F5344CB8AC3E}">
        <p14:creationId xmlns:p14="http://schemas.microsoft.com/office/powerpoint/2010/main" val="8131572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1"/>
          <p:cNvSpPr txBox="1">
            <a:spLocks noGrp="1"/>
          </p:cNvSpPr>
          <p:nvPr>
            <p:ph type="title"/>
          </p:nvPr>
        </p:nvSpPr>
        <p:spPr>
          <a:xfrm>
            <a:off x="415600" y="521800"/>
            <a:ext cx="11360800" cy="834800"/>
          </a:xfrm>
          <a:prstGeom prst="rect">
            <a:avLst/>
          </a:prstGeom>
        </p:spPr>
        <p:txBody>
          <a:bodyPr spcFirstLastPara="1" wrap="square" lIns="121900" tIns="121900" rIns="121900" bIns="121900" anchor="t" anchorCtr="0">
            <a:noAutofit/>
          </a:bodyPr>
          <a:lstStyle/>
          <a:p>
            <a:r>
              <a:rPr lang="en"/>
              <a:t>Borrowing Continued:</a:t>
            </a:r>
            <a:endParaRPr/>
          </a:p>
        </p:txBody>
      </p:sp>
      <p:sp>
        <p:nvSpPr>
          <p:cNvPr id="275" name="Google Shape;275;p41"/>
          <p:cNvSpPr txBox="1"/>
          <p:nvPr/>
        </p:nvSpPr>
        <p:spPr>
          <a:xfrm>
            <a:off x="833300" y="1724067"/>
            <a:ext cx="9626000" cy="1542000"/>
          </a:xfrm>
          <a:prstGeom prst="rect">
            <a:avLst/>
          </a:prstGeom>
          <a:no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67" b="0" i="0" u="none" strike="noStrike" kern="0" cap="none" spc="0" normalizeH="0" baseline="0" noProof="0">
                <a:ln>
                  <a:noFill/>
                </a:ln>
                <a:solidFill>
                  <a:srgbClr val="000000"/>
                </a:solidFill>
                <a:effectLst/>
                <a:uLnTx/>
                <a:uFillTx/>
                <a:latin typeface="Arial"/>
                <a:ea typeface="+mn-ea"/>
                <a:cs typeface="Arial"/>
                <a:sym typeface="Arial"/>
              </a:rPr>
              <a:t>If you need processing time to get items on the shelf before patrons are notified, select a desk other than </a:t>
            </a:r>
            <a:r>
              <a:rPr kumimoji="0" lang="en" sz="1867" b="1" i="0" u="none" strike="noStrike" kern="0" cap="none" spc="0" normalizeH="0" baseline="0" noProof="0">
                <a:ln>
                  <a:noFill/>
                </a:ln>
                <a:solidFill>
                  <a:srgbClr val="000000"/>
                </a:solidFill>
                <a:effectLst/>
                <a:uLnTx/>
                <a:uFillTx/>
                <a:latin typeface="Arial"/>
                <a:ea typeface="+mn-ea"/>
                <a:cs typeface="Arial"/>
                <a:sym typeface="Arial"/>
              </a:rPr>
              <a:t>Circulation </a:t>
            </a:r>
            <a:r>
              <a:rPr kumimoji="0" lang="en" sz="1867" b="0" i="0" u="none" strike="noStrike" kern="0" cap="none" spc="0" normalizeH="0" baseline="0" noProof="0">
                <a:ln>
                  <a:noFill/>
                </a:ln>
                <a:solidFill>
                  <a:srgbClr val="000000"/>
                </a:solidFill>
                <a:effectLst/>
                <a:uLnTx/>
                <a:uFillTx/>
                <a:latin typeface="Arial"/>
                <a:ea typeface="+mn-ea"/>
                <a:cs typeface="Arial"/>
                <a:sym typeface="Arial"/>
              </a:rPr>
              <a:t>in Alma : </a:t>
            </a:r>
            <a:r>
              <a:rPr kumimoji="0" lang="en" sz="1867" b="1" i="0" u="none" strike="noStrike" kern="0" cap="none" spc="0" normalizeH="0" baseline="0" noProof="0">
                <a:ln>
                  <a:noFill/>
                </a:ln>
                <a:solidFill>
                  <a:srgbClr val="000000"/>
                </a:solidFill>
                <a:effectLst/>
                <a:uLnTx/>
                <a:uFillTx/>
                <a:latin typeface="Arial"/>
                <a:ea typeface="+mn-ea"/>
                <a:cs typeface="Arial"/>
                <a:sym typeface="Arial"/>
              </a:rPr>
              <a:t>Resource Sharing -&gt; Resource Sharing Partners -&gt; Parameters</a:t>
            </a:r>
            <a:endParaRPr kumimoji="0" sz="1867" b="1"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276" name="Google Shape;276;p41"/>
          <p:cNvPicPr preferRelativeResize="0"/>
          <p:nvPr/>
        </p:nvPicPr>
        <p:blipFill>
          <a:blip r:embed="rId3">
            <a:alphaModFix/>
          </a:blip>
          <a:stretch>
            <a:fillRect/>
          </a:stretch>
        </p:blipFill>
        <p:spPr>
          <a:xfrm>
            <a:off x="1390900" y="4388700"/>
            <a:ext cx="8051800" cy="939800"/>
          </a:xfrm>
          <a:prstGeom prst="rect">
            <a:avLst/>
          </a:prstGeom>
          <a:noFill/>
          <a:ln>
            <a:noFill/>
          </a:ln>
        </p:spPr>
      </p:pic>
      <p:sp>
        <p:nvSpPr>
          <p:cNvPr id="277" name="Google Shape;277;p41"/>
          <p:cNvSpPr txBox="1"/>
          <p:nvPr/>
        </p:nvSpPr>
        <p:spPr>
          <a:xfrm>
            <a:off x="2068900" y="5699000"/>
            <a:ext cx="8562800" cy="747200"/>
          </a:xfrm>
          <a:prstGeom prst="rect">
            <a:avLst/>
          </a:prstGeom>
          <a:no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67" b="0" i="0" u="none" strike="noStrike" kern="0" cap="none" spc="0" normalizeH="0" baseline="0" noProof="0">
                <a:ln>
                  <a:noFill/>
                </a:ln>
                <a:solidFill>
                  <a:srgbClr val="000000"/>
                </a:solidFill>
                <a:effectLst/>
                <a:uLnTx/>
                <a:uFillTx/>
                <a:latin typeface="Arial"/>
                <a:ea typeface="+mn-ea"/>
                <a:cs typeface="Arial"/>
                <a:sym typeface="Arial"/>
              </a:rPr>
              <a:t>Then, scan the items in Alma when they are ready for the “Hold” shelf.</a:t>
            </a: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548459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415600" y="521800"/>
            <a:ext cx="11360800" cy="834800"/>
          </a:xfrm>
          <a:prstGeom prst="rect">
            <a:avLst/>
          </a:prstGeom>
        </p:spPr>
        <p:txBody>
          <a:bodyPr spcFirstLastPara="1" wrap="square" lIns="121900" tIns="121900" rIns="121900" bIns="121900" anchor="t" anchorCtr="0">
            <a:noAutofit/>
          </a:bodyPr>
          <a:lstStyle/>
          <a:p>
            <a:r>
              <a:rPr lang="en"/>
              <a:t>3 different institutions, 3 different set-ups</a:t>
            </a:r>
            <a:endParaRPr/>
          </a:p>
        </p:txBody>
      </p:sp>
      <p:sp>
        <p:nvSpPr>
          <p:cNvPr id="72" name="Google Shape;72;p15"/>
          <p:cNvSpPr txBox="1">
            <a:spLocks noGrp="1"/>
          </p:cNvSpPr>
          <p:nvPr>
            <p:ph type="body" idx="1"/>
          </p:nvPr>
        </p:nvSpPr>
        <p:spPr>
          <a:xfrm>
            <a:off x="415600" y="1536633"/>
            <a:ext cx="7772400" cy="4794000"/>
          </a:xfrm>
          <a:prstGeom prst="rect">
            <a:avLst/>
          </a:prstGeom>
        </p:spPr>
        <p:txBody>
          <a:bodyPr spcFirstLastPara="1" wrap="square" lIns="121900" tIns="121900" rIns="121900" bIns="121900" anchor="t" anchorCtr="0">
            <a:noAutofit/>
          </a:bodyPr>
          <a:lstStyle/>
          <a:p>
            <a:r>
              <a:rPr lang="en"/>
              <a:t>Ithaca: Alma_NCIP Client addon for borrowing, separate addon for lending, and server addon for borrowing renewals</a:t>
            </a:r>
            <a:endParaRPr/>
          </a:p>
          <a:p>
            <a:pPr>
              <a:spcBef>
                <a:spcPts val="1333"/>
              </a:spcBef>
            </a:pPr>
            <a:r>
              <a:rPr lang="en"/>
              <a:t>Naz: Alma_NCIP Client addon with borrowing and lending config</a:t>
            </a:r>
            <a:endParaRPr/>
          </a:p>
          <a:p>
            <a:pPr>
              <a:spcBef>
                <a:spcPts val="1333"/>
              </a:spcBef>
              <a:spcAft>
                <a:spcPts val="1333"/>
              </a:spcAft>
            </a:pPr>
            <a:r>
              <a:rPr lang="en"/>
              <a:t>Fisher: Alma_NCIP Client addon with borrowing commented out in config file</a:t>
            </a:r>
            <a:endParaRPr/>
          </a:p>
        </p:txBody>
      </p:sp>
      <p:pic>
        <p:nvPicPr>
          <p:cNvPr id="73" name="Google Shape;73;p15"/>
          <p:cNvPicPr preferRelativeResize="0"/>
          <p:nvPr/>
        </p:nvPicPr>
        <p:blipFill>
          <a:blip r:embed="rId3">
            <a:alphaModFix/>
          </a:blip>
          <a:stretch>
            <a:fillRect/>
          </a:stretch>
        </p:blipFill>
        <p:spPr>
          <a:xfrm>
            <a:off x="8187867" y="1536634"/>
            <a:ext cx="3721933" cy="4845917"/>
          </a:xfrm>
          <a:prstGeom prst="rect">
            <a:avLst/>
          </a:prstGeom>
          <a:noFill/>
          <a:ln>
            <a:noFill/>
          </a:ln>
        </p:spPr>
      </p:pic>
    </p:spTree>
    <p:extLst>
      <p:ext uri="{BB962C8B-B14F-4D97-AF65-F5344CB8AC3E}">
        <p14:creationId xmlns:p14="http://schemas.microsoft.com/office/powerpoint/2010/main" val="40502024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42"/>
          <p:cNvSpPr txBox="1">
            <a:spLocks noGrp="1"/>
          </p:cNvSpPr>
          <p:nvPr>
            <p:ph type="title"/>
          </p:nvPr>
        </p:nvSpPr>
        <p:spPr>
          <a:xfrm>
            <a:off x="415600" y="521800"/>
            <a:ext cx="11360800" cy="834800"/>
          </a:xfrm>
          <a:prstGeom prst="rect">
            <a:avLst/>
          </a:prstGeom>
        </p:spPr>
        <p:txBody>
          <a:bodyPr spcFirstLastPara="1" wrap="square" lIns="121900" tIns="121900" rIns="121900" bIns="121900" anchor="t" anchorCtr="0">
            <a:noAutofit/>
          </a:bodyPr>
          <a:lstStyle/>
          <a:p>
            <a:r>
              <a:rPr lang="en"/>
              <a:t>Borrowing, Continued</a:t>
            </a:r>
            <a:endParaRPr/>
          </a:p>
        </p:txBody>
      </p:sp>
      <p:sp>
        <p:nvSpPr>
          <p:cNvPr id="283" name="Google Shape;283;p42"/>
          <p:cNvSpPr txBox="1"/>
          <p:nvPr/>
        </p:nvSpPr>
        <p:spPr>
          <a:xfrm>
            <a:off x="766267" y="1647467"/>
            <a:ext cx="9750800" cy="4501600"/>
          </a:xfrm>
          <a:prstGeom prst="rect">
            <a:avLst/>
          </a:prstGeom>
          <a:no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67" b="0" i="0" u="none" strike="noStrike" kern="0" cap="none" spc="0" normalizeH="0" baseline="0" noProof="0">
                <a:ln>
                  <a:noFill/>
                </a:ln>
                <a:solidFill>
                  <a:srgbClr val="000000"/>
                </a:solidFill>
                <a:effectLst/>
                <a:uLnTx/>
                <a:uFillTx/>
                <a:latin typeface="Arial"/>
                <a:ea typeface="+mn-ea"/>
                <a:cs typeface="Arial"/>
                <a:sym typeface="Arial"/>
              </a:rPr>
              <a:t>-Renewals are all or nothing with Alma, which means that all ILL items appear to be renewable, even though they may not be</a:t>
            </a: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67" b="0" i="0" u="none" strike="noStrike" kern="0" cap="none" spc="0" normalizeH="0" baseline="0" noProof="0">
                <a:ln>
                  <a:noFill/>
                </a:ln>
                <a:solidFill>
                  <a:srgbClr val="000000"/>
                </a:solidFill>
                <a:effectLst/>
                <a:uLnTx/>
                <a:uFillTx/>
                <a:latin typeface="Arial"/>
                <a:ea typeface="+mn-ea"/>
                <a:cs typeface="Arial"/>
                <a:sym typeface="Arial"/>
              </a:rPr>
              <a:t>-Renewals require staff intervention on the Alma and ILLiad side </a:t>
            </a: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67" b="0" i="0" u="none" strike="noStrike" kern="0" cap="none" spc="0" normalizeH="0" baseline="0" noProof="0">
                <a:ln>
                  <a:noFill/>
                </a:ln>
                <a:solidFill>
                  <a:srgbClr val="000000"/>
                </a:solidFill>
                <a:effectLst/>
                <a:uLnTx/>
                <a:uFillTx/>
                <a:latin typeface="Arial"/>
                <a:ea typeface="+mn-ea"/>
                <a:cs typeface="Arial"/>
                <a:sym typeface="Arial"/>
              </a:rPr>
              <a:t>-Items are “Returned” in Alma, which can be set to “In Transit” in ILLiad (just in case it was a Library use only item and needed to go back on the shelf)</a:t>
            </a: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67" b="0" i="0" u="none" strike="noStrike" kern="0" cap="none" spc="0" normalizeH="0" baseline="0" noProof="0">
                <a:ln>
                  <a:noFill/>
                </a:ln>
                <a:solidFill>
                  <a:srgbClr val="000000"/>
                </a:solidFill>
                <a:effectLst/>
                <a:uLnTx/>
                <a:uFillTx/>
                <a:latin typeface="Arial"/>
                <a:ea typeface="+mn-ea"/>
                <a:cs typeface="Arial"/>
                <a:sym typeface="Arial"/>
              </a:rPr>
              <a:t>-They can then be “Checked in” by Library staff in ILLiad when ready to be returned</a:t>
            </a: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3653382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43"/>
          <p:cNvSpPr txBox="1">
            <a:spLocks noGrp="1"/>
          </p:cNvSpPr>
          <p:nvPr>
            <p:ph type="title"/>
          </p:nvPr>
        </p:nvSpPr>
        <p:spPr>
          <a:xfrm>
            <a:off x="415600" y="521800"/>
            <a:ext cx="11360800" cy="834800"/>
          </a:xfrm>
          <a:prstGeom prst="rect">
            <a:avLst/>
          </a:prstGeom>
        </p:spPr>
        <p:txBody>
          <a:bodyPr spcFirstLastPara="1" wrap="square" lIns="121900" tIns="121900" rIns="121900" bIns="121900" anchor="t" anchorCtr="0">
            <a:noAutofit/>
          </a:bodyPr>
          <a:lstStyle/>
          <a:p>
            <a:r>
              <a:rPr lang="en"/>
              <a:t>Borrowing Renewals</a:t>
            </a:r>
            <a:endParaRPr/>
          </a:p>
        </p:txBody>
      </p:sp>
      <p:sp>
        <p:nvSpPr>
          <p:cNvPr id="289" name="Google Shape;289;p43"/>
          <p:cNvSpPr txBox="1"/>
          <p:nvPr/>
        </p:nvSpPr>
        <p:spPr>
          <a:xfrm>
            <a:off x="795000" y="1800700"/>
            <a:ext cx="10823200" cy="4702800"/>
          </a:xfrm>
          <a:prstGeom prst="rect">
            <a:avLst/>
          </a:prstGeom>
          <a:noFill/>
          <a:ln>
            <a:noFill/>
          </a:ln>
        </p:spPr>
        <p:txBody>
          <a:bodyPr spcFirstLastPara="1" wrap="square" lIns="121900" tIns="121900" rIns="121900" bIns="121900" anchor="t" anchorCtr="0">
            <a:noAutofit/>
          </a:bodyPr>
          <a:lstStyle/>
          <a:p>
            <a:pPr marL="609585" marR="0" lvl="0" indent="-423323" algn="l" defTabSz="914400" rtl="0" eaLnBrk="1" fontAlgn="auto" latinLnBrk="0" hangingPunct="1">
              <a:lnSpc>
                <a:spcPct val="100000"/>
              </a:lnSpc>
              <a:spcBef>
                <a:spcPts val="0"/>
              </a:spcBef>
              <a:spcAft>
                <a:spcPts val="0"/>
              </a:spcAft>
              <a:buClr>
                <a:srgbClr val="000000"/>
              </a:buClr>
              <a:buSzPts val="1400"/>
              <a:buFont typeface="Lato"/>
              <a:buChar char="●"/>
              <a:tabLst/>
              <a:defRPr/>
            </a:pPr>
            <a:r>
              <a:rPr kumimoji="0" lang="en" sz="1867" b="0" i="0" u="none" strike="noStrike" kern="0" cap="none" spc="0" normalizeH="0" baseline="0" noProof="0">
                <a:ln>
                  <a:noFill/>
                </a:ln>
                <a:solidFill>
                  <a:srgbClr val="000000"/>
                </a:solidFill>
                <a:effectLst/>
                <a:uLnTx/>
                <a:uFillTx/>
                <a:latin typeface="Lato"/>
                <a:ea typeface="Lato"/>
                <a:cs typeface="Lato"/>
                <a:sym typeface="Lato"/>
              </a:rPr>
              <a:t>If using the borrowing addon, all items will display as renewable in the patron’s Primo account</a:t>
            </a:r>
            <a:endParaRPr kumimoji="0" sz="1867" b="0" i="0" u="none" strike="noStrike" kern="0" cap="none" spc="0" normalizeH="0" baseline="0" noProof="0">
              <a:ln>
                <a:noFill/>
              </a:ln>
              <a:solidFill>
                <a:srgbClr val="000000"/>
              </a:solidFill>
              <a:effectLst/>
              <a:uLnTx/>
              <a:uFillTx/>
              <a:latin typeface="Lato"/>
              <a:ea typeface="Lato"/>
              <a:cs typeface="Lato"/>
              <a:sym typeface="Lato"/>
            </a:endParaRPr>
          </a:p>
          <a:p>
            <a:pPr marL="609585" marR="0" lvl="0" indent="-423323"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 sz="1867" b="0" i="0" u="none" strike="noStrike" kern="0" cap="none" spc="0" normalizeH="0" baseline="0" noProof="0">
                <a:ln>
                  <a:noFill/>
                </a:ln>
                <a:solidFill>
                  <a:srgbClr val="000000"/>
                </a:solidFill>
                <a:effectLst/>
                <a:uLnTx/>
                <a:uFillTx/>
                <a:latin typeface="Lato"/>
                <a:ea typeface="Lato"/>
                <a:cs typeface="Lato"/>
                <a:sym typeface="Lato"/>
              </a:rPr>
              <a:t>When a patron renews in their Primo account, it then changes the status of the request, in </a:t>
            </a:r>
            <a:r>
              <a:rPr kumimoji="0" lang="en" sz="1867" b="1" i="0" u="none" strike="noStrike" kern="0" cap="none" spc="0" normalizeH="0" baseline="0" noProof="0">
                <a:ln>
                  <a:noFill/>
                </a:ln>
                <a:solidFill>
                  <a:srgbClr val="000000"/>
                </a:solidFill>
                <a:effectLst/>
                <a:uLnTx/>
                <a:uFillTx/>
                <a:latin typeface="Lato"/>
                <a:ea typeface="Lato"/>
                <a:cs typeface="Lato"/>
                <a:sym typeface="Lato"/>
              </a:rPr>
              <a:t>Alma</a:t>
            </a:r>
            <a:r>
              <a:rPr kumimoji="0" lang="en" sz="1867" b="0" i="0" u="none" strike="noStrike" kern="0" cap="none" spc="0" normalizeH="0" baseline="0" noProof="0">
                <a:ln>
                  <a:noFill/>
                </a:ln>
                <a:solidFill>
                  <a:srgbClr val="000000"/>
                </a:solidFill>
                <a:effectLst/>
                <a:uLnTx/>
                <a:uFillTx/>
                <a:latin typeface="Lato"/>
                <a:ea typeface="Lato"/>
                <a:cs typeface="Lato"/>
                <a:sym typeface="Lato"/>
              </a:rPr>
              <a:t> -&gt; </a:t>
            </a:r>
            <a:r>
              <a:rPr kumimoji="0" lang="en" sz="1867" b="1" i="0" u="none" strike="noStrike" kern="0" cap="none" spc="0" normalizeH="0" baseline="0" noProof="0">
                <a:ln>
                  <a:noFill/>
                </a:ln>
                <a:solidFill>
                  <a:srgbClr val="000000"/>
                </a:solidFill>
                <a:effectLst/>
                <a:uLnTx/>
                <a:uFillTx/>
                <a:latin typeface="Lato"/>
                <a:ea typeface="Lato"/>
                <a:cs typeface="Lato"/>
                <a:sym typeface="Lato"/>
              </a:rPr>
              <a:t>Resource Sharing</a:t>
            </a:r>
            <a:r>
              <a:rPr kumimoji="0" lang="en" sz="1867" b="0" i="0" u="none" strike="noStrike" kern="0" cap="none" spc="0" normalizeH="0" baseline="0" noProof="0">
                <a:ln>
                  <a:noFill/>
                </a:ln>
                <a:solidFill>
                  <a:srgbClr val="000000"/>
                </a:solidFill>
                <a:effectLst/>
                <a:uLnTx/>
                <a:uFillTx/>
                <a:latin typeface="Lato"/>
                <a:ea typeface="Lato"/>
                <a:cs typeface="Lato"/>
                <a:sym typeface="Lato"/>
              </a:rPr>
              <a:t> -&gt; </a:t>
            </a:r>
            <a:r>
              <a:rPr kumimoji="0" lang="en" sz="1867" b="1" i="0" u="none" strike="noStrike" kern="0" cap="none" spc="0" normalizeH="0" baseline="0" noProof="0">
                <a:ln>
                  <a:noFill/>
                </a:ln>
                <a:solidFill>
                  <a:srgbClr val="000000"/>
                </a:solidFill>
                <a:effectLst/>
                <a:uLnTx/>
                <a:uFillTx/>
                <a:latin typeface="Lato"/>
                <a:ea typeface="Lato"/>
                <a:cs typeface="Lato"/>
                <a:sym typeface="Lato"/>
              </a:rPr>
              <a:t>Borrowing Requests</a:t>
            </a:r>
            <a:r>
              <a:rPr kumimoji="0" lang="en" sz="1867" b="0" i="0" u="none" strike="noStrike" kern="0" cap="none" spc="0" normalizeH="0" baseline="0" noProof="0">
                <a:ln>
                  <a:noFill/>
                </a:ln>
                <a:solidFill>
                  <a:srgbClr val="000000"/>
                </a:solidFill>
                <a:effectLst/>
                <a:uLnTx/>
                <a:uFillTx/>
                <a:latin typeface="Lato"/>
                <a:ea typeface="Lato"/>
                <a:cs typeface="Lato"/>
                <a:sym typeface="Lato"/>
              </a:rPr>
              <a:t>, to  “</a:t>
            </a:r>
            <a:r>
              <a:rPr kumimoji="0" lang="en" sz="1867" b="1" i="0" u="none" strike="noStrike" kern="0" cap="none" spc="0" normalizeH="0" baseline="0" noProof="0">
                <a:ln>
                  <a:noFill/>
                </a:ln>
                <a:solidFill>
                  <a:srgbClr val="000000"/>
                </a:solidFill>
                <a:effectLst/>
                <a:uLnTx/>
                <a:uFillTx/>
                <a:latin typeface="Lato"/>
                <a:ea typeface="Lato"/>
                <a:cs typeface="Lato"/>
                <a:sym typeface="Lato"/>
              </a:rPr>
              <a:t>Mediated Patron Renewal</a:t>
            </a:r>
            <a:r>
              <a:rPr kumimoji="0" lang="en" sz="1867" b="0" i="0" u="none" strike="noStrike" kern="0" cap="none" spc="0" normalizeH="0" baseline="0" noProof="0">
                <a:ln>
                  <a:noFill/>
                </a:ln>
                <a:solidFill>
                  <a:srgbClr val="000000"/>
                </a:solidFill>
                <a:effectLst/>
                <a:uLnTx/>
                <a:uFillTx/>
                <a:latin typeface="Lato"/>
                <a:ea typeface="Lato"/>
                <a:cs typeface="Lato"/>
                <a:sym typeface="Lato"/>
              </a:rPr>
              <a:t>”</a:t>
            </a:r>
            <a:endParaRPr kumimoji="0" sz="1867" b="0" i="0" u="none" strike="noStrike" kern="0" cap="none" spc="0" normalizeH="0" baseline="0" noProof="0">
              <a:ln>
                <a:noFill/>
              </a:ln>
              <a:solidFill>
                <a:srgbClr val="000000"/>
              </a:solidFill>
              <a:effectLst/>
              <a:uLnTx/>
              <a:uFillTx/>
              <a:latin typeface="Lato"/>
              <a:ea typeface="Lato"/>
              <a:cs typeface="Lato"/>
              <a:sym typeface="Lato"/>
            </a:endParaRPr>
          </a:p>
          <a:p>
            <a:pPr marL="609585" marR="0" lvl="0" indent="-423323" algn="l" defTabSz="914400" rtl="0" eaLnBrk="1" fontAlgn="auto" latinLnBrk="0" hangingPunct="1">
              <a:lnSpc>
                <a:spcPct val="100000"/>
              </a:lnSpc>
              <a:spcBef>
                <a:spcPts val="0"/>
              </a:spcBef>
              <a:spcAft>
                <a:spcPts val="0"/>
              </a:spcAft>
              <a:buClr>
                <a:srgbClr val="000000"/>
              </a:buClr>
              <a:buSzPts val="1400"/>
              <a:buFont typeface="Lato"/>
              <a:buChar char="●"/>
              <a:tabLst/>
              <a:defRPr/>
            </a:pPr>
            <a:r>
              <a:rPr kumimoji="0" lang="en" sz="1867" b="0" i="0" u="none" strike="noStrike" kern="0" cap="none" spc="0" normalizeH="0" baseline="0" noProof="0">
                <a:ln>
                  <a:noFill/>
                </a:ln>
                <a:solidFill>
                  <a:srgbClr val="000000"/>
                </a:solidFill>
                <a:effectLst/>
                <a:uLnTx/>
                <a:uFillTx/>
                <a:latin typeface="Lato"/>
                <a:ea typeface="Lato"/>
                <a:cs typeface="Lato"/>
                <a:sym typeface="Lato"/>
              </a:rPr>
              <a:t>Staff then have to enter the renewal in ILLiad</a:t>
            </a:r>
            <a:endParaRPr kumimoji="0" sz="1867" b="0" i="0" u="none" strike="noStrike" kern="0" cap="none" spc="0" normalizeH="0" baseline="0" noProof="0">
              <a:ln>
                <a:noFill/>
              </a:ln>
              <a:solidFill>
                <a:srgbClr val="000000"/>
              </a:solidFill>
              <a:effectLst/>
              <a:uLnTx/>
              <a:uFillTx/>
              <a:latin typeface="Lato"/>
              <a:ea typeface="Lato"/>
              <a:cs typeface="Lato"/>
              <a:sym typeface="Lato"/>
            </a:endParaRPr>
          </a:p>
          <a:p>
            <a:pPr marL="609585" marR="0" lvl="0" indent="-423323" algn="l" defTabSz="914400" rtl="0" eaLnBrk="1" fontAlgn="auto" latinLnBrk="0" hangingPunct="1">
              <a:lnSpc>
                <a:spcPct val="100000"/>
              </a:lnSpc>
              <a:spcBef>
                <a:spcPts val="0"/>
              </a:spcBef>
              <a:spcAft>
                <a:spcPts val="0"/>
              </a:spcAft>
              <a:buClr>
                <a:srgbClr val="000000"/>
              </a:buClr>
              <a:buSzPts val="1400"/>
              <a:buFont typeface="Lato"/>
              <a:buChar char="●"/>
              <a:tabLst/>
              <a:defRPr/>
            </a:pPr>
            <a:r>
              <a:rPr kumimoji="0" lang="en" sz="1867" b="0" i="0" u="none" strike="noStrike" kern="0" cap="none" spc="0" normalizeH="0" baseline="0" noProof="0">
                <a:ln>
                  <a:noFill/>
                </a:ln>
                <a:solidFill>
                  <a:srgbClr val="000000"/>
                </a:solidFill>
                <a:effectLst/>
                <a:uLnTx/>
                <a:uFillTx/>
                <a:latin typeface="Lato"/>
                <a:ea typeface="Lato"/>
                <a:cs typeface="Lato"/>
                <a:sym typeface="Lato"/>
              </a:rPr>
              <a:t>Once the renewal is granted, or denied, the request and due date need to be updated in Alma</a:t>
            </a:r>
            <a:endParaRPr kumimoji="0" sz="1867" b="0" i="0" u="none" strike="noStrike" kern="0" cap="none" spc="0" normalizeH="0" baseline="0" noProof="0">
              <a:ln>
                <a:noFill/>
              </a:ln>
              <a:solidFill>
                <a:srgbClr val="000000"/>
              </a:solidFill>
              <a:effectLst/>
              <a:uLnTx/>
              <a:uFillTx/>
              <a:latin typeface="Lato"/>
              <a:ea typeface="Lato"/>
              <a:cs typeface="Lato"/>
              <a:sym typeface="Lato"/>
            </a:endParaRPr>
          </a:p>
          <a:p>
            <a:pPr marL="609585" marR="0" lvl="0" indent="-423323" algn="l" defTabSz="914400" rtl="0" eaLnBrk="1" fontAlgn="auto" latinLnBrk="0" hangingPunct="1">
              <a:lnSpc>
                <a:spcPct val="100000"/>
              </a:lnSpc>
              <a:spcBef>
                <a:spcPts val="0"/>
              </a:spcBef>
              <a:spcAft>
                <a:spcPts val="0"/>
              </a:spcAft>
              <a:buClr>
                <a:srgbClr val="000000"/>
              </a:buClr>
              <a:buSzPts val="1400"/>
              <a:buFont typeface="Lato"/>
              <a:buChar char="●"/>
              <a:tabLst/>
              <a:defRPr/>
            </a:pPr>
            <a:r>
              <a:rPr kumimoji="0" lang="en" sz="1867" b="0" i="0" u="none" strike="noStrike" kern="0" cap="none" spc="0" normalizeH="0" baseline="0" noProof="0">
                <a:ln>
                  <a:noFill/>
                </a:ln>
                <a:solidFill>
                  <a:srgbClr val="000000"/>
                </a:solidFill>
                <a:effectLst/>
                <a:uLnTx/>
                <a:uFillTx/>
                <a:latin typeface="Lato"/>
                <a:ea typeface="Lato"/>
                <a:cs typeface="Lato"/>
                <a:sym typeface="Lato"/>
              </a:rPr>
              <a:t>The patron will then receive an Alma notice with the new due date, or denied renewal </a:t>
            </a:r>
            <a:endParaRPr kumimoji="0" sz="1867" b="0" i="0" u="none" strike="noStrike" kern="0" cap="none" spc="0" normalizeH="0" baseline="0" noProof="0">
              <a:ln>
                <a:noFill/>
              </a:ln>
              <a:solidFill>
                <a:srgbClr val="000000"/>
              </a:solidFill>
              <a:effectLst/>
              <a:uLnTx/>
              <a:uFillTx/>
              <a:latin typeface="Lato"/>
              <a:ea typeface="Lato"/>
              <a:cs typeface="Lato"/>
              <a:sym typeface="Lato"/>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Lato"/>
              <a:ea typeface="Lato"/>
              <a:cs typeface="Lato"/>
              <a:sym typeface="Lato"/>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67" b="0" i="0" u="none" strike="noStrike" kern="0" cap="none" spc="0" normalizeH="0" baseline="0" noProof="0">
                <a:ln>
                  <a:noFill/>
                </a:ln>
                <a:solidFill>
                  <a:srgbClr val="000000"/>
                </a:solidFill>
                <a:effectLst/>
                <a:uLnTx/>
                <a:uFillTx/>
                <a:latin typeface="Lato"/>
                <a:ea typeface="Lato"/>
                <a:cs typeface="Lato"/>
                <a:sym typeface="Lato"/>
              </a:rPr>
              <a:t>However…. When an item is renewed in ILLiad and updated, in Alma, Alma, looks at the patron record expiration date and the system calendar, and modifies the due date base on that criteria. </a:t>
            </a:r>
            <a:endParaRPr kumimoji="0" sz="1867" b="0" i="0" u="none" strike="noStrike" kern="0" cap="none" spc="0" normalizeH="0" baseline="0" noProof="0">
              <a:ln>
                <a:noFill/>
              </a:ln>
              <a:solidFill>
                <a:srgbClr val="000000"/>
              </a:solidFill>
              <a:effectLst/>
              <a:uLnTx/>
              <a:uFillTx/>
              <a:latin typeface="Lato"/>
              <a:ea typeface="Lato"/>
              <a:cs typeface="Lato"/>
              <a:sym typeface="Lato"/>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Lato"/>
              <a:ea typeface="Lato"/>
              <a:cs typeface="Lato"/>
              <a:sym typeface="Lato"/>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67" b="0" i="0" u="none" strike="noStrike" kern="0" cap="none" spc="0" normalizeH="0" baseline="0" noProof="0">
                <a:ln>
                  <a:noFill/>
                </a:ln>
                <a:solidFill>
                  <a:srgbClr val="000000"/>
                </a:solidFill>
                <a:effectLst/>
                <a:uLnTx/>
                <a:uFillTx/>
                <a:latin typeface="Lato"/>
                <a:ea typeface="Lato"/>
                <a:cs typeface="Lato"/>
                <a:sym typeface="Lato"/>
              </a:rPr>
              <a:t>This means that the due date in ILLiad and due date in Alma may not match. </a:t>
            </a:r>
            <a:endParaRPr kumimoji="0" sz="1867" b="0" i="0" u="none" strike="noStrike" kern="0" cap="none" spc="0" normalizeH="0" baseline="0" noProof="0">
              <a:ln>
                <a:noFill/>
              </a:ln>
              <a:solidFill>
                <a:srgbClr val="000000"/>
              </a:solidFill>
              <a:effectLst/>
              <a:uLnTx/>
              <a:uFillTx/>
              <a:latin typeface="Lato"/>
              <a:ea typeface="Lato"/>
              <a:cs typeface="Lato"/>
              <a:sym typeface="Lato"/>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Lato"/>
              <a:ea typeface="Lato"/>
              <a:cs typeface="Lato"/>
              <a:sym typeface="Lato"/>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67" b="0" i="0" u="none" strike="noStrike" kern="0" cap="none" spc="0" normalizeH="0" baseline="0" noProof="0">
                <a:ln>
                  <a:noFill/>
                </a:ln>
                <a:solidFill>
                  <a:srgbClr val="000000"/>
                </a:solidFill>
                <a:effectLst/>
                <a:uLnTx/>
                <a:uFillTx/>
                <a:latin typeface="Lato"/>
                <a:ea typeface="Lato"/>
                <a:cs typeface="Lato"/>
                <a:sym typeface="Lato"/>
              </a:rPr>
              <a:t>You may want to consider hiding the due date in ILLiad with the following message:</a:t>
            </a:r>
            <a:endParaRPr kumimoji="0" sz="1867" b="0" i="0" u="none" strike="noStrike" kern="0" cap="none" spc="0" normalizeH="0" baseline="0" noProof="0">
              <a:ln>
                <a:noFill/>
              </a:ln>
              <a:solidFill>
                <a:srgbClr val="000000"/>
              </a:solidFill>
              <a:effectLst/>
              <a:uLnTx/>
              <a:uFillTx/>
              <a:latin typeface="Lato"/>
              <a:ea typeface="Lato"/>
              <a:cs typeface="Lato"/>
              <a:sym typeface="Lato"/>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Lato"/>
              <a:ea typeface="Lato"/>
              <a:cs typeface="Lato"/>
              <a:sym typeface="Lato"/>
            </a:endParaRPr>
          </a:p>
          <a:p>
            <a:pPr marL="0" marR="67732" lvl="0" indent="0" algn="ctr" defTabSz="914400" rtl="0" eaLnBrk="1" fontAlgn="auto" latinLnBrk="0" hangingPunct="1">
              <a:lnSpc>
                <a:spcPct val="115000"/>
              </a:lnSpc>
              <a:spcBef>
                <a:spcPts val="0"/>
              </a:spcBef>
              <a:spcAft>
                <a:spcPts val="0"/>
              </a:spcAft>
              <a:buClr>
                <a:srgbClr val="000000"/>
              </a:buClr>
              <a:buSzTx/>
              <a:buFontTx/>
              <a:buNone/>
              <a:tabLst/>
              <a:defRPr/>
            </a:pPr>
            <a:r>
              <a:rPr kumimoji="0" lang="en" sz="1467" b="1" i="0" u="none" strike="noStrike" kern="0" cap="none" spc="0" normalizeH="0" baseline="0" noProof="0">
                <a:ln>
                  <a:noFill/>
                </a:ln>
                <a:solidFill>
                  <a:srgbClr val="000000"/>
                </a:solidFill>
                <a:effectLst/>
                <a:uLnTx/>
                <a:uFillTx/>
                <a:latin typeface="Lato"/>
                <a:ea typeface="Lato"/>
                <a:cs typeface="Lato"/>
                <a:sym typeface="Lato"/>
              </a:rPr>
              <a:t>Due Date:</a:t>
            </a:r>
            <a:r>
              <a:rPr kumimoji="0" lang="en" sz="1467" b="0" i="0" u="none" strike="noStrike" kern="0" cap="none" spc="0" normalizeH="0" baseline="0" noProof="0">
                <a:ln>
                  <a:noFill/>
                </a:ln>
                <a:solidFill>
                  <a:srgbClr val="000000"/>
                </a:solidFill>
                <a:effectLst/>
                <a:uLnTx/>
                <a:uFillTx/>
                <a:latin typeface="Lato"/>
                <a:ea typeface="Lato"/>
                <a:cs typeface="Lato"/>
                <a:sym typeface="Lato"/>
              </a:rPr>
              <a:t> Sign-in to your </a:t>
            </a:r>
            <a:r>
              <a:rPr kumimoji="0" lang="en" sz="1467" b="1" i="0" u="none" strike="noStrike" kern="0" cap="none" spc="0" normalizeH="0" baseline="0" noProof="0">
                <a:ln>
                  <a:noFill/>
                </a:ln>
                <a:solidFill>
                  <a:srgbClr val="000000"/>
                </a:solidFill>
                <a:effectLst/>
                <a:uLnTx/>
                <a:uFillTx/>
                <a:latin typeface="Lato"/>
                <a:ea typeface="Lato"/>
                <a:cs typeface="Lato"/>
                <a:sym typeface="Lato"/>
              </a:rPr>
              <a:t>Library Account</a:t>
            </a:r>
            <a:r>
              <a:rPr kumimoji="0" lang="en" sz="1467" b="0" i="0" u="none" strike="noStrike" kern="0" cap="none" spc="0" normalizeH="0" baseline="0" noProof="0">
                <a:ln>
                  <a:noFill/>
                </a:ln>
                <a:solidFill>
                  <a:srgbClr val="000000"/>
                </a:solidFill>
                <a:effectLst/>
                <a:uLnTx/>
                <a:uFillTx/>
                <a:latin typeface="Lato"/>
                <a:ea typeface="Lato"/>
                <a:cs typeface="Lato"/>
                <a:sym typeface="Lato"/>
              </a:rPr>
              <a:t> at https://yourlibrary.edu/</a:t>
            </a:r>
            <a:endParaRPr kumimoji="0" sz="1467" b="0" i="0" u="none" strike="noStrike" kern="0" cap="none" spc="0" normalizeH="0" baseline="0" noProof="0">
              <a:ln>
                <a:noFill/>
              </a:ln>
              <a:solidFill>
                <a:srgbClr val="000000"/>
              </a:solidFill>
              <a:effectLst/>
              <a:uLnTx/>
              <a:uFillTx/>
              <a:latin typeface="Lato"/>
              <a:ea typeface="Lato"/>
              <a:cs typeface="Lato"/>
              <a:sym typeface="Lato"/>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9149027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44"/>
          <p:cNvSpPr txBox="1">
            <a:spLocks noGrp="1"/>
          </p:cNvSpPr>
          <p:nvPr>
            <p:ph type="title"/>
          </p:nvPr>
        </p:nvSpPr>
        <p:spPr>
          <a:xfrm>
            <a:off x="415600" y="521800"/>
            <a:ext cx="11360800" cy="834800"/>
          </a:xfrm>
          <a:prstGeom prst="rect">
            <a:avLst/>
          </a:prstGeom>
        </p:spPr>
        <p:txBody>
          <a:bodyPr spcFirstLastPara="1" wrap="square" lIns="121900" tIns="121900" rIns="121900" bIns="121900" anchor="t" anchorCtr="0">
            <a:noAutofit/>
          </a:bodyPr>
          <a:lstStyle/>
          <a:p>
            <a:r>
              <a:rPr lang="en"/>
              <a:t>Borrowing, Epilogue</a:t>
            </a:r>
            <a:endParaRPr/>
          </a:p>
        </p:txBody>
      </p:sp>
      <p:sp>
        <p:nvSpPr>
          <p:cNvPr id="295" name="Google Shape;295;p44"/>
          <p:cNvSpPr txBox="1"/>
          <p:nvPr/>
        </p:nvSpPr>
        <p:spPr>
          <a:xfrm>
            <a:off x="670467" y="1877333"/>
            <a:ext cx="10325200" cy="834800"/>
          </a:xfrm>
          <a:prstGeom prst="rect">
            <a:avLst/>
          </a:prstGeom>
          <a:no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67" b="0" i="0" u="none" strike="noStrike" kern="0" cap="none" spc="0" normalizeH="0" baseline="0" noProof="0">
                <a:ln>
                  <a:noFill/>
                </a:ln>
                <a:solidFill>
                  <a:srgbClr val="000000"/>
                </a:solidFill>
                <a:effectLst/>
                <a:uLnTx/>
                <a:uFillTx/>
                <a:latin typeface="Arial"/>
                <a:ea typeface="+mn-ea"/>
                <a:cs typeface="Arial"/>
                <a:sym typeface="Arial"/>
              </a:rPr>
              <a:t>-Since ILLiad and Alma may not agree on the due date, due to the patron expiration date and system calendar, you may want to consider removing the due dates in ILLiad and direct the patron to their Primo account</a:t>
            </a: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296" name="Google Shape;296;p44"/>
          <p:cNvPicPr preferRelativeResize="0"/>
          <p:nvPr/>
        </p:nvPicPr>
        <p:blipFill>
          <a:blip r:embed="rId3">
            <a:alphaModFix/>
          </a:blip>
          <a:stretch>
            <a:fillRect/>
          </a:stretch>
        </p:blipFill>
        <p:spPr>
          <a:xfrm>
            <a:off x="3359618" y="3022767"/>
            <a:ext cx="5472781" cy="3739467"/>
          </a:xfrm>
          <a:prstGeom prst="rect">
            <a:avLst/>
          </a:prstGeom>
          <a:noFill/>
          <a:ln>
            <a:noFill/>
          </a:ln>
          <a:effectLst>
            <a:outerShdw blurRad="57150" dist="19050" dir="5400000" algn="bl" rotWithShape="0">
              <a:srgbClr val="000000">
                <a:alpha val="50000"/>
              </a:srgbClr>
            </a:outerShdw>
          </a:effectLst>
        </p:spPr>
      </p:pic>
    </p:spTree>
    <p:extLst>
      <p:ext uri="{BB962C8B-B14F-4D97-AF65-F5344CB8AC3E}">
        <p14:creationId xmlns:p14="http://schemas.microsoft.com/office/powerpoint/2010/main" val="41657660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5"/>
          <p:cNvSpPr txBox="1">
            <a:spLocks noGrp="1"/>
          </p:cNvSpPr>
          <p:nvPr>
            <p:ph type="title"/>
          </p:nvPr>
        </p:nvSpPr>
        <p:spPr>
          <a:xfrm>
            <a:off x="415600" y="521800"/>
            <a:ext cx="11360800" cy="834800"/>
          </a:xfrm>
          <a:prstGeom prst="rect">
            <a:avLst/>
          </a:prstGeom>
        </p:spPr>
        <p:txBody>
          <a:bodyPr spcFirstLastPara="1" wrap="square" lIns="121900" tIns="121900" rIns="121900" bIns="121900" anchor="t" anchorCtr="0">
            <a:noAutofit/>
          </a:bodyPr>
          <a:lstStyle/>
          <a:p>
            <a:r>
              <a:rPr lang="en"/>
              <a:t>Here is How it is Done:</a:t>
            </a:r>
            <a:endParaRPr/>
          </a:p>
        </p:txBody>
      </p:sp>
      <p:sp>
        <p:nvSpPr>
          <p:cNvPr id="302" name="Google Shape;302;p45"/>
          <p:cNvSpPr txBox="1"/>
          <p:nvPr/>
        </p:nvSpPr>
        <p:spPr>
          <a:xfrm>
            <a:off x="862033" y="1356600"/>
            <a:ext cx="9769600" cy="4291200"/>
          </a:xfrm>
          <a:prstGeom prst="rect">
            <a:avLst/>
          </a:prstGeom>
          <a:no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67" b="0" i="0" u="none" strike="noStrike" kern="0" cap="none" spc="0" normalizeH="0" baseline="0" noProof="0">
                <a:ln>
                  <a:noFill/>
                </a:ln>
                <a:solidFill>
                  <a:srgbClr val="000000"/>
                </a:solidFill>
                <a:effectLst/>
                <a:uLnTx/>
                <a:uFillTx/>
                <a:latin typeface="Arial"/>
                <a:ea typeface="+mn-ea"/>
                <a:cs typeface="Arial"/>
                <a:sym typeface="Arial"/>
              </a:rPr>
              <a:t>&lt;!--tr&gt;</a:t>
            </a: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67" b="0" i="0" u="none" strike="noStrike" kern="0" cap="none" spc="0" normalizeH="0" baseline="0" noProof="0">
                <a:ln>
                  <a:noFill/>
                </a:ln>
                <a:solidFill>
                  <a:srgbClr val="000000"/>
                </a:solidFill>
                <a:effectLst/>
                <a:uLnTx/>
                <a:uFillTx/>
                <a:latin typeface="Arial"/>
                <a:ea typeface="+mn-ea"/>
                <a:cs typeface="Arial"/>
                <a:sym typeface="Arial"/>
              </a:rPr>
              <a:t>    &lt;h4&gt;Click on the Transaction Number to Renew, or &lt;i&gt;Request Again&lt;/i&gt; if not renewable.&lt;/h4&gt;</a:t>
            </a: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67" b="0" i="0" u="none" strike="noStrike" kern="0" cap="none" spc="0" normalizeH="0" baseline="0" noProof="0">
                <a:ln>
                  <a:noFill/>
                </a:ln>
                <a:solidFill>
                  <a:srgbClr val="000000"/>
                </a:solidFill>
                <a:effectLst/>
                <a:uLnTx/>
                <a:uFillTx/>
                <a:latin typeface="Arial"/>
                <a:ea typeface="+mn-ea"/>
                <a:cs typeface="Arial"/>
                <a:sym typeface="Arial"/>
              </a:rPr>
              <a:t>    &lt;div class="default-table"&gt;</a:t>
            </a: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67" b="0" i="0" u="none" strike="noStrike" kern="0" cap="none" spc="0" normalizeH="0" baseline="0" noProof="0">
                <a:ln>
                  <a:noFill/>
                </a:ln>
                <a:solidFill>
                  <a:srgbClr val="000000"/>
                </a:solidFill>
                <a:effectLst/>
                <a:uLnTx/>
                <a:uFillTx/>
                <a:latin typeface="Arial"/>
                <a:ea typeface="+mn-ea"/>
                <a:cs typeface="Arial"/>
                <a:sym typeface="Arial"/>
              </a:rPr>
              <a:t>    &lt;#TABLE name="ViewRenewCheckedOutItems" headerText="Checked Out Items" noDataAction="ShowMessageRow" noDataMessage="No Items"&gt;</a:t>
            </a: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67" b="0" i="0" u="none" strike="noStrike" kern="0" cap="none" spc="0" normalizeH="0" baseline="0" noProof="0">
                <a:ln>
                  <a:noFill/>
                </a:ln>
                <a:solidFill>
                  <a:srgbClr val="000000"/>
                </a:solidFill>
                <a:effectLst/>
                <a:uLnTx/>
                <a:uFillTx/>
                <a:latin typeface="Arial"/>
                <a:ea typeface="+mn-ea"/>
                <a:cs typeface="Arial"/>
                <a:sym typeface="Arial"/>
              </a:rPr>
              <a:t>    &lt;#TABLE name="ViewCheckedOutItems" headerText="Checked Out Items" noDataAction="ShowMessageRow" noDataMessage="No Items"&gt;</a:t>
            </a: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67" b="0" i="0" u="none" strike="noStrike" kern="0" cap="none" spc="0" normalizeH="0" baseline="0" noProof="0">
                <a:ln>
                  <a:noFill/>
                </a:ln>
                <a:solidFill>
                  <a:srgbClr val="000000"/>
                </a:solidFill>
                <a:effectLst/>
                <a:uLnTx/>
                <a:uFillTx/>
                <a:latin typeface="Arial"/>
                <a:ea typeface="+mn-ea"/>
                <a:cs typeface="Arial"/>
                <a:sym typeface="Arial"/>
              </a:rPr>
              <a:t>&lt;/div&gt;</a:t>
            </a: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67" b="0" i="0" u="none" strike="noStrike" kern="0" cap="none" spc="0" normalizeH="0" baseline="0" noProof="0">
                <a:ln>
                  <a:noFill/>
                </a:ln>
                <a:solidFill>
                  <a:srgbClr val="000000"/>
                </a:solidFill>
                <a:effectLst/>
                <a:uLnTx/>
                <a:uFillTx/>
                <a:latin typeface="Arial"/>
                <a:ea typeface="+mn-ea"/>
                <a:cs typeface="Arial"/>
                <a:sym typeface="Arial"/>
              </a:rPr>
              <a:t>&lt;/tr--&gt;</a:t>
            </a: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67" b="0" i="0" u="none" strike="noStrike" kern="0" cap="none" spc="0" normalizeH="0" baseline="0" noProof="0">
                <a:ln>
                  <a:noFill/>
                </a:ln>
                <a:solidFill>
                  <a:srgbClr val="000000"/>
                </a:solidFill>
                <a:effectLst/>
                <a:uLnTx/>
                <a:uFillTx/>
                <a:latin typeface="Arial"/>
                <a:ea typeface="+mn-ea"/>
                <a:cs typeface="Arial"/>
                <a:sym typeface="Arial"/>
              </a:rPr>
              <a:t>    &lt;h3 style="text-align:center"&gt;Log into your Library Account &lt;a href="https://ithaca-primo.hosted.exlibrisgroup.com/primo-explore/account?vid=01ITHACACOL_V1&amp;section=overview&amp;lang=en_US" target="_blank"&gt;here to see due dates&lt;/a&gt;.&lt;/h3&gt;</a:t>
            </a: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3" name="Google Shape;303;p45"/>
          <p:cNvSpPr txBox="1"/>
          <p:nvPr/>
        </p:nvSpPr>
        <p:spPr>
          <a:xfrm>
            <a:off x="1072767" y="5890600"/>
            <a:ext cx="10143200" cy="834800"/>
          </a:xfrm>
          <a:prstGeom prst="rect">
            <a:avLst/>
          </a:prstGeom>
          <a:noFill/>
          <a:ln>
            <a:noFill/>
          </a:ln>
        </p:spPr>
        <p:txBody>
          <a:bodyPr spcFirstLastPara="1" wrap="square" lIns="121900" tIns="121900" rIns="121900" bIns="121900" anchor="t" anchorCtr="0">
            <a:noAutofit/>
          </a:bodyPr>
          <a:lstStyle/>
          <a:p>
            <a:pPr marL="1219170" marR="0" lvl="0" indent="609585" algn="l" defTabSz="914400" rtl="0" eaLnBrk="1" fontAlgn="auto" latinLnBrk="0" hangingPunct="1">
              <a:lnSpc>
                <a:spcPct val="100000"/>
              </a:lnSpc>
              <a:spcBef>
                <a:spcPts val="0"/>
              </a:spcBef>
              <a:spcAft>
                <a:spcPts val="0"/>
              </a:spcAft>
              <a:buClr>
                <a:srgbClr val="000000"/>
              </a:buClr>
              <a:buSzTx/>
              <a:buFontTx/>
              <a:buNone/>
              <a:tabLst/>
              <a:defRPr/>
            </a:pPr>
            <a:r>
              <a:rPr kumimoji="0" lang="en" sz="1867" b="0" i="0" u="none" strike="noStrike" kern="0" cap="none" spc="0" normalizeH="0" baseline="0" noProof="0">
                <a:ln>
                  <a:noFill/>
                </a:ln>
                <a:solidFill>
                  <a:srgbClr val="000000"/>
                </a:solidFill>
                <a:effectLst/>
                <a:uLnTx/>
                <a:uFillTx/>
                <a:latin typeface="Arial"/>
                <a:ea typeface="+mn-ea"/>
                <a:cs typeface="Arial"/>
                <a:sym typeface="Arial"/>
              </a:rPr>
              <a:t>The table is hidden, and a link to Primo is added</a:t>
            </a: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5454933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46"/>
          <p:cNvSpPr txBox="1">
            <a:spLocks noGrp="1"/>
          </p:cNvSpPr>
          <p:nvPr>
            <p:ph type="title"/>
          </p:nvPr>
        </p:nvSpPr>
        <p:spPr>
          <a:xfrm>
            <a:off x="415600" y="521800"/>
            <a:ext cx="11360800" cy="834800"/>
          </a:xfrm>
          <a:prstGeom prst="rect">
            <a:avLst/>
          </a:prstGeom>
        </p:spPr>
        <p:txBody>
          <a:bodyPr spcFirstLastPara="1" wrap="square" lIns="121900" tIns="121900" rIns="121900" bIns="121900" anchor="t" anchorCtr="0">
            <a:noAutofit/>
          </a:bodyPr>
          <a:lstStyle/>
          <a:p>
            <a:r>
              <a:rPr lang="en"/>
              <a:t>Borrowing - To check out or not check out</a:t>
            </a:r>
            <a:endParaRPr/>
          </a:p>
        </p:txBody>
      </p:sp>
      <p:sp>
        <p:nvSpPr>
          <p:cNvPr id="309" name="Google Shape;309;p46"/>
          <p:cNvSpPr txBox="1"/>
          <p:nvPr/>
        </p:nvSpPr>
        <p:spPr>
          <a:xfrm>
            <a:off x="648733" y="1429867"/>
            <a:ext cx="10578400" cy="1046000"/>
          </a:xfrm>
          <a:prstGeom prst="rect">
            <a:avLst/>
          </a:prstGeom>
          <a:no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67" b="1" i="0" u="none" strike="noStrike" kern="0" cap="none" spc="0" normalizeH="0" baseline="0" noProof="0">
                <a:ln>
                  <a:noFill/>
                </a:ln>
                <a:solidFill>
                  <a:srgbClr val="000000"/>
                </a:solidFill>
                <a:effectLst/>
                <a:uLnTx/>
                <a:uFillTx/>
                <a:latin typeface="Lato"/>
                <a:ea typeface="Lato"/>
                <a:cs typeface="Lato"/>
                <a:sym typeface="Lato"/>
              </a:rPr>
              <a:t>Upon printing your book labels/bands do you route to:</a:t>
            </a:r>
            <a:endParaRPr kumimoji="0" sz="1867" b="1" i="0" u="none" strike="noStrike" kern="0" cap="none" spc="0" normalizeH="0" baseline="0" noProof="0">
              <a:ln>
                <a:noFill/>
              </a:ln>
              <a:solidFill>
                <a:srgbClr val="000000"/>
              </a:solidFill>
              <a:effectLst/>
              <a:uLnTx/>
              <a:uFillTx/>
              <a:latin typeface="Lato"/>
              <a:ea typeface="Lato"/>
              <a:cs typeface="Lato"/>
              <a:sym typeface="Lato"/>
            </a:endParaRPr>
          </a:p>
          <a:p>
            <a:pPr marL="609585" marR="0" lvl="0" indent="-423323" algn="l" defTabSz="914400" rtl="0" eaLnBrk="1" fontAlgn="auto" latinLnBrk="0" hangingPunct="1">
              <a:lnSpc>
                <a:spcPct val="100000"/>
              </a:lnSpc>
              <a:spcBef>
                <a:spcPts val="0"/>
              </a:spcBef>
              <a:spcAft>
                <a:spcPts val="0"/>
              </a:spcAft>
              <a:buClr>
                <a:srgbClr val="000000"/>
              </a:buClr>
              <a:buSzPts val="1400"/>
              <a:buFont typeface="Lato"/>
              <a:buAutoNum type="alphaLcParenR"/>
              <a:tabLst/>
              <a:defRPr/>
            </a:pPr>
            <a:r>
              <a:rPr kumimoji="0" lang="en" sz="1867" b="0" i="0" u="none" strike="noStrike" kern="0" cap="none" spc="0" normalizeH="0" baseline="0" noProof="0">
                <a:ln>
                  <a:noFill/>
                </a:ln>
                <a:solidFill>
                  <a:srgbClr val="000000"/>
                </a:solidFill>
                <a:effectLst/>
                <a:uLnTx/>
                <a:uFillTx/>
                <a:latin typeface="Lato"/>
                <a:ea typeface="Lato"/>
                <a:cs typeface="Lato"/>
                <a:sym typeface="Lato"/>
              </a:rPr>
              <a:t>Customer Notified via E-Mail?</a:t>
            </a:r>
            <a:endParaRPr kumimoji="0" sz="1867" b="0" i="0" u="none" strike="noStrike" kern="0" cap="none" spc="0" normalizeH="0" baseline="0" noProof="0">
              <a:ln>
                <a:noFill/>
              </a:ln>
              <a:solidFill>
                <a:srgbClr val="000000"/>
              </a:solidFill>
              <a:effectLst/>
              <a:uLnTx/>
              <a:uFillTx/>
              <a:latin typeface="Lato"/>
              <a:ea typeface="Lato"/>
              <a:cs typeface="Lato"/>
              <a:sym typeface="Lato"/>
            </a:endParaRPr>
          </a:p>
          <a:p>
            <a:pPr marL="609585" marR="0" lvl="0" indent="-423323" algn="l" defTabSz="914400" rtl="0" eaLnBrk="1" fontAlgn="auto" latinLnBrk="0" hangingPunct="1">
              <a:lnSpc>
                <a:spcPct val="100000"/>
              </a:lnSpc>
              <a:spcBef>
                <a:spcPts val="0"/>
              </a:spcBef>
              <a:spcAft>
                <a:spcPts val="0"/>
              </a:spcAft>
              <a:buClr>
                <a:srgbClr val="000000"/>
              </a:buClr>
              <a:buSzPts val="1400"/>
              <a:buFont typeface="Lato"/>
              <a:buAutoNum type="alphaLcParenR"/>
              <a:tabLst/>
              <a:defRPr/>
            </a:pPr>
            <a:r>
              <a:rPr kumimoji="0" lang="en" sz="1867" b="0" i="0" u="none" strike="noStrike" kern="0" cap="none" spc="0" normalizeH="0" baseline="0" noProof="0">
                <a:ln>
                  <a:noFill/>
                </a:ln>
                <a:solidFill>
                  <a:srgbClr val="000000"/>
                </a:solidFill>
                <a:effectLst/>
                <a:uLnTx/>
                <a:uFillTx/>
                <a:latin typeface="Lato"/>
                <a:ea typeface="Lato"/>
                <a:cs typeface="Lato"/>
                <a:sym typeface="Lato"/>
              </a:rPr>
              <a:t>Checked Out to Customer</a:t>
            </a:r>
            <a:endParaRPr kumimoji="0" sz="1867" b="0" i="0" u="none" strike="noStrike" kern="0" cap="none" spc="0" normalizeH="0" baseline="0" noProof="0">
              <a:ln>
                <a:noFill/>
              </a:ln>
              <a:solidFill>
                <a:srgbClr val="000000"/>
              </a:solidFill>
              <a:effectLst/>
              <a:uLnTx/>
              <a:uFillTx/>
              <a:latin typeface="Lato"/>
              <a:ea typeface="Lato"/>
              <a:cs typeface="Lato"/>
              <a:sym typeface="Lato"/>
            </a:endParaRPr>
          </a:p>
        </p:txBody>
      </p:sp>
      <p:sp>
        <p:nvSpPr>
          <p:cNvPr id="310" name="Google Shape;310;p46"/>
          <p:cNvSpPr txBox="1"/>
          <p:nvPr/>
        </p:nvSpPr>
        <p:spPr>
          <a:xfrm>
            <a:off x="820833" y="2793500"/>
            <a:ext cx="10260400" cy="2833200"/>
          </a:xfrm>
          <a:prstGeom prst="rect">
            <a:avLst/>
          </a:prstGeom>
          <a:no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1" name="Google Shape;311;p46"/>
          <p:cNvSpPr txBox="1"/>
          <p:nvPr/>
        </p:nvSpPr>
        <p:spPr>
          <a:xfrm>
            <a:off x="648733" y="2714067"/>
            <a:ext cx="10591600" cy="3561200"/>
          </a:xfrm>
          <a:prstGeom prst="rect">
            <a:avLst/>
          </a:prstGeom>
          <a:no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67" b="1" i="0" u="none" strike="noStrike" kern="0" cap="none" spc="0" normalizeH="0" baseline="0" noProof="0">
                <a:ln>
                  <a:noFill/>
                </a:ln>
                <a:solidFill>
                  <a:srgbClr val="000000"/>
                </a:solidFill>
                <a:effectLst/>
                <a:uLnTx/>
                <a:uFillTx/>
                <a:latin typeface="Lato"/>
                <a:ea typeface="Lato"/>
                <a:cs typeface="Lato"/>
                <a:sym typeface="Lato"/>
              </a:rPr>
              <a:t>Problems for both: </a:t>
            </a:r>
            <a:endParaRPr kumimoji="0" sz="1867" b="1" i="0" u="none" strike="noStrike" kern="0" cap="none" spc="0" normalizeH="0" baseline="0" noProof="0">
              <a:ln>
                <a:noFill/>
              </a:ln>
              <a:solidFill>
                <a:srgbClr val="000000"/>
              </a:solidFill>
              <a:effectLst/>
              <a:uLnTx/>
              <a:uFillTx/>
              <a:latin typeface="Lato"/>
              <a:ea typeface="Lato"/>
              <a:cs typeface="Lato"/>
              <a:sym typeface="Lato"/>
            </a:endParaRPr>
          </a:p>
          <a:p>
            <a:pPr marL="609585" marR="0" lvl="0" indent="-423323" algn="l" defTabSz="914400" rtl="0" eaLnBrk="1" fontAlgn="auto" latinLnBrk="0" hangingPunct="1">
              <a:lnSpc>
                <a:spcPct val="100000"/>
              </a:lnSpc>
              <a:spcBef>
                <a:spcPts val="0"/>
              </a:spcBef>
              <a:spcAft>
                <a:spcPts val="0"/>
              </a:spcAft>
              <a:buClr>
                <a:srgbClr val="000000"/>
              </a:buClr>
              <a:buSzPts val="1400"/>
              <a:buFont typeface="Lato"/>
              <a:buAutoNum type="arabicParenR"/>
              <a:tabLst/>
              <a:defRPr/>
            </a:pPr>
            <a:r>
              <a:rPr kumimoji="0" lang="en" sz="1867" b="0" i="0" u="none" strike="noStrike" kern="0" cap="none" spc="0" normalizeH="0" baseline="0" noProof="0">
                <a:ln>
                  <a:noFill/>
                </a:ln>
                <a:solidFill>
                  <a:srgbClr val="000000"/>
                </a:solidFill>
                <a:effectLst/>
                <a:uLnTx/>
                <a:uFillTx/>
                <a:latin typeface="Lato"/>
                <a:ea typeface="Lato"/>
                <a:cs typeface="Lato"/>
                <a:sym typeface="Lato"/>
              </a:rPr>
              <a:t>Leaving in </a:t>
            </a:r>
            <a:r>
              <a:rPr kumimoji="0" lang="en" sz="1867" b="1" i="0" u="none" strike="noStrike" kern="0" cap="none" spc="0" normalizeH="0" baseline="0" noProof="0">
                <a:ln>
                  <a:noFill/>
                </a:ln>
                <a:solidFill>
                  <a:srgbClr val="000000"/>
                </a:solidFill>
                <a:effectLst/>
                <a:uLnTx/>
                <a:uFillTx/>
                <a:latin typeface="Lato"/>
                <a:ea typeface="Lato"/>
                <a:cs typeface="Lato"/>
                <a:sym typeface="Lato"/>
              </a:rPr>
              <a:t>Customer Notified via E-Mail</a:t>
            </a:r>
            <a:endParaRPr kumimoji="0" sz="1867" b="1" i="0" u="none" strike="noStrike" kern="0" cap="none" spc="0" normalizeH="0" baseline="0" noProof="0">
              <a:ln>
                <a:noFill/>
              </a:ln>
              <a:solidFill>
                <a:srgbClr val="000000"/>
              </a:solidFill>
              <a:effectLst/>
              <a:uLnTx/>
              <a:uFillTx/>
              <a:latin typeface="Lato"/>
              <a:ea typeface="Lato"/>
              <a:cs typeface="Lato"/>
              <a:sym typeface="Lato"/>
            </a:endParaRPr>
          </a:p>
          <a:p>
            <a:pPr marL="1219170" marR="0" lvl="1" indent="-423323" algn="l" defTabSz="914400" rtl="0" eaLnBrk="1" fontAlgn="auto" latinLnBrk="0" hangingPunct="1">
              <a:lnSpc>
                <a:spcPct val="100000"/>
              </a:lnSpc>
              <a:spcBef>
                <a:spcPts val="0"/>
              </a:spcBef>
              <a:spcAft>
                <a:spcPts val="0"/>
              </a:spcAft>
              <a:buClr>
                <a:srgbClr val="000000"/>
              </a:buClr>
              <a:buSzPts val="1400"/>
              <a:buFont typeface="Lato"/>
              <a:buAutoNum type="alphaLcParenR"/>
              <a:tabLst/>
              <a:defRPr/>
            </a:pPr>
            <a:r>
              <a:rPr kumimoji="0" lang="en" sz="1867" b="0" i="0" u="none" strike="noStrike" kern="0" cap="none" spc="0" normalizeH="0" baseline="0" noProof="0">
                <a:ln>
                  <a:noFill/>
                </a:ln>
                <a:solidFill>
                  <a:srgbClr val="000000"/>
                </a:solidFill>
                <a:effectLst/>
                <a:uLnTx/>
                <a:uFillTx/>
                <a:latin typeface="Lato"/>
                <a:ea typeface="Lato"/>
                <a:cs typeface="Lato"/>
                <a:sym typeface="Lato"/>
              </a:rPr>
              <a:t>Customer wants a renewal</a:t>
            </a:r>
            <a:endParaRPr kumimoji="0" sz="1867" b="0" i="0" u="none" strike="noStrike" kern="0" cap="none" spc="0" normalizeH="0" baseline="0" noProof="0">
              <a:ln>
                <a:noFill/>
              </a:ln>
              <a:solidFill>
                <a:srgbClr val="000000"/>
              </a:solidFill>
              <a:effectLst/>
              <a:uLnTx/>
              <a:uFillTx/>
              <a:latin typeface="Lato"/>
              <a:ea typeface="Lato"/>
              <a:cs typeface="Lato"/>
              <a:sym typeface="Lato"/>
            </a:endParaRPr>
          </a:p>
          <a:p>
            <a:pPr marL="1828754" marR="0" lvl="2" indent="-423323" algn="l" defTabSz="914400" rtl="0" eaLnBrk="1" fontAlgn="auto" latinLnBrk="0" hangingPunct="1">
              <a:lnSpc>
                <a:spcPct val="100000"/>
              </a:lnSpc>
              <a:spcBef>
                <a:spcPts val="0"/>
              </a:spcBef>
              <a:spcAft>
                <a:spcPts val="0"/>
              </a:spcAft>
              <a:buClr>
                <a:srgbClr val="000000"/>
              </a:buClr>
              <a:buSzPts val="1400"/>
              <a:buFont typeface="Lato"/>
              <a:buAutoNum type="romanLcParenR"/>
              <a:tabLst/>
              <a:defRPr/>
            </a:pPr>
            <a:r>
              <a:rPr kumimoji="0" lang="en" sz="1867" b="0" i="0" u="none" strike="noStrike" kern="0" cap="none" spc="0" normalizeH="0" baseline="0" noProof="0">
                <a:ln>
                  <a:noFill/>
                </a:ln>
                <a:solidFill>
                  <a:srgbClr val="000000"/>
                </a:solidFill>
                <a:effectLst/>
                <a:uLnTx/>
                <a:uFillTx/>
                <a:latin typeface="Lato"/>
                <a:ea typeface="Lato"/>
                <a:cs typeface="Lato"/>
                <a:sym typeface="Lato"/>
              </a:rPr>
              <a:t>They can’t do it in ILLiad</a:t>
            </a:r>
            <a:endParaRPr kumimoji="0" sz="1867" b="0" i="0" u="none" strike="noStrike" kern="0" cap="none" spc="0" normalizeH="0" baseline="0" noProof="0">
              <a:ln>
                <a:noFill/>
              </a:ln>
              <a:solidFill>
                <a:srgbClr val="000000"/>
              </a:solidFill>
              <a:effectLst/>
              <a:uLnTx/>
              <a:uFillTx/>
              <a:latin typeface="Lato"/>
              <a:ea typeface="Lato"/>
              <a:cs typeface="Lato"/>
              <a:sym typeface="Lato"/>
            </a:endParaRPr>
          </a:p>
          <a:p>
            <a:pPr marL="1219170" marR="0" lvl="1" indent="-423323" algn="l" defTabSz="914400" rtl="0" eaLnBrk="1" fontAlgn="auto" latinLnBrk="0" hangingPunct="1">
              <a:lnSpc>
                <a:spcPct val="100000"/>
              </a:lnSpc>
              <a:spcBef>
                <a:spcPts val="0"/>
              </a:spcBef>
              <a:spcAft>
                <a:spcPts val="0"/>
              </a:spcAft>
              <a:buClr>
                <a:srgbClr val="000000"/>
              </a:buClr>
              <a:buSzPts val="1400"/>
              <a:buFont typeface="Lato"/>
              <a:buAutoNum type="alphaLcParenR"/>
              <a:tabLst/>
              <a:defRPr/>
            </a:pPr>
            <a:r>
              <a:rPr kumimoji="0" lang="en" sz="1867" b="0" i="0" u="none" strike="noStrike" kern="0" cap="none" spc="0" normalizeH="0" baseline="0" noProof="0">
                <a:ln>
                  <a:noFill/>
                </a:ln>
                <a:solidFill>
                  <a:srgbClr val="000000"/>
                </a:solidFill>
                <a:effectLst/>
                <a:uLnTx/>
                <a:uFillTx/>
                <a:latin typeface="Lato"/>
                <a:ea typeface="Lato"/>
                <a:cs typeface="Lato"/>
                <a:sym typeface="Lato"/>
              </a:rPr>
              <a:t>Stats incorrect - Not Picked Up status upon check in</a:t>
            </a:r>
            <a:endParaRPr kumimoji="0" sz="1867" b="0" i="0" u="none" strike="noStrike" kern="0" cap="none" spc="0" normalizeH="0" baseline="0" noProof="0">
              <a:ln>
                <a:noFill/>
              </a:ln>
              <a:solidFill>
                <a:srgbClr val="000000"/>
              </a:solidFill>
              <a:effectLst/>
              <a:uLnTx/>
              <a:uFillTx/>
              <a:latin typeface="Lato"/>
              <a:ea typeface="Lato"/>
              <a:cs typeface="Lato"/>
              <a:sym typeface="Lato"/>
            </a:endParaRPr>
          </a:p>
          <a:p>
            <a:pPr marL="121917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Lato"/>
              <a:ea typeface="Lato"/>
              <a:cs typeface="Lato"/>
              <a:sym typeface="Lato"/>
            </a:endParaRPr>
          </a:p>
          <a:p>
            <a:pPr marL="609585" marR="0" lvl="0" indent="-423323" algn="l" defTabSz="914400" rtl="0" eaLnBrk="1" fontAlgn="auto" latinLnBrk="0" hangingPunct="1">
              <a:lnSpc>
                <a:spcPct val="100000"/>
              </a:lnSpc>
              <a:spcBef>
                <a:spcPts val="0"/>
              </a:spcBef>
              <a:spcAft>
                <a:spcPts val="0"/>
              </a:spcAft>
              <a:buClr>
                <a:srgbClr val="000000"/>
              </a:buClr>
              <a:buSzPts val="1400"/>
              <a:buFont typeface="Lato"/>
              <a:buAutoNum type="arabicParenR"/>
              <a:tabLst/>
              <a:defRPr/>
            </a:pPr>
            <a:r>
              <a:rPr kumimoji="0" lang="en" sz="1867" b="0" i="0" u="none" strike="noStrike" kern="0" cap="none" spc="0" normalizeH="0" baseline="0" noProof="0">
                <a:ln>
                  <a:noFill/>
                </a:ln>
                <a:solidFill>
                  <a:srgbClr val="000000"/>
                </a:solidFill>
                <a:effectLst/>
                <a:uLnTx/>
                <a:uFillTx/>
                <a:latin typeface="Lato"/>
                <a:ea typeface="Lato"/>
                <a:cs typeface="Lato"/>
                <a:sym typeface="Lato"/>
              </a:rPr>
              <a:t>Routing to </a:t>
            </a:r>
            <a:r>
              <a:rPr kumimoji="0" lang="en" sz="1867" b="1" i="0" u="none" strike="noStrike" kern="0" cap="none" spc="0" normalizeH="0" baseline="0" noProof="0">
                <a:ln>
                  <a:noFill/>
                </a:ln>
                <a:solidFill>
                  <a:srgbClr val="000000"/>
                </a:solidFill>
                <a:effectLst/>
                <a:uLnTx/>
                <a:uFillTx/>
                <a:latin typeface="Lato"/>
                <a:ea typeface="Lato"/>
                <a:cs typeface="Lato"/>
                <a:sym typeface="Lato"/>
              </a:rPr>
              <a:t>Checked Out to Customer</a:t>
            </a:r>
            <a:r>
              <a:rPr kumimoji="0" lang="en" sz="1867" b="0" i="0" u="none" strike="noStrike" kern="0" cap="none" spc="0" normalizeH="0" baseline="0" noProof="0">
                <a:ln>
                  <a:noFill/>
                </a:ln>
                <a:solidFill>
                  <a:srgbClr val="000000"/>
                </a:solidFill>
                <a:effectLst/>
                <a:uLnTx/>
                <a:uFillTx/>
                <a:latin typeface="Lato"/>
                <a:ea typeface="Lato"/>
                <a:cs typeface="Lato"/>
                <a:sym typeface="Lato"/>
              </a:rPr>
              <a:t> (before going on Hold Shelf)</a:t>
            </a:r>
            <a:endParaRPr kumimoji="0" sz="1867" b="0" i="0" u="none" strike="noStrike" kern="0" cap="none" spc="0" normalizeH="0" baseline="0" noProof="0">
              <a:ln>
                <a:noFill/>
              </a:ln>
              <a:solidFill>
                <a:srgbClr val="000000"/>
              </a:solidFill>
              <a:effectLst/>
              <a:uLnTx/>
              <a:uFillTx/>
              <a:latin typeface="Lato"/>
              <a:ea typeface="Lato"/>
              <a:cs typeface="Lato"/>
              <a:sym typeface="Lato"/>
            </a:endParaRPr>
          </a:p>
          <a:p>
            <a:pPr marL="1219170" marR="0" lvl="1" indent="-423323" algn="l" defTabSz="914400" rtl="0" eaLnBrk="1" fontAlgn="auto" latinLnBrk="0" hangingPunct="1">
              <a:lnSpc>
                <a:spcPct val="100000"/>
              </a:lnSpc>
              <a:spcBef>
                <a:spcPts val="0"/>
              </a:spcBef>
              <a:spcAft>
                <a:spcPts val="0"/>
              </a:spcAft>
              <a:buClr>
                <a:srgbClr val="000000"/>
              </a:buClr>
              <a:buSzPts val="1400"/>
              <a:buFont typeface="Lato"/>
              <a:buAutoNum type="alphaLcParenR"/>
              <a:tabLst/>
              <a:defRPr/>
            </a:pPr>
            <a:r>
              <a:rPr kumimoji="0" lang="en" sz="1867" b="0" i="0" u="none" strike="noStrike" kern="0" cap="none" spc="0" normalizeH="0" baseline="0" noProof="0">
                <a:ln>
                  <a:noFill/>
                </a:ln>
                <a:solidFill>
                  <a:srgbClr val="000000"/>
                </a:solidFill>
                <a:effectLst/>
                <a:uLnTx/>
                <a:uFillTx/>
                <a:latin typeface="Lato"/>
                <a:ea typeface="Lato"/>
                <a:cs typeface="Lato"/>
                <a:sym typeface="Lato"/>
              </a:rPr>
              <a:t>Customer calls to inquire about what they have out - it might be still on the hold shelf</a:t>
            </a:r>
            <a:endParaRPr kumimoji="0" sz="1867" b="0" i="0" u="none" strike="noStrike" kern="0" cap="none" spc="0" normalizeH="0" baseline="0" noProof="0">
              <a:ln>
                <a:noFill/>
              </a:ln>
              <a:solidFill>
                <a:srgbClr val="000000"/>
              </a:solidFill>
              <a:effectLst/>
              <a:uLnTx/>
              <a:uFillTx/>
              <a:latin typeface="Lato"/>
              <a:ea typeface="Lato"/>
              <a:cs typeface="Lato"/>
              <a:sym typeface="Lato"/>
            </a:endParaRPr>
          </a:p>
          <a:p>
            <a:pPr marL="1219170" marR="0" lvl="1" indent="-423323" algn="l" defTabSz="914400" rtl="0" eaLnBrk="1" fontAlgn="auto" latinLnBrk="0" hangingPunct="1">
              <a:lnSpc>
                <a:spcPct val="100000"/>
              </a:lnSpc>
              <a:spcBef>
                <a:spcPts val="0"/>
              </a:spcBef>
              <a:spcAft>
                <a:spcPts val="0"/>
              </a:spcAft>
              <a:buClr>
                <a:srgbClr val="000000"/>
              </a:buClr>
              <a:buSzPts val="1400"/>
              <a:buFont typeface="Lato"/>
              <a:buAutoNum type="alphaLcParenR"/>
              <a:tabLst/>
              <a:defRPr/>
            </a:pPr>
            <a:r>
              <a:rPr kumimoji="0" lang="en" sz="1867" b="0" i="0" u="none" strike="noStrike" kern="0" cap="none" spc="0" normalizeH="0" baseline="0" noProof="0">
                <a:ln>
                  <a:noFill/>
                </a:ln>
                <a:solidFill>
                  <a:srgbClr val="000000"/>
                </a:solidFill>
                <a:effectLst/>
                <a:uLnTx/>
                <a:uFillTx/>
                <a:latin typeface="Lato"/>
                <a:ea typeface="Lato"/>
                <a:cs typeface="Lato"/>
                <a:sym typeface="Lato"/>
              </a:rPr>
              <a:t>Customer claims never picked it up, but it’s Checked Out to them - Is it?</a:t>
            </a:r>
            <a:endParaRPr kumimoji="0" sz="1867" b="0" i="0" u="none" strike="noStrike" kern="0" cap="none" spc="0" normalizeH="0" baseline="0" noProof="0">
              <a:ln>
                <a:noFill/>
              </a:ln>
              <a:solidFill>
                <a:srgbClr val="000000"/>
              </a:solidFill>
              <a:effectLst/>
              <a:uLnTx/>
              <a:uFillTx/>
              <a:latin typeface="Lato"/>
              <a:ea typeface="Lato"/>
              <a:cs typeface="Lato"/>
              <a:sym typeface="Lato"/>
            </a:endParaRPr>
          </a:p>
          <a:p>
            <a:pPr marL="1219170" marR="0" lvl="1" indent="-423323" algn="l" defTabSz="914400" rtl="0" eaLnBrk="1" fontAlgn="auto" latinLnBrk="0" hangingPunct="1">
              <a:lnSpc>
                <a:spcPct val="100000"/>
              </a:lnSpc>
              <a:spcBef>
                <a:spcPts val="0"/>
              </a:spcBef>
              <a:spcAft>
                <a:spcPts val="0"/>
              </a:spcAft>
              <a:buClr>
                <a:srgbClr val="000000"/>
              </a:buClr>
              <a:buSzPts val="1400"/>
              <a:buFont typeface="Lato"/>
              <a:buAutoNum type="alphaLcParenR"/>
              <a:tabLst/>
              <a:defRPr/>
            </a:pPr>
            <a:r>
              <a:rPr kumimoji="0" lang="en" sz="1867" b="0" i="0" u="none" strike="noStrike" kern="0" cap="none" spc="0" normalizeH="0" baseline="0" noProof="0">
                <a:ln>
                  <a:noFill/>
                </a:ln>
                <a:solidFill>
                  <a:srgbClr val="000000"/>
                </a:solidFill>
                <a:effectLst/>
                <a:uLnTx/>
                <a:uFillTx/>
                <a:latin typeface="Lato"/>
                <a:ea typeface="Lato"/>
                <a:cs typeface="Lato"/>
                <a:sym typeface="Lato"/>
              </a:rPr>
              <a:t>They call and want everything renewed - but it’s still on the hold shelf</a:t>
            </a:r>
            <a:endParaRPr kumimoji="0" sz="1867" b="0" i="0" u="none" strike="noStrike" kern="0" cap="none" spc="0" normalizeH="0" baseline="0" noProof="0">
              <a:ln>
                <a:noFill/>
              </a:ln>
              <a:solidFill>
                <a:srgbClr val="000000"/>
              </a:solidFill>
              <a:effectLst/>
              <a:uLnTx/>
              <a:uFillTx/>
              <a:latin typeface="Lato"/>
              <a:ea typeface="Lato"/>
              <a:cs typeface="Lato"/>
              <a:sym typeface="Lato"/>
            </a:endParaRPr>
          </a:p>
          <a:p>
            <a:pPr marL="1219170" marR="0" lvl="1" indent="-423323" algn="l" defTabSz="914400" rtl="0" eaLnBrk="1" fontAlgn="auto" latinLnBrk="0" hangingPunct="1">
              <a:lnSpc>
                <a:spcPct val="100000"/>
              </a:lnSpc>
              <a:spcBef>
                <a:spcPts val="0"/>
              </a:spcBef>
              <a:spcAft>
                <a:spcPts val="0"/>
              </a:spcAft>
              <a:buClr>
                <a:srgbClr val="000000"/>
              </a:buClr>
              <a:buSzPts val="1400"/>
              <a:buFont typeface="Lato"/>
              <a:buAutoNum type="alphaLcParenR"/>
              <a:tabLst/>
              <a:defRPr/>
            </a:pPr>
            <a:r>
              <a:rPr kumimoji="0" lang="en" sz="1867" b="0" i="0" u="none" strike="noStrike" kern="0" cap="none" spc="0" normalizeH="0" baseline="0" noProof="0">
                <a:ln>
                  <a:noFill/>
                </a:ln>
                <a:solidFill>
                  <a:srgbClr val="000000"/>
                </a:solidFill>
                <a:effectLst/>
                <a:uLnTx/>
                <a:uFillTx/>
                <a:latin typeface="Lato"/>
                <a:ea typeface="Lato"/>
                <a:cs typeface="Lato"/>
                <a:sym typeface="Lato"/>
              </a:rPr>
              <a:t>Stats incorrect - some items were never picked up. </a:t>
            </a:r>
            <a:endParaRPr kumimoji="0" sz="1867" b="0" i="0" u="none" strike="noStrike" kern="0" cap="none" spc="0" normalizeH="0" baseline="0" noProof="0">
              <a:ln>
                <a:noFill/>
              </a:ln>
              <a:solidFill>
                <a:srgbClr val="000000"/>
              </a:solidFill>
              <a:effectLst/>
              <a:uLnTx/>
              <a:uFillTx/>
              <a:latin typeface="Lato"/>
              <a:ea typeface="Lato"/>
              <a:cs typeface="Lato"/>
              <a:sym typeface="Lato"/>
            </a:endParaRPr>
          </a:p>
        </p:txBody>
      </p:sp>
    </p:spTree>
    <p:extLst>
      <p:ext uri="{BB962C8B-B14F-4D97-AF65-F5344CB8AC3E}">
        <p14:creationId xmlns:p14="http://schemas.microsoft.com/office/powerpoint/2010/main" val="24335270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47"/>
          <p:cNvSpPr txBox="1">
            <a:spLocks noGrp="1"/>
          </p:cNvSpPr>
          <p:nvPr>
            <p:ph type="title"/>
          </p:nvPr>
        </p:nvSpPr>
        <p:spPr>
          <a:xfrm>
            <a:off x="415600" y="521800"/>
            <a:ext cx="11360800" cy="834800"/>
          </a:xfrm>
          <a:prstGeom prst="rect">
            <a:avLst/>
          </a:prstGeom>
        </p:spPr>
        <p:txBody>
          <a:bodyPr spcFirstLastPara="1" wrap="square" lIns="121900" tIns="121900" rIns="121900" bIns="121900" anchor="t" anchorCtr="0">
            <a:noAutofit/>
          </a:bodyPr>
          <a:lstStyle/>
          <a:p>
            <a:r>
              <a:rPr lang="en"/>
              <a:t>D) Borrowing - </a:t>
            </a:r>
            <a:r>
              <a:rPr lang="en" sz="4000"/>
              <a:t>To check out or not check out</a:t>
            </a:r>
            <a:endParaRPr sz="4000"/>
          </a:p>
        </p:txBody>
      </p:sp>
      <p:sp>
        <p:nvSpPr>
          <p:cNvPr id="317" name="Google Shape;317;p47"/>
          <p:cNvSpPr txBox="1"/>
          <p:nvPr/>
        </p:nvSpPr>
        <p:spPr>
          <a:xfrm>
            <a:off x="648733" y="1429867"/>
            <a:ext cx="10578400" cy="582400"/>
          </a:xfrm>
          <a:prstGeom prst="rect">
            <a:avLst/>
          </a:prstGeom>
          <a:solidFill>
            <a:srgbClr val="FFD966"/>
          </a:solid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67" b="1" i="0" u="none" strike="noStrike" kern="0" cap="none" spc="0" normalizeH="0" baseline="0" noProof="0">
                <a:ln>
                  <a:noFill/>
                </a:ln>
                <a:solidFill>
                  <a:srgbClr val="000000"/>
                </a:solidFill>
                <a:effectLst/>
                <a:uLnTx/>
                <a:uFillTx/>
                <a:latin typeface="Lato"/>
                <a:ea typeface="Lato"/>
                <a:cs typeface="Lato"/>
                <a:sym typeface="Lato"/>
              </a:rPr>
              <a:t>Messy Solution:</a:t>
            </a:r>
            <a:endParaRPr kumimoji="0" sz="1867" b="0" i="0" u="none" strike="noStrike" kern="0" cap="none" spc="0" normalizeH="0" baseline="0" noProof="0">
              <a:ln>
                <a:noFill/>
              </a:ln>
              <a:solidFill>
                <a:srgbClr val="000000"/>
              </a:solidFill>
              <a:effectLst/>
              <a:uLnTx/>
              <a:uFillTx/>
              <a:latin typeface="Lato"/>
              <a:ea typeface="Lato"/>
              <a:cs typeface="Lato"/>
              <a:sym typeface="Lato"/>
            </a:endParaRPr>
          </a:p>
        </p:txBody>
      </p:sp>
      <p:sp>
        <p:nvSpPr>
          <p:cNvPr id="318" name="Google Shape;318;p47"/>
          <p:cNvSpPr txBox="1"/>
          <p:nvPr/>
        </p:nvSpPr>
        <p:spPr>
          <a:xfrm>
            <a:off x="820833" y="2793500"/>
            <a:ext cx="10260400" cy="2833200"/>
          </a:xfrm>
          <a:prstGeom prst="rect">
            <a:avLst/>
          </a:prstGeom>
          <a:no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9" name="Google Shape;319;p47"/>
          <p:cNvSpPr txBox="1"/>
          <p:nvPr/>
        </p:nvSpPr>
        <p:spPr>
          <a:xfrm>
            <a:off x="655233" y="2302333"/>
            <a:ext cx="10591600" cy="3522800"/>
          </a:xfrm>
          <a:prstGeom prst="rect">
            <a:avLst/>
          </a:prstGeom>
          <a:noFill/>
          <a:ln>
            <a:noFill/>
          </a:ln>
        </p:spPr>
        <p:txBody>
          <a:bodyPr spcFirstLastPara="1" wrap="square" lIns="121900" tIns="121900" rIns="121900" bIns="121900" anchor="t" anchorCtr="0">
            <a:noAutofit/>
          </a:bodyPr>
          <a:lstStyle/>
          <a:p>
            <a:pPr marL="609585" marR="0" lvl="0" indent="-423323" algn="l" defTabSz="914400" rtl="0" eaLnBrk="1" fontAlgn="auto" latinLnBrk="0" hangingPunct="1">
              <a:lnSpc>
                <a:spcPct val="100000"/>
              </a:lnSpc>
              <a:spcBef>
                <a:spcPts val="0"/>
              </a:spcBef>
              <a:spcAft>
                <a:spcPts val="0"/>
              </a:spcAft>
              <a:buClr>
                <a:srgbClr val="000000"/>
              </a:buClr>
              <a:buSzPts val="1400"/>
              <a:buFont typeface="Lato"/>
              <a:buAutoNum type="arabicParenR"/>
              <a:tabLst/>
              <a:defRPr/>
            </a:pPr>
            <a:r>
              <a:rPr kumimoji="0" lang="en" sz="1867" b="0" i="0" u="none" strike="noStrike" kern="0" cap="none" spc="0" normalizeH="0" baseline="0" noProof="0">
                <a:ln>
                  <a:noFill/>
                </a:ln>
                <a:solidFill>
                  <a:srgbClr val="000000"/>
                </a:solidFill>
                <a:effectLst/>
                <a:uLnTx/>
                <a:uFillTx/>
                <a:latin typeface="Lato"/>
                <a:ea typeface="Lato"/>
                <a:cs typeface="Lato"/>
                <a:sym typeface="Lato"/>
              </a:rPr>
              <a:t>After Check-In, let ILLiad status go to </a:t>
            </a:r>
            <a:r>
              <a:rPr kumimoji="0" lang="en" sz="1867" b="1" i="0" u="none" strike="noStrike" kern="0" cap="none" spc="0" normalizeH="0" baseline="0" noProof="0">
                <a:ln>
                  <a:noFill/>
                </a:ln>
                <a:solidFill>
                  <a:srgbClr val="000000"/>
                </a:solidFill>
                <a:effectLst/>
                <a:uLnTx/>
                <a:uFillTx/>
                <a:latin typeface="Lato"/>
                <a:ea typeface="Lato"/>
                <a:cs typeface="Lato"/>
                <a:sym typeface="Lato"/>
              </a:rPr>
              <a:t>Customer Notified via Email</a:t>
            </a:r>
            <a:r>
              <a:rPr kumimoji="0" lang="en" sz="1867" b="0" i="0" u="none" strike="noStrike" kern="0" cap="none" spc="0" normalizeH="0" baseline="0" noProof="0">
                <a:ln>
                  <a:noFill/>
                </a:ln>
                <a:solidFill>
                  <a:srgbClr val="000000"/>
                </a:solidFill>
                <a:effectLst/>
                <a:uLnTx/>
                <a:uFillTx/>
                <a:latin typeface="Lato"/>
                <a:ea typeface="Lato"/>
                <a:cs typeface="Lato"/>
                <a:sym typeface="Lato"/>
              </a:rPr>
              <a:t>.</a:t>
            </a:r>
            <a:endParaRPr kumimoji="0" sz="1867" b="0" i="0" u="none" strike="noStrike" kern="0" cap="none" spc="0" normalizeH="0" baseline="0" noProof="0">
              <a:ln>
                <a:noFill/>
              </a:ln>
              <a:solidFill>
                <a:srgbClr val="000000"/>
              </a:solidFill>
              <a:effectLst/>
              <a:uLnTx/>
              <a:uFillTx/>
              <a:latin typeface="Lato"/>
              <a:ea typeface="Lato"/>
              <a:cs typeface="Lato"/>
              <a:sym typeface="Lato"/>
            </a:endParaRPr>
          </a:p>
          <a:p>
            <a:pPr marL="609585" marR="0" lvl="0" indent="-423323" algn="l" defTabSz="914400" rtl="0" eaLnBrk="1" fontAlgn="auto" latinLnBrk="0" hangingPunct="1">
              <a:lnSpc>
                <a:spcPct val="100000"/>
              </a:lnSpc>
              <a:spcBef>
                <a:spcPts val="0"/>
              </a:spcBef>
              <a:spcAft>
                <a:spcPts val="0"/>
              </a:spcAft>
              <a:buClr>
                <a:srgbClr val="000000"/>
              </a:buClr>
              <a:buSzPts val="1400"/>
              <a:buFont typeface="Lato"/>
              <a:buAutoNum type="arabicParenR"/>
              <a:tabLst/>
              <a:defRPr/>
            </a:pPr>
            <a:r>
              <a:rPr kumimoji="0" lang="en" sz="1867" b="0" i="0" u="none" strike="noStrike" kern="0" cap="none" spc="0" normalizeH="0" baseline="0" noProof="0">
                <a:ln>
                  <a:noFill/>
                </a:ln>
                <a:solidFill>
                  <a:srgbClr val="000000"/>
                </a:solidFill>
                <a:effectLst/>
                <a:uLnTx/>
                <a:uFillTx/>
                <a:latin typeface="Lato"/>
                <a:ea typeface="Lato"/>
                <a:cs typeface="Lato"/>
                <a:sym typeface="Lato"/>
              </a:rPr>
              <a:t>In Alma, run a daily report listing everything in the </a:t>
            </a:r>
            <a:r>
              <a:rPr kumimoji="0" lang="en" sz="1867" b="1" i="0" u="none" strike="noStrike" kern="0" cap="none" spc="0" normalizeH="0" baseline="0" noProof="0">
                <a:ln>
                  <a:noFill/>
                </a:ln>
                <a:solidFill>
                  <a:srgbClr val="000000"/>
                </a:solidFill>
                <a:effectLst/>
                <a:uLnTx/>
                <a:uFillTx/>
                <a:latin typeface="Lato"/>
                <a:ea typeface="Lato"/>
                <a:cs typeface="Lato"/>
                <a:sym typeface="Lato"/>
              </a:rPr>
              <a:t>Loaned Item to Patron</a:t>
            </a:r>
            <a:r>
              <a:rPr kumimoji="0" lang="en" sz="1867" b="0" i="0" u="none" strike="noStrike" kern="0" cap="none" spc="0" normalizeH="0" baseline="0" noProof="0">
                <a:ln>
                  <a:noFill/>
                </a:ln>
                <a:solidFill>
                  <a:srgbClr val="000000"/>
                </a:solidFill>
                <a:effectLst/>
                <a:uLnTx/>
                <a:uFillTx/>
                <a:latin typeface="Lato"/>
                <a:ea typeface="Lato"/>
                <a:cs typeface="Lato"/>
                <a:sym typeface="Lato"/>
              </a:rPr>
              <a:t> with date ‘x’</a:t>
            </a:r>
            <a:endParaRPr kumimoji="0" sz="1867" b="0" i="0" u="none" strike="noStrike" kern="0" cap="none" spc="0" normalizeH="0" baseline="0" noProof="0">
              <a:ln>
                <a:noFill/>
              </a:ln>
              <a:solidFill>
                <a:srgbClr val="000000"/>
              </a:solidFill>
              <a:effectLst/>
              <a:uLnTx/>
              <a:uFillTx/>
              <a:latin typeface="Lato"/>
              <a:ea typeface="Lato"/>
              <a:cs typeface="Lato"/>
              <a:sym typeface="Lato"/>
            </a:endParaRPr>
          </a:p>
          <a:p>
            <a:pPr marL="609585" marR="0" lvl="0" indent="-423323" algn="l" defTabSz="914400" rtl="0" eaLnBrk="1" fontAlgn="auto" latinLnBrk="0" hangingPunct="1">
              <a:lnSpc>
                <a:spcPct val="100000"/>
              </a:lnSpc>
              <a:spcBef>
                <a:spcPts val="0"/>
              </a:spcBef>
              <a:spcAft>
                <a:spcPts val="0"/>
              </a:spcAft>
              <a:buClr>
                <a:srgbClr val="000000"/>
              </a:buClr>
              <a:buSzPts val="1400"/>
              <a:buFont typeface="Lato"/>
              <a:buAutoNum type="arabicParenR"/>
              <a:tabLst/>
              <a:defRPr/>
            </a:pPr>
            <a:r>
              <a:rPr kumimoji="0" lang="en" sz="1867" b="0" i="0" u="none" strike="noStrike" kern="0" cap="none" spc="0" normalizeH="0" baseline="0" noProof="0">
                <a:ln>
                  <a:noFill/>
                </a:ln>
                <a:solidFill>
                  <a:srgbClr val="000000"/>
                </a:solidFill>
                <a:effectLst/>
                <a:uLnTx/>
                <a:uFillTx/>
                <a:latin typeface="Lato"/>
                <a:ea typeface="Lato"/>
                <a:cs typeface="Lato"/>
                <a:sym typeface="Lato"/>
              </a:rPr>
              <a:t>Then manually check out in ILLiad</a:t>
            </a:r>
            <a:endParaRPr kumimoji="0" sz="1867" b="0" i="0" u="none" strike="noStrike" kern="0" cap="none" spc="0" normalizeH="0" baseline="0" noProof="0">
              <a:ln>
                <a:noFill/>
              </a:ln>
              <a:solidFill>
                <a:srgbClr val="000000"/>
              </a:solidFill>
              <a:effectLst/>
              <a:uLnTx/>
              <a:uFillTx/>
              <a:latin typeface="Lato"/>
              <a:ea typeface="Lato"/>
              <a:cs typeface="Lato"/>
              <a:sym typeface="Lato"/>
            </a:endParaRPr>
          </a:p>
        </p:txBody>
      </p:sp>
      <p:pic>
        <p:nvPicPr>
          <p:cNvPr id="320" name="Google Shape;320;p47"/>
          <p:cNvPicPr preferRelativeResize="0"/>
          <p:nvPr/>
        </p:nvPicPr>
        <p:blipFill>
          <a:blip r:embed="rId3">
            <a:alphaModFix/>
          </a:blip>
          <a:stretch>
            <a:fillRect/>
          </a:stretch>
        </p:blipFill>
        <p:spPr>
          <a:xfrm>
            <a:off x="5954534" y="3546384"/>
            <a:ext cx="4453167" cy="1784633"/>
          </a:xfrm>
          <a:prstGeom prst="rect">
            <a:avLst/>
          </a:prstGeom>
          <a:noFill/>
          <a:ln>
            <a:noFill/>
          </a:ln>
          <a:effectLst>
            <a:outerShdw blurRad="57150" dist="19050" dir="5400000" algn="bl" rotWithShape="0">
              <a:srgbClr val="000000">
                <a:alpha val="50000"/>
              </a:srgbClr>
            </a:outerShdw>
          </a:effectLst>
        </p:spPr>
      </p:pic>
    </p:spTree>
    <p:extLst>
      <p:ext uri="{BB962C8B-B14F-4D97-AF65-F5344CB8AC3E}">
        <p14:creationId xmlns:p14="http://schemas.microsoft.com/office/powerpoint/2010/main" val="21527957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48"/>
          <p:cNvSpPr txBox="1">
            <a:spLocks noGrp="1"/>
          </p:cNvSpPr>
          <p:nvPr>
            <p:ph type="title"/>
          </p:nvPr>
        </p:nvSpPr>
        <p:spPr>
          <a:xfrm>
            <a:off x="415600" y="521800"/>
            <a:ext cx="11360800" cy="834800"/>
          </a:xfrm>
          <a:prstGeom prst="rect">
            <a:avLst/>
          </a:prstGeom>
        </p:spPr>
        <p:txBody>
          <a:bodyPr spcFirstLastPara="1" wrap="square" lIns="121900" tIns="121900" rIns="121900" bIns="121900" anchor="t" anchorCtr="0">
            <a:noAutofit/>
          </a:bodyPr>
          <a:lstStyle/>
          <a:p>
            <a:r>
              <a:rPr lang="en"/>
              <a:t>Borrowing Renewals: Patron Primo Account (Example 1)</a:t>
            </a:r>
            <a:endParaRPr/>
          </a:p>
        </p:txBody>
      </p:sp>
      <p:pic>
        <p:nvPicPr>
          <p:cNvPr id="326" name="Google Shape;326;p48"/>
          <p:cNvPicPr preferRelativeResize="0"/>
          <p:nvPr/>
        </p:nvPicPr>
        <p:blipFill>
          <a:blip r:embed="rId3">
            <a:alphaModFix/>
          </a:blip>
          <a:stretch>
            <a:fillRect/>
          </a:stretch>
        </p:blipFill>
        <p:spPr>
          <a:xfrm>
            <a:off x="631301" y="1879435"/>
            <a:ext cx="8908196" cy="4175700"/>
          </a:xfrm>
          <a:prstGeom prst="rect">
            <a:avLst/>
          </a:prstGeom>
          <a:noFill/>
          <a:ln>
            <a:noFill/>
          </a:ln>
          <a:effectLst>
            <a:outerShdw blurRad="57150" dist="19050" dir="5400000" algn="bl" rotWithShape="0">
              <a:srgbClr val="000000">
                <a:alpha val="50000"/>
              </a:srgbClr>
            </a:outerShdw>
          </a:effectLst>
        </p:spPr>
      </p:pic>
      <p:pic>
        <p:nvPicPr>
          <p:cNvPr id="327" name="Google Shape;327;p48"/>
          <p:cNvPicPr preferRelativeResize="0"/>
          <p:nvPr/>
        </p:nvPicPr>
        <p:blipFill>
          <a:blip r:embed="rId4">
            <a:alphaModFix/>
          </a:blip>
          <a:stretch>
            <a:fillRect/>
          </a:stretch>
        </p:blipFill>
        <p:spPr>
          <a:xfrm>
            <a:off x="3187618" y="1492851"/>
            <a:ext cx="6787300" cy="5133400"/>
          </a:xfrm>
          <a:prstGeom prst="rect">
            <a:avLst/>
          </a:prstGeom>
          <a:noFill/>
          <a:ln>
            <a:noFill/>
          </a:ln>
          <a:effectLst>
            <a:outerShdw blurRad="57150" dist="19050" dir="5400000" algn="bl" rotWithShape="0">
              <a:srgbClr val="000000">
                <a:alpha val="50000"/>
              </a:srgbClr>
            </a:outerShdw>
          </a:effectLst>
        </p:spPr>
      </p:pic>
      <p:sp>
        <p:nvSpPr>
          <p:cNvPr id="328" name="Google Shape;328;p48"/>
          <p:cNvSpPr/>
          <p:nvPr/>
        </p:nvSpPr>
        <p:spPr>
          <a:xfrm>
            <a:off x="4044067" y="3890300"/>
            <a:ext cx="5074400" cy="953200"/>
          </a:xfrm>
          <a:prstGeom prst="rect">
            <a:avLst/>
          </a:prstGeom>
          <a:noFill/>
          <a:ln w="28575" cap="flat" cmpd="sng">
            <a:solidFill>
              <a:srgbClr val="274E1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9" name="Google Shape;329;p48"/>
          <p:cNvSpPr/>
          <p:nvPr/>
        </p:nvSpPr>
        <p:spPr>
          <a:xfrm>
            <a:off x="3187617" y="3521267"/>
            <a:ext cx="2736800" cy="1122400"/>
          </a:xfrm>
          <a:prstGeom prst="rect">
            <a:avLst/>
          </a:prstGeom>
          <a:noFill/>
          <a:ln w="28575" cap="flat" cmpd="sng">
            <a:solidFill>
              <a:srgbClr val="274E1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710905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326"/>
                                        </p:tgtEl>
                                      </p:cBhvr>
                                    </p:animEffect>
                                    <p:set>
                                      <p:cBhvr>
                                        <p:cTn id="7" dur="1" fill="hold">
                                          <p:stCondLst>
                                            <p:cond delay="1000"/>
                                          </p:stCondLst>
                                        </p:cTn>
                                        <p:tgtEl>
                                          <p:spTgt spid="326"/>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1000"/>
                                        <p:tgtEl>
                                          <p:spTgt spid="328"/>
                                        </p:tgtEl>
                                      </p:cBhvr>
                                    </p:animEffect>
                                    <p:set>
                                      <p:cBhvr>
                                        <p:cTn id="10" dur="1" fill="hold">
                                          <p:stCondLst>
                                            <p:cond delay="1000"/>
                                          </p:stCondLst>
                                        </p:cTn>
                                        <p:tgtEl>
                                          <p:spTgt spid="32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27"/>
                                        </p:tgtEl>
                                        <p:attrNameLst>
                                          <p:attrName>style.visibility</p:attrName>
                                        </p:attrNameLst>
                                      </p:cBhvr>
                                      <p:to>
                                        <p:strVal val="visible"/>
                                      </p:to>
                                    </p:set>
                                    <p:animEffect transition="in" filter="fade">
                                      <p:cBhvr>
                                        <p:cTn id="15" dur="1000"/>
                                        <p:tgtEl>
                                          <p:spTgt spid="327"/>
                                        </p:tgtEl>
                                      </p:cBhvr>
                                    </p:animEffect>
                                  </p:childTnLst>
                                </p:cTn>
                              </p:par>
                              <p:par>
                                <p:cTn id="16" presetID="10" presetClass="entr" presetSubtype="0" fill="hold" nodeType="withEffect">
                                  <p:stCondLst>
                                    <p:cond delay="0"/>
                                  </p:stCondLst>
                                  <p:childTnLst>
                                    <p:set>
                                      <p:cBhvr>
                                        <p:cTn id="17" dur="1" fill="hold">
                                          <p:stCondLst>
                                            <p:cond delay="0"/>
                                          </p:stCondLst>
                                        </p:cTn>
                                        <p:tgtEl>
                                          <p:spTgt spid="329"/>
                                        </p:tgtEl>
                                        <p:attrNameLst>
                                          <p:attrName>style.visibility</p:attrName>
                                        </p:attrNameLst>
                                      </p:cBhvr>
                                      <p:to>
                                        <p:strVal val="visible"/>
                                      </p:to>
                                    </p:set>
                                    <p:animEffect transition="in" filter="fade">
                                      <p:cBhvr>
                                        <p:cTn id="18" dur="1000"/>
                                        <p:tgtEl>
                                          <p:spTgt spid="3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49"/>
          <p:cNvSpPr txBox="1">
            <a:spLocks noGrp="1"/>
          </p:cNvSpPr>
          <p:nvPr>
            <p:ph type="title"/>
          </p:nvPr>
        </p:nvSpPr>
        <p:spPr>
          <a:xfrm>
            <a:off x="415600" y="521800"/>
            <a:ext cx="11360800" cy="834800"/>
          </a:xfrm>
          <a:prstGeom prst="rect">
            <a:avLst/>
          </a:prstGeom>
        </p:spPr>
        <p:txBody>
          <a:bodyPr spcFirstLastPara="1" wrap="square" lIns="121900" tIns="121900" rIns="121900" bIns="121900" anchor="t" anchorCtr="0">
            <a:noAutofit/>
          </a:bodyPr>
          <a:lstStyle/>
          <a:p>
            <a:r>
              <a:rPr lang="en"/>
              <a:t>Borrowing Renewals: Patron Primo Account (Example 2)</a:t>
            </a:r>
            <a:endParaRPr/>
          </a:p>
        </p:txBody>
      </p:sp>
      <p:pic>
        <p:nvPicPr>
          <p:cNvPr id="335" name="Google Shape;335;p49"/>
          <p:cNvPicPr preferRelativeResize="0"/>
          <p:nvPr/>
        </p:nvPicPr>
        <p:blipFill>
          <a:blip r:embed="rId3">
            <a:alphaModFix/>
          </a:blip>
          <a:stretch>
            <a:fillRect/>
          </a:stretch>
        </p:blipFill>
        <p:spPr>
          <a:xfrm>
            <a:off x="203200" y="1559801"/>
            <a:ext cx="8131968" cy="2511767"/>
          </a:xfrm>
          <a:prstGeom prst="rect">
            <a:avLst/>
          </a:prstGeom>
          <a:noFill/>
          <a:ln>
            <a:noFill/>
          </a:ln>
          <a:effectLst>
            <a:outerShdw blurRad="57150" dist="19050" dir="5400000" algn="bl" rotWithShape="0">
              <a:srgbClr val="000000">
                <a:alpha val="50000"/>
              </a:srgbClr>
            </a:outerShdw>
          </a:effectLst>
        </p:spPr>
      </p:pic>
      <p:pic>
        <p:nvPicPr>
          <p:cNvPr id="336" name="Google Shape;336;p49"/>
          <p:cNvPicPr preferRelativeResize="0"/>
          <p:nvPr/>
        </p:nvPicPr>
        <p:blipFill>
          <a:blip r:embed="rId4">
            <a:alphaModFix/>
          </a:blip>
          <a:stretch>
            <a:fillRect/>
          </a:stretch>
        </p:blipFill>
        <p:spPr>
          <a:xfrm>
            <a:off x="203201" y="4274768"/>
            <a:ext cx="3790823" cy="2380033"/>
          </a:xfrm>
          <a:prstGeom prst="rect">
            <a:avLst/>
          </a:prstGeom>
          <a:noFill/>
          <a:ln>
            <a:noFill/>
          </a:ln>
          <a:effectLst>
            <a:outerShdw blurRad="57150" dist="19050" dir="5400000" algn="bl" rotWithShape="0">
              <a:srgbClr val="000000">
                <a:alpha val="50000"/>
              </a:srgbClr>
            </a:outerShdw>
          </a:effectLst>
        </p:spPr>
      </p:pic>
      <p:sp>
        <p:nvSpPr>
          <p:cNvPr id="337" name="Google Shape;337;p49"/>
          <p:cNvSpPr txBox="1"/>
          <p:nvPr/>
        </p:nvSpPr>
        <p:spPr>
          <a:xfrm>
            <a:off x="4792200" y="4274767"/>
            <a:ext cx="6984000" cy="2210800"/>
          </a:xfrm>
          <a:prstGeom prst="rect">
            <a:avLst/>
          </a:prstGeom>
          <a:solidFill>
            <a:srgbClr val="FFD966"/>
          </a:solid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67" b="1" i="0" u="none" strike="noStrike" kern="0" cap="none" spc="0" normalizeH="0" baseline="0" noProof="0">
                <a:ln>
                  <a:noFill/>
                </a:ln>
                <a:solidFill>
                  <a:srgbClr val="000000"/>
                </a:solidFill>
                <a:effectLst/>
                <a:uLnTx/>
                <a:uFillTx/>
                <a:latin typeface="Arial"/>
                <a:ea typeface="+mn-ea"/>
                <a:cs typeface="Arial"/>
                <a:sym typeface="Arial"/>
              </a:rPr>
              <a:t>Benefits of allowing patrons to renew through their account: </a:t>
            </a:r>
            <a:endParaRPr kumimoji="0" sz="1867" b="1" i="0" u="none" strike="noStrike" kern="0" cap="none" spc="0" normalizeH="0" baseline="0" noProof="0">
              <a:ln>
                <a:noFill/>
              </a:ln>
              <a:solidFill>
                <a:srgbClr val="000000"/>
              </a:solidFill>
              <a:effectLst/>
              <a:uLnTx/>
              <a:uFillTx/>
              <a:latin typeface="Arial"/>
              <a:ea typeface="+mn-ea"/>
              <a:cs typeface="Arial"/>
              <a:sym typeface="Arial"/>
            </a:endParaRPr>
          </a:p>
          <a:p>
            <a:pPr marL="609585" marR="0" lvl="0" indent="-423323" algn="l" defTabSz="914400" rtl="0" eaLnBrk="1" fontAlgn="auto" latinLnBrk="0" hangingPunct="1">
              <a:lnSpc>
                <a:spcPct val="100000"/>
              </a:lnSpc>
              <a:spcBef>
                <a:spcPts val="0"/>
              </a:spcBef>
              <a:spcAft>
                <a:spcPts val="0"/>
              </a:spcAft>
              <a:buClr>
                <a:srgbClr val="000000"/>
              </a:buClr>
              <a:buSzPts val="1400"/>
              <a:buFont typeface="Arial"/>
              <a:buAutoNum type="arabicParenR"/>
              <a:tabLst/>
              <a:defRPr/>
            </a:pPr>
            <a:r>
              <a:rPr kumimoji="0" lang="en" sz="1867" b="0" i="0" u="none" strike="noStrike" kern="0" cap="none" spc="0" normalizeH="0" baseline="0" noProof="0">
                <a:ln>
                  <a:noFill/>
                </a:ln>
                <a:solidFill>
                  <a:srgbClr val="000000"/>
                </a:solidFill>
                <a:effectLst/>
                <a:uLnTx/>
                <a:uFillTx/>
                <a:latin typeface="Arial"/>
                <a:ea typeface="+mn-ea"/>
                <a:cs typeface="Arial"/>
                <a:sym typeface="Arial"/>
              </a:rPr>
              <a:t>Not blocked in ILLiad if item is overdue by x day(s)</a:t>
            </a: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a:p>
            <a:pPr marL="609585" marR="0" lvl="0" indent="-423323" algn="l" defTabSz="914400" rtl="0" eaLnBrk="1" fontAlgn="auto" latinLnBrk="0" hangingPunct="1">
              <a:lnSpc>
                <a:spcPct val="100000"/>
              </a:lnSpc>
              <a:spcBef>
                <a:spcPts val="0"/>
              </a:spcBef>
              <a:spcAft>
                <a:spcPts val="0"/>
              </a:spcAft>
              <a:buClr>
                <a:srgbClr val="000000"/>
              </a:buClr>
              <a:buSzPts val="1400"/>
              <a:buFont typeface="Arial"/>
              <a:buAutoNum type="arabicParenR"/>
              <a:tabLst/>
              <a:defRPr/>
            </a:pPr>
            <a:r>
              <a:rPr kumimoji="0" lang="en" sz="1867" b="0" i="0" u="none" strike="noStrike" kern="0" cap="none" spc="0" normalizeH="0" baseline="0" noProof="0">
                <a:ln>
                  <a:noFill/>
                </a:ln>
                <a:solidFill>
                  <a:srgbClr val="000000"/>
                </a:solidFill>
                <a:effectLst/>
                <a:uLnTx/>
                <a:uFillTx/>
                <a:latin typeface="Arial"/>
                <a:ea typeface="+mn-ea"/>
                <a:cs typeface="Arial"/>
                <a:sym typeface="Arial"/>
              </a:rPr>
              <a:t>Second renewals possible without having to call, stop in or email ILL staff</a:t>
            </a: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67" b="1" i="0" u="none" strike="noStrike" kern="0" cap="none" spc="0" normalizeH="0" baseline="0" noProof="0">
                <a:ln>
                  <a:noFill/>
                </a:ln>
                <a:solidFill>
                  <a:srgbClr val="000000"/>
                </a:solidFill>
                <a:effectLst/>
                <a:uLnTx/>
                <a:uFillTx/>
                <a:latin typeface="Arial"/>
                <a:ea typeface="+mn-ea"/>
                <a:cs typeface="Arial"/>
                <a:sym typeface="Arial"/>
              </a:rPr>
              <a:t>Downside:</a:t>
            </a:r>
            <a:endParaRPr kumimoji="0" sz="1867" b="1" i="0" u="none" strike="noStrike" kern="0" cap="none" spc="0" normalizeH="0" baseline="0" noProof="0">
              <a:ln>
                <a:noFill/>
              </a:ln>
              <a:solidFill>
                <a:srgbClr val="000000"/>
              </a:solidFill>
              <a:effectLst/>
              <a:uLnTx/>
              <a:uFillTx/>
              <a:latin typeface="Arial"/>
              <a:ea typeface="+mn-ea"/>
              <a:cs typeface="Arial"/>
              <a:sym typeface="Arial"/>
            </a:endParaRPr>
          </a:p>
          <a:p>
            <a:pPr marL="609585" marR="0" lvl="0" indent="-423323" algn="l" defTabSz="914400" rtl="0" eaLnBrk="1" fontAlgn="auto" latinLnBrk="0" hangingPunct="1">
              <a:lnSpc>
                <a:spcPct val="100000"/>
              </a:lnSpc>
              <a:spcBef>
                <a:spcPts val="0"/>
              </a:spcBef>
              <a:spcAft>
                <a:spcPts val="0"/>
              </a:spcAft>
              <a:buClr>
                <a:srgbClr val="000000"/>
              </a:buClr>
              <a:buSzPts val="1400"/>
              <a:buFont typeface="Arial"/>
              <a:buAutoNum type="arabicParenR"/>
              <a:tabLst/>
              <a:defRPr/>
            </a:pPr>
            <a:r>
              <a:rPr kumimoji="0" lang="en" sz="1867" b="0" i="0" u="none" strike="noStrike" kern="0" cap="none" spc="0" normalizeH="0" baseline="0" noProof="0">
                <a:ln>
                  <a:noFill/>
                </a:ln>
                <a:solidFill>
                  <a:srgbClr val="000000"/>
                </a:solidFill>
                <a:effectLst/>
                <a:uLnTx/>
                <a:uFillTx/>
                <a:latin typeface="Arial"/>
                <a:ea typeface="+mn-ea"/>
                <a:cs typeface="Arial"/>
                <a:sym typeface="Arial"/>
              </a:rPr>
              <a:t>More staff workflow involvement in Alma</a:t>
            </a: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263434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50"/>
          <p:cNvSpPr txBox="1">
            <a:spLocks noGrp="1"/>
          </p:cNvSpPr>
          <p:nvPr>
            <p:ph type="title"/>
          </p:nvPr>
        </p:nvSpPr>
        <p:spPr>
          <a:xfrm>
            <a:off x="415600" y="521800"/>
            <a:ext cx="11360800" cy="834800"/>
          </a:xfrm>
          <a:prstGeom prst="rect">
            <a:avLst/>
          </a:prstGeom>
        </p:spPr>
        <p:txBody>
          <a:bodyPr spcFirstLastPara="1" wrap="square" lIns="121900" tIns="121900" rIns="121900" bIns="121900" anchor="t" anchorCtr="0">
            <a:noAutofit/>
          </a:bodyPr>
          <a:lstStyle/>
          <a:p>
            <a:r>
              <a:rPr lang="en"/>
              <a:t>Borrowing Renewals: Staff View</a:t>
            </a:r>
            <a:endParaRPr/>
          </a:p>
        </p:txBody>
      </p:sp>
      <p:pic>
        <p:nvPicPr>
          <p:cNvPr id="343" name="Google Shape;343;p50"/>
          <p:cNvPicPr preferRelativeResize="0"/>
          <p:nvPr/>
        </p:nvPicPr>
        <p:blipFill>
          <a:blip r:embed="rId3">
            <a:alphaModFix/>
          </a:blip>
          <a:stretch>
            <a:fillRect/>
          </a:stretch>
        </p:blipFill>
        <p:spPr>
          <a:xfrm>
            <a:off x="491434" y="1523767"/>
            <a:ext cx="1742500" cy="1702167"/>
          </a:xfrm>
          <a:prstGeom prst="rect">
            <a:avLst/>
          </a:prstGeom>
          <a:noFill/>
          <a:ln>
            <a:noFill/>
          </a:ln>
          <a:effectLst>
            <a:outerShdw blurRad="57150" dist="19050" dir="5400000" algn="bl" rotWithShape="0">
              <a:srgbClr val="000000">
                <a:alpha val="50000"/>
              </a:srgbClr>
            </a:outerShdw>
          </a:effectLst>
        </p:spPr>
      </p:pic>
      <p:pic>
        <p:nvPicPr>
          <p:cNvPr id="344" name="Google Shape;344;p50"/>
          <p:cNvPicPr preferRelativeResize="0"/>
          <p:nvPr/>
        </p:nvPicPr>
        <p:blipFill>
          <a:blip r:embed="rId4">
            <a:alphaModFix/>
          </a:blip>
          <a:stretch>
            <a:fillRect/>
          </a:stretch>
        </p:blipFill>
        <p:spPr>
          <a:xfrm>
            <a:off x="2425134" y="1824034"/>
            <a:ext cx="3387967" cy="747133"/>
          </a:xfrm>
          <a:prstGeom prst="rect">
            <a:avLst/>
          </a:prstGeom>
          <a:noFill/>
          <a:ln>
            <a:noFill/>
          </a:ln>
          <a:effectLst>
            <a:outerShdw blurRad="57150" dist="19050" dir="5400000" algn="bl" rotWithShape="0">
              <a:srgbClr val="000000">
                <a:alpha val="50000"/>
              </a:srgbClr>
            </a:outerShdw>
          </a:effectLst>
        </p:spPr>
      </p:pic>
      <p:pic>
        <p:nvPicPr>
          <p:cNvPr id="345" name="Google Shape;345;p50"/>
          <p:cNvPicPr preferRelativeResize="0"/>
          <p:nvPr/>
        </p:nvPicPr>
        <p:blipFill>
          <a:blip r:embed="rId5">
            <a:alphaModFix/>
          </a:blip>
          <a:stretch>
            <a:fillRect/>
          </a:stretch>
        </p:blipFill>
        <p:spPr>
          <a:xfrm>
            <a:off x="6004300" y="1784301"/>
            <a:ext cx="685800" cy="1181100"/>
          </a:xfrm>
          <a:prstGeom prst="rect">
            <a:avLst/>
          </a:prstGeom>
          <a:noFill/>
          <a:ln>
            <a:noFill/>
          </a:ln>
          <a:effectLst>
            <a:outerShdw blurRad="57150" dist="19050" dir="5400000" algn="bl" rotWithShape="0">
              <a:srgbClr val="000000">
                <a:alpha val="50000"/>
              </a:srgbClr>
            </a:outerShdw>
          </a:effectLst>
        </p:spPr>
      </p:pic>
      <p:pic>
        <p:nvPicPr>
          <p:cNvPr id="346" name="Google Shape;346;p50"/>
          <p:cNvPicPr preferRelativeResize="0"/>
          <p:nvPr/>
        </p:nvPicPr>
        <p:blipFill>
          <a:blip r:embed="rId6">
            <a:alphaModFix/>
          </a:blip>
          <a:stretch>
            <a:fillRect/>
          </a:stretch>
        </p:blipFill>
        <p:spPr>
          <a:xfrm>
            <a:off x="6893301" y="1559801"/>
            <a:ext cx="1685033" cy="3580700"/>
          </a:xfrm>
          <a:prstGeom prst="rect">
            <a:avLst/>
          </a:prstGeom>
          <a:noFill/>
          <a:ln>
            <a:noFill/>
          </a:ln>
          <a:effectLst>
            <a:outerShdw blurRad="57150" dist="19050" dir="5400000" algn="bl" rotWithShape="0">
              <a:srgbClr val="000000">
                <a:alpha val="50000"/>
              </a:srgbClr>
            </a:outerShdw>
          </a:effectLst>
        </p:spPr>
      </p:pic>
      <p:pic>
        <p:nvPicPr>
          <p:cNvPr id="347" name="Google Shape;347;p50"/>
          <p:cNvPicPr preferRelativeResize="0"/>
          <p:nvPr/>
        </p:nvPicPr>
        <p:blipFill rotWithShape="1">
          <a:blip r:embed="rId7">
            <a:alphaModFix/>
          </a:blip>
          <a:srcRect r="47957"/>
          <a:stretch/>
        </p:blipFill>
        <p:spPr>
          <a:xfrm>
            <a:off x="8940768" y="1645433"/>
            <a:ext cx="2835601" cy="2677800"/>
          </a:xfrm>
          <a:prstGeom prst="rect">
            <a:avLst/>
          </a:prstGeom>
          <a:noFill/>
          <a:ln>
            <a:noFill/>
          </a:ln>
          <a:effectLst>
            <a:outerShdw blurRad="57150" dist="19050" dir="5400000" algn="bl" rotWithShape="0">
              <a:srgbClr val="000000">
                <a:alpha val="50000"/>
              </a:srgbClr>
            </a:outerShdw>
          </a:effectLst>
        </p:spPr>
      </p:pic>
      <p:pic>
        <p:nvPicPr>
          <p:cNvPr id="348" name="Google Shape;348;p50"/>
          <p:cNvPicPr preferRelativeResize="0"/>
          <p:nvPr/>
        </p:nvPicPr>
        <p:blipFill>
          <a:blip r:embed="rId8">
            <a:alphaModFix/>
          </a:blip>
          <a:stretch>
            <a:fillRect/>
          </a:stretch>
        </p:blipFill>
        <p:spPr>
          <a:xfrm>
            <a:off x="794600" y="5239567"/>
            <a:ext cx="1630533" cy="1272767"/>
          </a:xfrm>
          <a:prstGeom prst="rect">
            <a:avLst/>
          </a:prstGeom>
          <a:noFill/>
          <a:ln>
            <a:noFill/>
          </a:ln>
          <a:effectLst>
            <a:outerShdw blurRad="57150" dist="19050" dir="5400000" algn="bl" rotWithShape="0">
              <a:srgbClr val="000000">
                <a:alpha val="50000"/>
              </a:srgbClr>
            </a:outerShdw>
          </a:effectLst>
        </p:spPr>
      </p:pic>
      <p:pic>
        <p:nvPicPr>
          <p:cNvPr id="349" name="Google Shape;349;p50"/>
          <p:cNvPicPr preferRelativeResize="0"/>
          <p:nvPr/>
        </p:nvPicPr>
        <p:blipFill>
          <a:blip r:embed="rId9">
            <a:alphaModFix/>
          </a:blip>
          <a:stretch>
            <a:fillRect/>
          </a:stretch>
        </p:blipFill>
        <p:spPr>
          <a:xfrm>
            <a:off x="4803867" y="5169818"/>
            <a:ext cx="1543767" cy="1412233"/>
          </a:xfrm>
          <a:prstGeom prst="rect">
            <a:avLst/>
          </a:prstGeom>
          <a:noFill/>
          <a:ln>
            <a:noFill/>
          </a:ln>
          <a:effectLst>
            <a:outerShdw blurRad="57150" dist="19050" dir="5400000" algn="bl" rotWithShape="0">
              <a:srgbClr val="000000">
                <a:alpha val="50000"/>
              </a:srgbClr>
            </a:outerShdw>
          </a:effectLst>
        </p:spPr>
      </p:pic>
      <p:pic>
        <p:nvPicPr>
          <p:cNvPr id="350" name="Google Shape;350;p50"/>
          <p:cNvPicPr preferRelativeResize="0"/>
          <p:nvPr/>
        </p:nvPicPr>
        <p:blipFill>
          <a:blip r:embed="rId10">
            <a:alphaModFix/>
          </a:blip>
          <a:stretch>
            <a:fillRect/>
          </a:stretch>
        </p:blipFill>
        <p:spPr>
          <a:xfrm>
            <a:off x="2751717" y="5118529"/>
            <a:ext cx="1543767" cy="1514855"/>
          </a:xfrm>
          <a:prstGeom prst="rect">
            <a:avLst/>
          </a:prstGeom>
          <a:noFill/>
          <a:ln>
            <a:noFill/>
          </a:ln>
          <a:effectLst>
            <a:outerShdw blurRad="57150" dist="19050" dir="5400000" algn="bl" rotWithShape="0">
              <a:srgbClr val="000000">
                <a:alpha val="50000"/>
              </a:srgbClr>
            </a:outerShdw>
          </a:effectLst>
        </p:spPr>
      </p:pic>
      <p:sp>
        <p:nvSpPr>
          <p:cNvPr id="351" name="Google Shape;351;p50"/>
          <p:cNvSpPr txBox="1"/>
          <p:nvPr/>
        </p:nvSpPr>
        <p:spPr>
          <a:xfrm>
            <a:off x="6749900" y="5849133"/>
            <a:ext cx="3867200" cy="534400"/>
          </a:xfrm>
          <a:prstGeom prst="rect">
            <a:avLst/>
          </a:prstGeom>
          <a:noFill/>
          <a:ln>
            <a:noFill/>
          </a:ln>
          <a:effectLst>
            <a:outerShdw blurRad="57150" dist="19050" dir="5400000" algn="bl" rotWithShape="0">
              <a:srgbClr val="000000">
                <a:alpha val="50000"/>
              </a:srgbClr>
            </a:outerShdw>
          </a:effectLst>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67" b="0" i="0" u="none" strike="noStrike" kern="0" cap="none" spc="0" normalizeH="0" baseline="0" noProof="0">
                <a:ln>
                  <a:noFill/>
                </a:ln>
                <a:solidFill>
                  <a:srgbClr val="000000"/>
                </a:solidFill>
                <a:effectLst/>
                <a:uLnTx/>
                <a:uFillTx/>
                <a:latin typeface="Arial"/>
                <a:ea typeface="+mn-ea"/>
                <a:cs typeface="Arial"/>
                <a:sym typeface="Arial"/>
              </a:rPr>
              <a:t>And then wait for a response...</a:t>
            </a: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cxnSp>
        <p:nvCxnSpPr>
          <p:cNvPr id="352" name="Google Shape;352;p50"/>
          <p:cNvCxnSpPr/>
          <p:nvPr/>
        </p:nvCxnSpPr>
        <p:spPr>
          <a:xfrm rot="10800000" flipH="1">
            <a:off x="2161367" y="2494333"/>
            <a:ext cx="456400" cy="12000"/>
          </a:xfrm>
          <a:prstGeom prst="straightConnector1">
            <a:avLst/>
          </a:prstGeom>
          <a:noFill/>
          <a:ln w="28575" cap="flat" cmpd="sng">
            <a:solidFill>
              <a:srgbClr val="FF0000"/>
            </a:solidFill>
            <a:prstDash val="solid"/>
            <a:round/>
            <a:headEnd type="none" w="med" len="med"/>
            <a:tailEnd type="triangle" w="med" len="med"/>
          </a:ln>
        </p:spPr>
      </p:cxnSp>
      <p:cxnSp>
        <p:nvCxnSpPr>
          <p:cNvPr id="353" name="Google Shape;353;p50"/>
          <p:cNvCxnSpPr/>
          <p:nvPr/>
        </p:nvCxnSpPr>
        <p:spPr>
          <a:xfrm rot="10800000" flipH="1">
            <a:off x="8484367" y="2368851"/>
            <a:ext cx="456400" cy="12000"/>
          </a:xfrm>
          <a:prstGeom prst="straightConnector1">
            <a:avLst/>
          </a:prstGeom>
          <a:noFill/>
          <a:ln w="28575" cap="flat" cmpd="sng">
            <a:solidFill>
              <a:srgbClr val="FF0000"/>
            </a:solidFill>
            <a:prstDash val="solid"/>
            <a:round/>
            <a:headEnd type="none" w="med" len="med"/>
            <a:tailEnd type="triangle" w="med" len="med"/>
          </a:ln>
        </p:spPr>
      </p:cxnSp>
      <p:cxnSp>
        <p:nvCxnSpPr>
          <p:cNvPr id="354" name="Google Shape;354;p50"/>
          <p:cNvCxnSpPr/>
          <p:nvPr/>
        </p:nvCxnSpPr>
        <p:spPr>
          <a:xfrm rot="10800000" flipH="1">
            <a:off x="6572133" y="2191600"/>
            <a:ext cx="456400" cy="12000"/>
          </a:xfrm>
          <a:prstGeom prst="straightConnector1">
            <a:avLst/>
          </a:prstGeom>
          <a:noFill/>
          <a:ln w="28575" cap="flat" cmpd="sng">
            <a:solidFill>
              <a:srgbClr val="FF0000"/>
            </a:solidFill>
            <a:prstDash val="solid"/>
            <a:round/>
            <a:headEnd type="none" w="med" len="med"/>
            <a:tailEnd type="triangle" w="med" len="med"/>
          </a:ln>
        </p:spPr>
      </p:cxnSp>
      <p:cxnSp>
        <p:nvCxnSpPr>
          <p:cNvPr id="355" name="Google Shape;355;p50"/>
          <p:cNvCxnSpPr/>
          <p:nvPr/>
        </p:nvCxnSpPr>
        <p:spPr>
          <a:xfrm rot="10800000" flipH="1">
            <a:off x="5547900" y="2368851"/>
            <a:ext cx="456400" cy="12000"/>
          </a:xfrm>
          <a:prstGeom prst="straightConnector1">
            <a:avLst/>
          </a:prstGeom>
          <a:noFill/>
          <a:ln w="28575" cap="flat" cmpd="sng">
            <a:solidFill>
              <a:srgbClr val="FF0000"/>
            </a:solidFill>
            <a:prstDash val="solid"/>
            <a:round/>
            <a:headEnd type="none" w="med" len="med"/>
            <a:tailEnd type="triangle" w="med" len="med"/>
          </a:ln>
        </p:spPr>
      </p:cxnSp>
      <p:sp>
        <p:nvSpPr>
          <p:cNvPr id="356" name="Google Shape;356;p50"/>
          <p:cNvSpPr/>
          <p:nvPr/>
        </p:nvSpPr>
        <p:spPr>
          <a:xfrm>
            <a:off x="1678800" y="4075268"/>
            <a:ext cx="7871133" cy="1310833"/>
          </a:xfrm>
          <a:custGeom>
            <a:avLst/>
            <a:gdLst/>
            <a:ahLst/>
            <a:cxnLst/>
            <a:rect l="0" t="0" r="0" b="0"/>
            <a:pathLst>
              <a:path w="236134" h="39325" extrusionOk="0">
                <a:moveTo>
                  <a:pt x="236134" y="8194"/>
                </a:moveTo>
                <a:cubicBezTo>
                  <a:pt x="236134" y="15984"/>
                  <a:pt x="235498" y="26018"/>
                  <a:pt x="229116" y="30486"/>
                </a:cubicBezTo>
                <a:cubicBezTo>
                  <a:pt x="211314" y="42949"/>
                  <a:pt x="185996" y="38781"/>
                  <a:pt x="164303" y="37504"/>
                </a:cubicBezTo>
                <a:cubicBezTo>
                  <a:pt x="151063" y="36725"/>
                  <a:pt x="140904" y="24883"/>
                  <a:pt x="130039" y="17276"/>
                </a:cubicBezTo>
                <a:cubicBezTo>
                  <a:pt x="120484" y="10587"/>
                  <a:pt x="108399" y="8247"/>
                  <a:pt x="97013" y="5717"/>
                </a:cubicBezTo>
                <a:cubicBezTo>
                  <a:pt x="79062" y="1728"/>
                  <a:pt x="60497" y="350"/>
                  <a:pt x="42108" y="350"/>
                </a:cubicBezTo>
                <a:cubicBezTo>
                  <a:pt x="32460" y="350"/>
                  <a:pt x="22364" y="-1050"/>
                  <a:pt x="13211" y="2001"/>
                </a:cubicBezTo>
                <a:cubicBezTo>
                  <a:pt x="7702" y="3837"/>
                  <a:pt x="2890" y="10230"/>
                  <a:pt x="2890" y="16037"/>
                </a:cubicBezTo>
                <a:cubicBezTo>
                  <a:pt x="2890" y="18106"/>
                  <a:pt x="2477" y="20161"/>
                  <a:pt x="2477" y="22230"/>
                </a:cubicBezTo>
                <a:cubicBezTo>
                  <a:pt x="2477" y="23468"/>
                  <a:pt x="2778" y="27146"/>
                  <a:pt x="2477" y="25945"/>
                </a:cubicBezTo>
                <a:cubicBezTo>
                  <a:pt x="2059" y="24272"/>
                  <a:pt x="1542" y="22175"/>
                  <a:pt x="0" y="21404"/>
                </a:cubicBezTo>
              </a:path>
            </a:pathLst>
          </a:custGeom>
          <a:noFill/>
          <a:ln w="28575" cap="flat" cmpd="sng">
            <a:solidFill>
              <a:srgbClr val="FF0000"/>
            </a:solidFill>
            <a:prstDash val="solid"/>
            <a:round/>
            <a:headEnd type="none" w="med" len="med"/>
            <a:tailEnd type="none" w="med" len="med"/>
          </a:ln>
        </p:spPr>
      </p:sp>
      <p:sp>
        <p:nvSpPr>
          <p:cNvPr id="357" name="Google Shape;357;p50"/>
          <p:cNvSpPr/>
          <p:nvPr/>
        </p:nvSpPr>
        <p:spPr>
          <a:xfrm>
            <a:off x="1788900" y="4843767"/>
            <a:ext cx="110067" cy="110100"/>
          </a:xfrm>
          <a:custGeom>
            <a:avLst/>
            <a:gdLst/>
            <a:ahLst/>
            <a:cxnLst/>
            <a:rect l="0" t="0" r="0" b="0"/>
            <a:pathLst>
              <a:path w="3302" h="3303" extrusionOk="0">
                <a:moveTo>
                  <a:pt x="0" y="3303"/>
                </a:moveTo>
                <a:cubicBezTo>
                  <a:pt x="934" y="2057"/>
                  <a:pt x="1910" y="697"/>
                  <a:pt x="3302" y="0"/>
                </a:cubicBezTo>
              </a:path>
            </a:pathLst>
          </a:custGeom>
          <a:noFill/>
          <a:ln w="28575" cap="flat" cmpd="sng">
            <a:solidFill>
              <a:srgbClr val="FF0000"/>
            </a:solidFill>
            <a:prstDash val="solid"/>
            <a:round/>
            <a:headEnd type="none" w="med" len="med"/>
            <a:tailEnd type="none" w="med" len="med"/>
          </a:ln>
        </p:spPr>
      </p:sp>
      <p:cxnSp>
        <p:nvCxnSpPr>
          <p:cNvPr id="358" name="Google Shape;358;p50"/>
          <p:cNvCxnSpPr/>
          <p:nvPr/>
        </p:nvCxnSpPr>
        <p:spPr>
          <a:xfrm rot="10800000" flipH="1">
            <a:off x="6233700" y="6110333"/>
            <a:ext cx="456400" cy="12000"/>
          </a:xfrm>
          <a:prstGeom prst="straightConnector1">
            <a:avLst/>
          </a:prstGeom>
          <a:noFill/>
          <a:ln w="28575" cap="flat" cmpd="sng">
            <a:solidFill>
              <a:srgbClr val="FF0000"/>
            </a:solidFill>
            <a:prstDash val="solid"/>
            <a:round/>
            <a:headEnd type="none" w="med" len="med"/>
            <a:tailEnd type="triangle" w="med" len="med"/>
          </a:ln>
        </p:spPr>
      </p:cxnSp>
      <p:cxnSp>
        <p:nvCxnSpPr>
          <p:cNvPr id="359" name="Google Shape;359;p50"/>
          <p:cNvCxnSpPr/>
          <p:nvPr/>
        </p:nvCxnSpPr>
        <p:spPr>
          <a:xfrm rot="10800000" flipH="1">
            <a:off x="4535567" y="5869967"/>
            <a:ext cx="456400" cy="12000"/>
          </a:xfrm>
          <a:prstGeom prst="straightConnector1">
            <a:avLst/>
          </a:prstGeom>
          <a:noFill/>
          <a:ln w="28575" cap="flat" cmpd="sng">
            <a:solidFill>
              <a:srgbClr val="FF0000"/>
            </a:solidFill>
            <a:prstDash val="solid"/>
            <a:round/>
            <a:headEnd type="none" w="med" len="med"/>
            <a:tailEnd type="triangle" w="med" len="med"/>
          </a:ln>
        </p:spPr>
      </p:cxnSp>
      <p:cxnSp>
        <p:nvCxnSpPr>
          <p:cNvPr id="360" name="Google Shape;360;p50"/>
          <p:cNvCxnSpPr/>
          <p:nvPr/>
        </p:nvCxnSpPr>
        <p:spPr>
          <a:xfrm rot="10800000" flipH="1">
            <a:off x="2364567" y="5869951"/>
            <a:ext cx="456400" cy="12000"/>
          </a:xfrm>
          <a:prstGeom prst="straightConnector1">
            <a:avLst/>
          </a:prstGeom>
          <a:noFill/>
          <a:ln w="28575" cap="flat" cmpd="sng">
            <a:solidFill>
              <a:srgbClr val="FF0000"/>
            </a:solidFill>
            <a:prstDash val="solid"/>
            <a:round/>
            <a:headEnd type="none" w="med" len="med"/>
            <a:tailEnd type="triangle" w="med" len="med"/>
          </a:ln>
        </p:spPr>
      </p:cxnSp>
    </p:spTree>
    <p:extLst>
      <p:ext uri="{BB962C8B-B14F-4D97-AF65-F5344CB8AC3E}">
        <p14:creationId xmlns:p14="http://schemas.microsoft.com/office/powerpoint/2010/main" val="3450020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51"/>
          <p:cNvSpPr txBox="1">
            <a:spLocks noGrp="1"/>
          </p:cNvSpPr>
          <p:nvPr>
            <p:ph type="title"/>
          </p:nvPr>
        </p:nvSpPr>
        <p:spPr>
          <a:xfrm>
            <a:off x="415600" y="521800"/>
            <a:ext cx="11360800" cy="834800"/>
          </a:xfrm>
          <a:prstGeom prst="rect">
            <a:avLst/>
          </a:prstGeom>
        </p:spPr>
        <p:txBody>
          <a:bodyPr spcFirstLastPara="1" wrap="square" lIns="121900" tIns="121900" rIns="121900" bIns="121900" anchor="t" anchorCtr="0">
            <a:noAutofit/>
          </a:bodyPr>
          <a:lstStyle/>
          <a:p>
            <a:r>
              <a:rPr lang="en"/>
              <a:t>Borrowing Renewals: Staff View</a:t>
            </a:r>
            <a:endParaRPr/>
          </a:p>
        </p:txBody>
      </p:sp>
      <p:pic>
        <p:nvPicPr>
          <p:cNvPr id="366" name="Google Shape;366;p51"/>
          <p:cNvPicPr preferRelativeResize="0"/>
          <p:nvPr/>
        </p:nvPicPr>
        <p:blipFill>
          <a:blip r:embed="rId3">
            <a:alphaModFix/>
          </a:blip>
          <a:stretch>
            <a:fillRect/>
          </a:stretch>
        </p:blipFill>
        <p:spPr>
          <a:xfrm>
            <a:off x="2652034" y="4958584"/>
            <a:ext cx="3387967" cy="747133"/>
          </a:xfrm>
          <a:prstGeom prst="rect">
            <a:avLst/>
          </a:prstGeom>
          <a:noFill/>
          <a:ln>
            <a:noFill/>
          </a:ln>
          <a:effectLst>
            <a:outerShdw blurRad="57150" dist="19050" dir="5400000" algn="bl" rotWithShape="0">
              <a:srgbClr val="000000">
                <a:alpha val="50000"/>
              </a:srgbClr>
            </a:outerShdw>
          </a:effectLst>
        </p:spPr>
      </p:pic>
      <p:pic>
        <p:nvPicPr>
          <p:cNvPr id="367" name="Google Shape;367;p51"/>
          <p:cNvPicPr preferRelativeResize="0"/>
          <p:nvPr/>
        </p:nvPicPr>
        <p:blipFill>
          <a:blip r:embed="rId4">
            <a:alphaModFix/>
          </a:blip>
          <a:stretch>
            <a:fillRect/>
          </a:stretch>
        </p:blipFill>
        <p:spPr>
          <a:xfrm>
            <a:off x="8014117" y="4883979"/>
            <a:ext cx="1543767" cy="1514855"/>
          </a:xfrm>
          <a:prstGeom prst="rect">
            <a:avLst/>
          </a:prstGeom>
          <a:noFill/>
          <a:ln>
            <a:noFill/>
          </a:ln>
          <a:effectLst>
            <a:outerShdw blurRad="57150" dist="19050" dir="5400000" algn="bl" rotWithShape="0">
              <a:srgbClr val="000000">
                <a:alpha val="50000"/>
              </a:srgbClr>
            </a:outerShdw>
          </a:effectLst>
        </p:spPr>
      </p:pic>
      <p:sp>
        <p:nvSpPr>
          <p:cNvPr id="368" name="Google Shape;368;p51"/>
          <p:cNvSpPr txBox="1"/>
          <p:nvPr/>
        </p:nvSpPr>
        <p:spPr>
          <a:xfrm>
            <a:off x="340800" y="1446033"/>
            <a:ext cx="6374400" cy="534400"/>
          </a:xfrm>
          <a:prstGeom prst="rect">
            <a:avLst/>
          </a:prstGeom>
          <a:solidFill>
            <a:srgbClr val="FFD966"/>
          </a:solid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67" b="0" i="0" u="none" strike="noStrike" kern="0" cap="none" spc="0" normalizeH="0" baseline="0" noProof="0">
                <a:ln>
                  <a:noFill/>
                </a:ln>
                <a:solidFill>
                  <a:srgbClr val="000000"/>
                </a:solidFill>
                <a:effectLst/>
                <a:uLnTx/>
                <a:uFillTx/>
                <a:latin typeface="Arial"/>
                <a:ea typeface="+mn-ea"/>
                <a:cs typeface="Arial"/>
                <a:sym typeface="Arial"/>
              </a:rPr>
              <a:t>If you’re lucky, you get the Addon working… or else...</a:t>
            </a: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369" name="Google Shape;369;p51"/>
          <p:cNvPicPr preferRelativeResize="0"/>
          <p:nvPr/>
        </p:nvPicPr>
        <p:blipFill>
          <a:blip r:embed="rId5">
            <a:alphaModFix/>
          </a:blip>
          <a:stretch>
            <a:fillRect/>
          </a:stretch>
        </p:blipFill>
        <p:spPr>
          <a:xfrm>
            <a:off x="272001" y="2116164"/>
            <a:ext cx="6956116" cy="609600"/>
          </a:xfrm>
          <a:prstGeom prst="rect">
            <a:avLst/>
          </a:prstGeom>
          <a:noFill/>
          <a:ln>
            <a:noFill/>
          </a:ln>
          <a:effectLst>
            <a:outerShdw blurRad="57150" dist="19050" dir="5400000" algn="bl" rotWithShape="0">
              <a:srgbClr val="000000">
                <a:alpha val="50000"/>
              </a:srgbClr>
            </a:outerShdw>
          </a:effectLst>
        </p:spPr>
      </p:pic>
      <p:pic>
        <p:nvPicPr>
          <p:cNvPr id="370" name="Google Shape;370;p51"/>
          <p:cNvPicPr preferRelativeResize="0"/>
          <p:nvPr/>
        </p:nvPicPr>
        <p:blipFill>
          <a:blip r:embed="rId6">
            <a:alphaModFix/>
          </a:blip>
          <a:stretch>
            <a:fillRect/>
          </a:stretch>
        </p:blipFill>
        <p:spPr>
          <a:xfrm>
            <a:off x="539334" y="4958611"/>
            <a:ext cx="1956367" cy="1589023"/>
          </a:xfrm>
          <a:prstGeom prst="rect">
            <a:avLst/>
          </a:prstGeom>
          <a:noFill/>
          <a:ln>
            <a:noFill/>
          </a:ln>
          <a:effectLst>
            <a:outerShdw blurRad="57150" dist="19050" dir="5400000" algn="bl" rotWithShape="0">
              <a:srgbClr val="000000">
                <a:alpha val="50000"/>
              </a:srgbClr>
            </a:outerShdw>
          </a:effectLst>
        </p:spPr>
      </p:pic>
      <p:pic>
        <p:nvPicPr>
          <p:cNvPr id="371" name="Google Shape;371;p51"/>
          <p:cNvPicPr preferRelativeResize="0"/>
          <p:nvPr/>
        </p:nvPicPr>
        <p:blipFill>
          <a:blip r:embed="rId7">
            <a:alphaModFix/>
          </a:blip>
          <a:stretch>
            <a:fillRect/>
          </a:stretch>
        </p:blipFill>
        <p:spPr>
          <a:xfrm>
            <a:off x="272000" y="2861516"/>
            <a:ext cx="4267200" cy="609600"/>
          </a:xfrm>
          <a:prstGeom prst="rect">
            <a:avLst/>
          </a:prstGeom>
          <a:noFill/>
          <a:ln>
            <a:noFill/>
          </a:ln>
        </p:spPr>
      </p:pic>
      <p:pic>
        <p:nvPicPr>
          <p:cNvPr id="372" name="Google Shape;372;p51"/>
          <p:cNvPicPr preferRelativeResize="0"/>
          <p:nvPr/>
        </p:nvPicPr>
        <p:blipFill>
          <a:blip r:embed="rId8">
            <a:alphaModFix/>
          </a:blip>
          <a:stretch>
            <a:fillRect/>
          </a:stretch>
        </p:blipFill>
        <p:spPr>
          <a:xfrm>
            <a:off x="6196323" y="4735167"/>
            <a:ext cx="1661428" cy="1812467"/>
          </a:xfrm>
          <a:prstGeom prst="rect">
            <a:avLst/>
          </a:prstGeom>
          <a:noFill/>
          <a:ln>
            <a:noFill/>
          </a:ln>
        </p:spPr>
      </p:pic>
      <p:pic>
        <p:nvPicPr>
          <p:cNvPr id="373" name="Google Shape;373;p51"/>
          <p:cNvPicPr preferRelativeResize="0"/>
          <p:nvPr/>
        </p:nvPicPr>
        <p:blipFill>
          <a:blip r:embed="rId9">
            <a:alphaModFix/>
          </a:blip>
          <a:stretch>
            <a:fillRect/>
          </a:stretch>
        </p:blipFill>
        <p:spPr>
          <a:xfrm>
            <a:off x="272000" y="3606834"/>
            <a:ext cx="2948000" cy="1216033"/>
          </a:xfrm>
          <a:prstGeom prst="rect">
            <a:avLst/>
          </a:prstGeom>
          <a:noFill/>
          <a:ln>
            <a:noFill/>
          </a:ln>
        </p:spPr>
      </p:pic>
      <p:pic>
        <p:nvPicPr>
          <p:cNvPr id="374" name="Google Shape;374;p51"/>
          <p:cNvPicPr preferRelativeResize="0"/>
          <p:nvPr/>
        </p:nvPicPr>
        <p:blipFill>
          <a:blip r:embed="rId10">
            <a:alphaModFix/>
          </a:blip>
          <a:stretch>
            <a:fillRect/>
          </a:stretch>
        </p:blipFill>
        <p:spPr>
          <a:xfrm>
            <a:off x="9714198" y="4775751"/>
            <a:ext cx="1956369" cy="1731300"/>
          </a:xfrm>
          <a:prstGeom prst="rect">
            <a:avLst/>
          </a:prstGeom>
          <a:noFill/>
          <a:ln>
            <a:noFill/>
          </a:ln>
          <a:effectLst>
            <a:outerShdw blurRad="57150" dist="19050" dir="5400000" algn="bl" rotWithShape="0">
              <a:srgbClr val="000000">
                <a:alpha val="50000"/>
              </a:srgbClr>
            </a:outerShdw>
          </a:effectLst>
        </p:spPr>
      </p:pic>
      <p:sp>
        <p:nvSpPr>
          <p:cNvPr id="375" name="Google Shape;375;p51"/>
          <p:cNvSpPr txBox="1"/>
          <p:nvPr/>
        </p:nvSpPr>
        <p:spPr>
          <a:xfrm>
            <a:off x="6343700" y="3228267"/>
            <a:ext cx="5188000" cy="1004400"/>
          </a:xfrm>
          <a:prstGeom prst="rect">
            <a:avLst/>
          </a:prstGeom>
          <a:solidFill>
            <a:srgbClr val="D9EAD3"/>
          </a:solid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67" b="1" i="0" u="none" strike="noStrike" kern="0" cap="none" spc="0" normalizeH="0" baseline="0" noProof="0">
                <a:ln>
                  <a:noFill/>
                </a:ln>
                <a:solidFill>
                  <a:srgbClr val="000000"/>
                </a:solidFill>
                <a:effectLst/>
                <a:uLnTx/>
                <a:uFillTx/>
                <a:latin typeface="Arial"/>
                <a:ea typeface="+mn-ea"/>
                <a:cs typeface="Arial"/>
                <a:sym typeface="Arial"/>
              </a:rPr>
              <a:t>NOTE:</a:t>
            </a:r>
            <a:r>
              <a:rPr kumimoji="0" lang="en" sz="1867" b="0" i="0" u="none" strike="noStrike" kern="0" cap="none" spc="0" normalizeH="0" baseline="0" noProof="0">
                <a:ln>
                  <a:noFill/>
                </a:ln>
                <a:solidFill>
                  <a:srgbClr val="000000"/>
                </a:solidFill>
                <a:effectLst/>
                <a:uLnTx/>
                <a:uFillTx/>
                <a:latin typeface="Arial"/>
                <a:ea typeface="+mn-ea"/>
                <a:cs typeface="Arial"/>
                <a:sym typeface="Arial"/>
              </a:rPr>
              <a:t> </a:t>
            </a:r>
            <a:r>
              <a:rPr kumimoji="0" lang="en" sz="1600" b="0" i="0" u="none" strike="noStrike" kern="0" cap="none" spc="0" normalizeH="0" baseline="0" noProof="0">
                <a:ln>
                  <a:noFill/>
                </a:ln>
                <a:solidFill>
                  <a:srgbClr val="000000"/>
                </a:solidFill>
                <a:effectLst/>
                <a:uLnTx/>
                <a:uFillTx/>
                <a:latin typeface="Arial"/>
                <a:ea typeface="+mn-ea"/>
                <a:cs typeface="Arial"/>
                <a:sym typeface="Arial"/>
              </a:rPr>
              <a:t>If they renewed through ILLiad, you’ll need to look these up in Alma manually. They won’t be in the Renew Requested facet.</a:t>
            </a: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cxnSp>
        <p:nvCxnSpPr>
          <p:cNvPr id="376" name="Google Shape;376;p51"/>
          <p:cNvCxnSpPr/>
          <p:nvPr/>
        </p:nvCxnSpPr>
        <p:spPr>
          <a:xfrm>
            <a:off x="2587000" y="2531967"/>
            <a:ext cx="0" cy="550400"/>
          </a:xfrm>
          <a:prstGeom prst="straightConnector1">
            <a:avLst/>
          </a:prstGeom>
          <a:noFill/>
          <a:ln w="28575" cap="flat" cmpd="sng">
            <a:solidFill>
              <a:srgbClr val="FF0000"/>
            </a:solidFill>
            <a:prstDash val="solid"/>
            <a:round/>
            <a:headEnd type="none" w="med" len="med"/>
            <a:tailEnd type="triangle" w="med" len="med"/>
          </a:ln>
        </p:spPr>
      </p:cxnSp>
      <p:cxnSp>
        <p:nvCxnSpPr>
          <p:cNvPr id="377" name="Google Shape;377;p51"/>
          <p:cNvCxnSpPr/>
          <p:nvPr/>
        </p:nvCxnSpPr>
        <p:spPr>
          <a:xfrm>
            <a:off x="2074667" y="3485317"/>
            <a:ext cx="3200" cy="698000"/>
          </a:xfrm>
          <a:prstGeom prst="straightConnector1">
            <a:avLst/>
          </a:prstGeom>
          <a:noFill/>
          <a:ln w="28575" cap="flat" cmpd="sng">
            <a:solidFill>
              <a:srgbClr val="FF0000"/>
            </a:solidFill>
            <a:prstDash val="solid"/>
            <a:round/>
            <a:headEnd type="none" w="med" len="med"/>
            <a:tailEnd type="triangle" w="med" len="med"/>
          </a:ln>
        </p:spPr>
      </p:cxnSp>
      <p:cxnSp>
        <p:nvCxnSpPr>
          <p:cNvPr id="378" name="Google Shape;378;p51"/>
          <p:cNvCxnSpPr/>
          <p:nvPr/>
        </p:nvCxnSpPr>
        <p:spPr>
          <a:xfrm>
            <a:off x="1631100" y="4548367"/>
            <a:ext cx="0" cy="550400"/>
          </a:xfrm>
          <a:prstGeom prst="straightConnector1">
            <a:avLst/>
          </a:prstGeom>
          <a:noFill/>
          <a:ln w="28575" cap="flat" cmpd="sng">
            <a:solidFill>
              <a:srgbClr val="FF0000"/>
            </a:solidFill>
            <a:prstDash val="solid"/>
            <a:round/>
            <a:headEnd type="none" w="med" len="med"/>
            <a:tailEnd type="triangle" w="med" len="med"/>
          </a:ln>
        </p:spPr>
      </p:cxnSp>
      <p:cxnSp>
        <p:nvCxnSpPr>
          <p:cNvPr id="379" name="Google Shape;379;p51"/>
          <p:cNvCxnSpPr/>
          <p:nvPr/>
        </p:nvCxnSpPr>
        <p:spPr>
          <a:xfrm>
            <a:off x="2249300" y="5536084"/>
            <a:ext cx="599200" cy="9600"/>
          </a:xfrm>
          <a:prstGeom prst="straightConnector1">
            <a:avLst/>
          </a:prstGeom>
          <a:noFill/>
          <a:ln w="28575" cap="flat" cmpd="sng">
            <a:solidFill>
              <a:srgbClr val="FF0000"/>
            </a:solidFill>
            <a:prstDash val="solid"/>
            <a:round/>
            <a:headEnd type="none" w="med" len="med"/>
            <a:tailEnd type="triangle" w="med" len="med"/>
          </a:ln>
        </p:spPr>
      </p:cxnSp>
      <p:cxnSp>
        <p:nvCxnSpPr>
          <p:cNvPr id="380" name="Google Shape;380;p51"/>
          <p:cNvCxnSpPr>
            <a:endCxn id="367" idx="1"/>
          </p:cNvCxnSpPr>
          <p:nvPr/>
        </p:nvCxnSpPr>
        <p:spPr>
          <a:xfrm rot="10800000" flipH="1">
            <a:off x="7459316" y="5641405"/>
            <a:ext cx="554800" cy="207200"/>
          </a:xfrm>
          <a:prstGeom prst="straightConnector1">
            <a:avLst/>
          </a:prstGeom>
          <a:noFill/>
          <a:ln w="28575" cap="flat" cmpd="sng">
            <a:solidFill>
              <a:srgbClr val="FF0000"/>
            </a:solidFill>
            <a:prstDash val="solid"/>
            <a:round/>
            <a:headEnd type="none" w="med" len="med"/>
            <a:tailEnd type="triangle" w="med" len="med"/>
          </a:ln>
        </p:spPr>
      </p:cxnSp>
      <p:cxnSp>
        <p:nvCxnSpPr>
          <p:cNvPr id="381" name="Google Shape;381;p51"/>
          <p:cNvCxnSpPr>
            <a:endCxn id="372" idx="1"/>
          </p:cNvCxnSpPr>
          <p:nvPr/>
        </p:nvCxnSpPr>
        <p:spPr>
          <a:xfrm>
            <a:off x="5928723" y="5366200"/>
            <a:ext cx="267600" cy="275200"/>
          </a:xfrm>
          <a:prstGeom prst="straightConnector1">
            <a:avLst/>
          </a:prstGeom>
          <a:noFill/>
          <a:ln w="28575" cap="flat" cmpd="sng">
            <a:solidFill>
              <a:srgbClr val="FF0000"/>
            </a:solidFill>
            <a:prstDash val="solid"/>
            <a:round/>
            <a:headEnd type="none" w="med" len="med"/>
            <a:tailEnd type="triangle" w="med" len="med"/>
          </a:ln>
        </p:spPr>
      </p:cxnSp>
      <p:cxnSp>
        <p:nvCxnSpPr>
          <p:cNvPr id="382" name="Google Shape;382;p51"/>
          <p:cNvCxnSpPr/>
          <p:nvPr/>
        </p:nvCxnSpPr>
        <p:spPr>
          <a:xfrm>
            <a:off x="9164633" y="5765733"/>
            <a:ext cx="549600" cy="338800"/>
          </a:xfrm>
          <a:prstGeom prst="straightConnector1">
            <a:avLst/>
          </a:prstGeom>
          <a:noFill/>
          <a:ln w="28575" cap="flat" cmpd="sng">
            <a:solidFill>
              <a:srgbClr val="FF0000"/>
            </a:solidFill>
            <a:prstDash val="solid"/>
            <a:round/>
            <a:headEnd type="none" w="med" len="med"/>
            <a:tailEnd type="triangle" w="med" len="med"/>
          </a:ln>
        </p:spPr>
      </p:cxnSp>
    </p:spTree>
    <p:extLst>
      <p:ext uri="{BB962C8B-B14F-4D97-AF65-F5344CB8AC3E}">
        <p14:creationId xmlns:p14="http://schemas.microsoft.com/office/powerpoint/2010/main" val="2334811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415600" y="521800"/>
            <a:ext cx="11360800" cy="834800"/>
          </a:xfrm>
          <a:prstGeom prst="rect">
            <a:avLst/>
          </a:prstGeom>
        </p:spPr>
        <p:txBody>
          <a:bodyPr spcFirstLastPara="1" wrap="square" lIns="121900" tIns="121900" rIns="121900" bIns="121900" anchor="t" anchorCtr="0">
            <a:noAutofit/>
          </a:bodyPr>
          <a:lstStyle/>
          <a:p>
            <a:r>
              <a:rPr lang="en"/>
              <a:t>Agenda</a:t>
            </a:r>
            <a:endParaRPr/>
          </a:p>
        </p:txBody>
      </p:sp>
      <p:sp>
        <p:nvSpPr>
          <p:cNvPr id="79" name="Google Shape;79;p16"/>
          <p:cNvSpPr txBox="1">
            <a:spLocks noGrp="1"/>
          </p:cNvSpPr>
          <p:nvPr>
            <p:ph type="body" idx="1"/>
          </p:nvPr>
        </p:nvSpPr>
        <p:spPr>
          <a:xfrm>
            <a:off x="415600" y="1891200"/>
            <a:ext cx="11360800" cy="4200800"/>
          </a:xfrm>
          <a:prstGeom prst="rect">
            <a:avLst/>
          </a:prstGeom>
        </p:spPr>
        <p:txBody>
          <a:bodyPr spcFirstLastPara="1" wrap="square" lIns="121900" tIns="121900" rIns="121900" bIns="121900" anchor="t" anchorCtr="0">
            <a:noAutofit/>
          </a:bodyPr>
          <a:lstStyle/>
          <a:p>
            <a:pPr>
              <a:lnSpc>
                <a:spcPct val="100000"/>
              </a:lnSpc>
              <a:buClr>
                <a:srgbClr val="38761D"/>
              </a:buClr>
              <a:buFont typeface="Playfair Display"/>
              <a:buAutoNum type="arabicPeriod"/>
            </a:pPr>
            <a:r>
              <a:rPr lang="en" b="1">
                <a:solidFill>
                  <a:srgbClr val="38761D"/>
                </a:solidFill>
                <a:latin typeface="Playfair Display"/>
                <a:ea typeface="Playfair Display"/>
                <a:cs typeface="Playfair Display"/>
                <a:sym typeface="Playfair Display"/>
              </a:rPr>
              <a:t>Part One: Addons &amp; Logic</a:t>
            </a:r>
            <a:endParaRPr b="1">
              <a:solidFill>
                <a:srgbClr val="38761D"/>
              </a:solidFill>
              <a:latin typeface="Playfair Display"/>
              <a:ea typeface="Playfair Display"/>
              <a:cs typeface="Playfair Display"/>
              <a:sym typeface="Playfair Display"/>
            </a:endParaRPr>
          </a:p>
          <a:p>
            <a:pPr>
              <a:lnSpc>
                <a:spcPct val="100000"/>
              </a:lnSpc>
              <a:buClr>
                <a:srgbClr val="38761D"/>
              </a:buClr>
              <a:buFont typeface="Playfair Display"/>
              <a:buAutoNum type="arabicPeriod"/>
            </a:pPr>
            <a:r>
              <a:rPr lang="en" b="1">
                <a:solidFill>
                  <a:srgbClr val="38761D"/>
                </a:solidFill>
                <a:latin typeface="Playfair Display"/>
                <a:ea typeface="Playfair Display"/>
                <a:cs typeface="Playfair Display"/>
                <a:sym typeface="Playfair Display"/>
              </a:rPr>
              <a:t>Part Two: Integrating into Workflows</a:t>
            </a:r>
            <a:endParaRPr b="1">
              <a:solidFill>
                <a:srgbClr val="38761D"/>
              </a:solidFill>
              <a:latin typeface="Playfair Display"/>
              <a:ea typeface="Playfair Display"/>
              <a:cs typeface="Playfair Display"/>
              <a:sym typeface="Playfair Display"/>
            </a:endParaRPr>
          </a:p>
          <a:p>
            <a:pPr>
              <a:lnSpc>
                <a:spcPct val="100000"/>
              </a:lnSpc>
              <a:buClr>
                <a:srgbClr val="38761D"/>
              </a:buClr>
              <a:buFont typeface="Playfair Display"/>
              <a:buAutoNum type="arabicPeriod"/>
            </a:pPr>
            <a:r>
              <a:rPr lang="en" b="1">
                <a:solidFill>
                  <a:srgbClr val="38761D"/>
                </a:solidFill>
                <a:latin typeface="Playfair Display"/>
                <a:ea typeface="Playfair Display"/>
                <a:cs typeface="Playfair Display"/>
                <a:sym typeface="Playfair Display"/>
              </a:rPr>
              <a:t>Part Three: Pitfalls, Tips and Tricks</a:t>
            </a:r>
            <a:endParaRPr b="1">
              <a:solidFill>
                <a:srgbClr val="38761D"/>
              </a:solidFill>
              <a:latin typeface="Playfair Display"/>
              <a:ea typeface="Playfair Display"/>
              <a:cs typeface="Playfair Display"/>
              <a:sym typeface="Playfair Display"/>
            </a:endParaRPr>
          </a:p>
          <a:p>
            <a:pPr>
              <a:lnSpc>
                <a:spcPct val="100000"/>
              </a:lnSpc>
              <a:buClr>
                <a:srgbClr val="38761D"/>
              </a:buClr>
              <a:buFont typeface="Playfair Display"/>
              <a:buAutoNum type="arabicPeriod"/>
            </a:pPr>
            <a:r>
              <a:rPr lang="en" b="1">
                <a:solidFill>
                  <a:srgbClr val="38761D"/>
                </a:solidFill>
                <a:latin typeface="Playfair Display"/>
                <a:ea typeface="Playfair Display"/>
                <a:cs typeface="Playfair Display"/>
                <a:sym typeface="Playfair Display"/>
              </a:rPr>
              <a:t>Part Four: Future of Alma &amp; ILLiad &amp; Tipasa</a:t>
            </a:r>
            <a:endParaRPr b="1">
              <a:solidFill>
                <a:srgbClr val="38761D"/>
              </a:solidFill>
              <a:latin typeface="Playfair Display"/>
              <a:ea typeface="Playfair Display"/>
              <a:cs typeface="Playfair Display"/>
              <a:sym typeface="Playfair Display"/>
            </a:endParaRPr>
          </a:p>
          <a:p>
            <a:pPr>
              <a:lnSpc>
                <a:spcPct val="100000"/>
              </a:lnSpc>
              <a:buClr>
                <a:srgbClr val="38761D"/>
              </a:buClr>
              <a:buFont typeface="Playfair Display"/>
              <a:buAutoNum type="arabicPeriod"/>
            </a:pPr>
            <a:r>
              <a:rPr lang="en" b="1">
                <a:solidFill>
                  <a:srgbClr val="38761D"/>
                </a:solidFill>
                <a:latin typeface="Playfair Display"/>
                <a:ea typeface="Playfair Display"/>
                <a:cs typeface="Playfair Display"/>
                <a:sym typeface="Playfair Display"/>
              </a:rPr>
              <a:t>Part Five: ROTA Partners</a:t>
            </a:r>
            <a:endParaRPr b="1">
              <a:solidFill>
                <a:srgbClr val="38761D"/>
              </a:solidFill>
              <a:latin typeface="Playfair Display"/>
              <a:ea typeface="Playfair Display"/>
              <a:cs typeface="Playfair Display"/>
              <a:sym typeface="Playfair Display"/>
            </a:endParaRPr>
          </a:p>
        </p:txBody>
      </p:sp>
      <p:pic>
        <p:nvPicPr>
          <p:cNvPr id="80" name="Google Shape;80;p16"/>
          <p:cNvPicPr preferRelativeResize="0"/>
          <p:nvPr/>
        </p:nvPicPr>
        <p:blipFill>
          <a:blip r:embed="rId3">
            <a:alphaModFix/>
          </a:blip>
          <a:stretch>
            <a:fillRect/>
          </a:stretch>
        </p:blipFill>
        <p:spPr>
          <a:xfrm>
            <a:off x="8337232" y="1159201"/>
            <a:ext cx="2913600" cy="4539599"/>
          </a:xfrm>
          <a:prstGeom prst="rect">
            <a:avLst/>
          </a:prstGeom>
          <a:noFill/>
          <a:ln>
            <a:noFill/>
          </a:ln>
        </p:spPr>
      </p:pic>
    </p:spTree>
    <p:extLst>
      <p:ext uri="{BB962C8B-B14F-4D97-AF65-F5344CB8AC3E}">
        <p14:creationId xmlns:p14="http://schemas.microsoft.com/office/powerpoint/2010/main" val="3429828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52"/>
          <p:cNvSpPr txBox="1">
            <a:spLocks noGrp="1"/>
          </p:cNvSpPr>
          <p:nvPr>
            <p:ph type="title"/>
          </p:nvPr>
        </p:nvSpPr>
        <p:spPr>
          <a:xfrm>
            <a:off x="415600" y="521800"/>
            <a:ext cx="11360800" cy="834800"/>
          </a:xfrm>
          <a:prstGeom prst="rect">
            <a:avLst/>
          </a:prstGeom>
        </p:spPr>
        <p:txBody>
          <a:bodyPr spcFirstLastPara="1" wrap="square" lIns="121900" tIns="121900" rIns="121900" bIns="121900" anchor="t" anchorCtr="0">
            <a:noAutofit/>
          </a:bodyPr>
          <a:lstStyle/>
          <a:p>
            <a:r>
              <a:rPr lang="en"/>
              <a:t>E) Overdues (Where and How)</a:t>
            </a:r>
            <a:endParaRPr/>
          </a:p>
        </p:txBody>
      </p:sp>
      <p:sp>
        <p:nvSpPr>
          <p:cNvPr id="388" name="Google Shape;388;p52"/>
          <p:cNvSpPr txBox="1"/>
          <p:nvPr/>
        </p:nvSpPr>
        <p:spPr>
          <a:xfrm>
            <a:off x="646800" y="1763967"/>
            <a:ext cx="11129600" cy="1208400"/>
          </a:xfrm>
          <a:prstGeom prst="rect">
            <a:avLst/>
          </a:prstGeom>
          <a:solidFill>
            <a:srgbClr val="FFD966"/>
          </a:solid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2400" b="1" i="0" u="none" strike="noStrike" kern="0" cap="none" spc="0" normalizeH="0" baseline="0" noProof="0">
                <a:ln>
                  <a:noFill/>
                </a:ln>
                <a:solidFill>
                  <a:srgbClr val="000000"/>
                </a:solidFill>
                <a:effectLst/>
                <a:uLnTx/>
                <a:uFillTx/>
                <a:latin typeface="Lato"/>
                <a:ea typeface="Lato"/>
                <a:cs typeface="Lato"/>
                <a:sym typeface="Lato"/>
              </a:rPr>
              <a:t>Notices Decision…</a:t>
            </a:r>
            <a:endParaRPr kumimoji="0" sz="2400" b="1" i="0" u="none" strike="noStrike" kern="0" cap="none" spc="0" normalizeH="0" baseline="0" noProof="0">
              <a:ln>
                <a:noFill/>
              </a:ln>
              <a:solidFill>
                <a:srgbClr val="000000"/>
              </a:solidFill>
              <a:effectLst/>
              <a:uLnTx/>
              <a:uFillTx/>
              <a:latin typeface="Lato"/>
              <a:ea typeface="Lato"/>
              <a:cs typeface="Lato"/>
              <a:sym typeface="Lato"/>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Lato"/>
              <a:ea typeface="Lato"/>
              <a:cs typeface="Lato"/>
              <a:sym typeface="Lato"/>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2400" b="0" i="0" u="none" strike="noStrike" kern="0" cap="none" spc="0" normalizeH="0" baseline="0" noProof="0">
                <a:ln>
                  <a:noFill/>
                </a:ln>
                <a:solidFill>
                  <a:srgbClr val="000000"/>
                </a:solidFill>
                <a:effectLst/>
                <a:uLnTx/>
                <a:uFillTx/>
                <a:latin typeface="Lato"/>
                <a:ea typeface="Lato"/>
                <a:cs typeface="Lato"/>
                <a:sym typeface="Lato"/>
              </a:rPr>
              <a:t>Are you going to have ILLiad send out customized ones? Or go with Alma’s?</a:t>
            </a:r>
            <a:endParaRPr kumimoji="0" sz="2400" b="0" i="0" u="none" strike="noStrike" kern="0" cap="none" spc="0" normalizeH="0" baseline="0" noProof="0">
              <a:ln>
                <a:noFill/>
              </a:ln>
              <a:solidFill>
                <a:srgbClr val="000000"/>
              </a:solidFill>
              <a:effectLst/>
              <a:uLnTx/>
              <a:uFillTx/>
              <a:latin typeface="Lato"/>
              <a:ea typeface="Lato"/>
              <a:cs typeface="Lato"/>
              <a:sym typeface="Lato"/>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9" name="Google Shape;389;p52"/>
          <p:cNvSpPr txBox="1"/>
          <p:nvPr/>
        </p:nvSpPr>
        <p:spPr>
          <a:xfrm>
            <a:off x="743067" y="3398900"/>
            <a:ext cx="4430800" cy="2518400"/>
          </a:xfrm>
          <a:prstGeom prst="rect">
            <a:avLst/>
          </a:prstGeom>
          <a:no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67" b="0" i="0" u="none" strike="noStrike" kern="0" cap="none" spc="0" normalizeH="0" baseline="0" noProof="0">
                <a:ln>
                  <a:noFill/>
                </a:ln>
                <a:solidFill>
                  <a:srgbClr val="000000"/>
                </a:solidFill>
                <a:effectLst/>
                <a:uLnTx/>
                <a:uFillTx/>
                <a:latin typeface="Lato"/>
                <a:ea typeface="Lato"/>
                <a:cs typeface="Lato"/>
                <a:sym typeface="Lato"/>
              </a:rPr>
              <a:t>Naz Decision to send both:</a:t>
            </a:r>
            <a:endParaRPr kumimoji="0" sz="1867" b="0" i="0" u="none" strike="noStrike" kern="0" cap="none" spc="0" normalizeH="0" baseline="0" noProof="0">
              <a:ln>
                <a:noFill/>
              </a:ln>
              <a:solidFill>
                <a:srgbClr val="000000"/>
              </a:solidFill>
              <a:effectLst/>
              <a:uLnTx/>
              <a:uFillTx/>
              <a:latin typeface="Lato"/>
              <a:ea typeface="Lato"/>
              <a:cs typeface="Lato"/>
              <a:sym typeface="Lato"/>
            </a:endParaRPr>
          </a:p>
          <a:p>
            <a:pPr marL="609585" marR="0" lvl="0" indent="-423323" algn="l" defTabSz="914400" rtl="0" eaLnBrk="1" fontAlgn="auto" latinLnBrk="0" hangingPunct="1">
              <a:lnSpc>
                <a:spcPct val="100000"/>
              </a:lnSpc>
              <a:spcBef>
                <a:spcPts val="0"/>
              </a:spcBef>
              <a:spcAft>
                <a:spcPts val="0"/>
              </a:spcAft>
              <a:buClr>
                <a:srgbClr val="000000"/>
              </a:buClr>
              <a:buSzPts val="1400"/>
              <a:buFont typeface="Lato"/>
              <a:buAutoNum type="arabicParenR"/>
              <a:tabLst/>
              <a:defRPr/>
            </a:pPr>
            <a:r>
              <a:rPr kumimoji="0" lang="en" sz="1867" b="0" i="0" u="none" strike="noStrike" kern="0" cap="none" spc="0" normalizeH="0" baseline="0" noProof="0">
                <a:ln>
                  <a:noFill/>
                </a:ln>
                <a:solidFill>
                  <a:srgbClr val="000000"/>
                </a:solidFill>
                <a:effectLst/>
                <a:uLnTx/>
                <a:uFillTx/>
                <a:latin typeface="Lato"/>
                <a:ea typeface="Lato"/>
                <a:cs typeface="Lato"/>
                <a:sym typeface="Lato"/>
              </a:rPr>
              <a:t>We want the items back</a:t>
            </a:r>
            <a:endParaRPr kumimoji="0" sz="1867" b="0" i="0" u="none" strike="noStrike" kern="0" cap="none" spc="0" normalizeH="0" baseline="0" noProof="0">
              <a:ln>
                <a:noFill/>
              </a:ln>
              <a:solidFill>
                <a:srgbClr val="000000"/>
              </a:solidFill>
              <a:effectLst/>
              <a:uLnTx/>
              <a:uFillTx/>
              <a:latin typeface="Lato"/>
              <a:ea typeface="Lato"/>
              <a:cs typeface="Lato"/>
              <a:sym typeface="Lato"/>
            </a:endParaRPr>
          </a:p>
          <a:p>
            <a:pPr marL="609585" marR="0" lvl="0" indent="-423323" algn="l" defTabSz="914400" rtl="0" eaLnBrk="1" fontAlgn="auto" latinLnBrk="0" hangingPunct="1">
              <a:lnSpc>
                <a:spcPct val="100000"/>
              </a:lnSpc>
              <a:spcBef>
                <a:spcPts val="0"/>
              </a:spcBef>
              <a:spcAft>
                <a:spcPts val="0"/>
              </a:spcAft>
              <a:buClr>
                <a:srgbClr val="000000"/>
              </a:buClr>
              <a:buSzPts val="1400"/>
              <a:buFont typeface="Lato"/>
              <a:buAutoNum type="arabicParenR"/>
              <a:tabLst/>
              <a:defRPr/>
            </a:pPr>
            <a:r>
              <a:rPr kumimoji="0" lang="en" sz="1867" b="0" i="0" u="none" strike="noStrike" kern="0" cap="none" spc="0" normalizeH="0" baseline="0" noProof="0">
                <a:ln>
                  <a:noFill/>
                </a:ln>
                <a:solidFill>
                  <a:srgbClr val="000000"/>
                </a:solidFill>
                <a:effectLst/>
                <a:uLnTx/>
                <a:uFillTx/>
                <a:latin typeface="Lato"/>
                <a:ea typeface="Lato"/>
                <a:cs typeface="Lato"/>
                <a:sym typeface="Lato"/>
              </a:rPr>
              <a:t>No fines for Naz items...</a:t>
            </a:r>
            <a:endParaRPr kumimoji="0" sz="1867" b="0" i="0" u="none" strike="noStrike" kern="0" cap="none" spc="0" normalizeH="0" baseline="0" noProof="0">
              <a:ln>
                <a:noFill/>
              </a:ln>
              <a:solidFill>
                <a:srgbClr val="000000"/>
              </a:solidFill>
              <a:effectLst/>
              <a:uLnTx/>
              <a:uFillTx/>
              <a:latin typeface="Lato"/>
              <a:ea typeface="Lato"/>
              <a:cs typeface="Lato"/>
              <a:sym typeface="Lato"/>
            </a:endParaRPr>
          </a:p>
          <a:p>
            <a:pPr marL="609585" marR="0" lvl="0" indent="-423323" algn="l" defTabSz="914400" rtl="0" eaLnBrk="1" fontAlgn="auto" latinLnBrk="0" hangingPunct="1">
              <a:lnSpc>
                <a:spcPct val="100000"/>
              </a:lnSpc>
              <a:spcBef>
                <a:spcPts val="0"/>
              </a:spcBef>
              <a:spcAft>
                <a:spcPts val="0"/>
              </a:spcAft>
              <a:buClr>
                <a:srgbClr val="000000"/>
              </a:buClr>
              <a:buSzPts val="1400"/>
              <a:buFont typeface="Lato"/>
              <a:buAutoNum type="arabicParenR"/>
              <a:tabLst/>
              <a:defRPr/>
            </a:pPr>
            <a:r>
              <a:rPr kumimoji="0" lang="en" sz="1867" b="0" i="0" u="none" strike="noStrike" kern="0" cap="none" spc="0" normalizeH="0" baseline="0" noProof="0">
                <a:ln>
                  <a:noFill/>
                </a:ln>
                <a:solidFill>
                  <a:srgbClr val="000000"/>
                </a:solidFill>
                <a:effectLst/>
                <a:uLnTx/>
                <a:uFillTx/>
                <a:latin typeface="Lato"/>
                <a:ea typeface="Lato"/>
                <a:cs typeface="Lato"/>
                <a:sym typeface="Lato"/>
              </a:rPr>
              <a:t>ILLiad allows us to customize the 3rd email with stronger language than our circ policy</a:t>
            </a:r>
            <a:endParaRPr kumimoji="0" sz="1867" b="0" i="0" u="none" strike="noStrike" kern="0" cap="none" spc="0" normalizeH="0" baseline="0" noProof="0">
              <a:ln>
                <a:noFill/>
              </a:ln>
              <a:solidFill>
                <a:srgbClr val="000000"/>
              </a:solidFill>
              <a:effectLst/>
              <a:uLnTx/>
              <a:uFillTx/>
              <a:latin typeface="Lato"/>
              <a:ea typeface="Lato"/>
              <a:cs typeface="Lato"/>
              <a:sym typeface="Lato"/>
            </a:endParaRPr>
          </a:p>
          <a:p>
            <a:pPr marL="609585" marR="0" lvl="0" indent="-423323" algn="l" defTabSz="914400" rtl="0" eaLnBrk="1" fontAlgn="auto" latinLnBrk="0" hangingPunct="1">
              <a:lnSpc>
                <a:spcPct val="100000"/>
              </a:lnSpc>
              <a:spcBef>
                <a:spcPts val="0"/>
              </a:spcBef>
              <a:spcAft>
                <a:spcPts val="0"/>
              </a:spcAft>
              <a:buClr>
                <a:srgbClr val="000000"/>
              </a:buClr>
              <a:buSzPts val="1400"/>
              <a:buFont typeface="Lato"/>
              <a:buAutoNum type="arabicParenR"/>
              <a:tabLst/>
              <a:defRPr/>
            </a:pPr>
            <a:r>
              <a:rPr kumimoji="0" lang="en" sz="1867" b="0" i="0" u="none" strike="noStrike" kern="0" cap="none" spc="0" normalizeH="0" baseline="0" noProof="0">
                <a:ln>
                  <a:noFill/>
                </a:ln>
                <a:solidFill>
                  <a:srgbClr val="000000"/>
                </a:solidFill>
                <a:effectLst/>
                <a:uLnTx/>
                <a:uFillTx/>
                <a:latin typeface="Lato"/>
                <a:ea typeface="Lato"/>
                <a:cs typeface="Lato"/>
                <a:sym typeface="Lato"/>
              </a:rPr>
              <a:t>Did I mention we want the items back?</a:t>
            </a:r>
            <a:endParaRPr kumimoji="0" sz="1867" b="0" i="0" u="none" strike="noStrike" kern="0" cap="none" spc="0" normalizeH="0" baseline="0" noProof="0">
              <a:ln>
                <a:noFill/>
              </a:ln>
              <a:solidFill>
                <a:srgbClr val="000000"/>
              </a:solidFill>
              <a:effectLst/>
              <a:uLnTx/>
              <a:uFillTx/>
              <a:latin typeface="Lato"/>
              <a:ea typeface="Lato"/>
              <a:cs typeface="Lato"/>
              <a:sym typeface="Lato"/>
            </a:endParaRPr>
          </a:p>
        </p:txBody>
      </p:sp>
      <p:sp>
        <p:nvSpPr>
          <p:cNvPr id="390" name="Google Shape;390;p52"/>
          <p:cNvSpPr txBox="1"/>
          <p:nvPr/>
        </p:nvSpPr>
        <p:spPr>
          <a:xfrm>
            <a:off x="6161600" y="3429000"/>
            <a:ext cx="4430800" cy="2518400"/>
          </a:xfrm>
          <a:prstGeom prst="rect">
            <a:avLst/>
          </a:prstGeom>
          <a:no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67" b="0" i="0" u="none" strike="noStrike" kern="0" cap="none" spc="0" normalizeH="0" baseline="0" noProof="0">
                <a:ln>
                  <a:noFill/>
                </a:ln>
                <a:solidFill>
                  <a:srgbClr val="000000"/>
                </a:solidFill>
                <a:effectLst/>
                <a:uLnTx/>
                <a:uFillTx/>
                <a:latin typeface="Lato"/>
                <a:ea typeface="Lato"/>
                <a:cs typeface="Lato"/>
                <a:sym typeface="Lato"/>
              </a:rPr>
              <a:t>Ithaca Decision to send Alma only: </a:t>
            </a:r>
            <a:endParaRPr kumimoji="0" sz="1867" b="0" i="0" u="none" strike="noStrike" kern="0" cap="none" spc="0" normalizeH="0" baseline="0" noProof="0">
              <a:ln>
                <a:noFill/>
              </a:ln>
              <a:solidFill>
                <a:srgbClr val="000000"/>
              </a:solidFill>
              <a:effectLst/>
              <a:uLnTx/>
              <a:uFillTx/>
              <a:latin typeface="Lato"/>
              <a:ea typeface="Lato"/>
              <a:cs typeface="Lato"/>
              <a:sym typeface="Lato"/>
            </a:endParaRPr>
          </a:p>
          <a:p>
            <a:pPr marL="609585" marR="0" lvl="0" indent="-423323" algn="l" defTabSz="914400" rtl="0" eaLnBrk="1" fontAlgn="auto" latinLnBrk="0" hangingPunct="1">
              <a:lnSpc>
                <a:spcPct val="100000"/>
              </a:lnSpc>
              <a:spcBef>
                <a:spcPts val="0"/>
              </a:spcBef>
              <a:spcAft>
                <a:spcPts val="0"/>
              </a:spcAft>
              <a:buClr>
                <a:srgbClr val="000000"/>
              </a:buClr>
              <a:buSzPts val="1400"/>
              <a:buFont typeface="Lato"/>
              <a:buAutoNum type="arabicParenR"/>
              <a:tabLst/>
              <a:defRPr/>
            </a:pPr>
            <a:r>
              <a:rPr kumimoji="0" lang="en" sz="1867" b="0" i="0" u="none" strike="noStrike" kern="0" cap="none" spc="0" normalizeH="0" baseline="0" noProof="0">
                <a:ln>
                  <a:noFill/>
                </a:ln>
                <a:solidFill>
                  <a:srgbClr val="000000"/>
                </a:solidFill>
                <a:effectLst/>
                <a:uLnTx/>
                <a:uFillTx/>
                <a:latin typeface="Lato"/>
                <a:ea typeface="Lato"/>
                <a:cs typeface="Lato"/>
                <a:sym typeface="Lato"/>
              </a:rPr>
              <a:t>Eventually ILLiad will go away. </a:t>
            </a:r>
            <a:endParaRPr kumimoji="0" sz="1867" b="0" i="0" u="none" strike="noStrike" kern="0" cap="none" spc="0" normalizeH="0" baseline="0" noProof="0">
              <a:ln>
                <a:noFill/>
              </a:ln>
              <a:solidFill>
                <a:srgbClr val="000000"/>
              </a:solidFill>
              <a:effectLst/>
              <a:uLnTx/>
              <a:uFillTx/>
              <a:latin typeface="Lato"/>
              <a:ea typeface="Lato"/>
              <a:cs typeface="Lato"/>
              <a:sym typeface="Lato"/>
            </a:endParaRPr>
          </a:p>
        </p:txBody>
      </p:sp>
    </p:spTree>
    <p:extLst>
      <p:ext uri="{BB962C8B-B14F-4D97-AF65-F5344CB8AC3E}">
        <p14:creationId xmlns:p14="http://schemas.microsoft.com/office/powerpoint/2010/main" val="24848217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53"/>
          <p:cNvSpPr txBox="1">
            <a:spLocks noGrp="1"/>
          </p:cNvSpPr>
          <p:nvPr>
            <p:ph type="title"/>
          </p:nvPr>
        </p:nvSpPr>
        <p:spPr>
          <a:xfrm>
            <a:off x="415600" y="521800"/>
            <a:ext cx="11360800" cy="834800"/>
          </a:xfrm>
          <a:prstGeom prst="rect">
            <a:avLst/>
          </a:prstGeom>
        </p:spPr>
        <p:txBody>
          <a:bodyPr spcFirstLastPara="1" wrap="square" lIns="121900" tIns="121900" rIns="121900" bIns="121900" anchor="t" anchorCtr="0">
            <a:noAutofit/>
          </a:bodyPr>
          <a:lstStyle/>
          <a:p>
            <a:r>
              <a:rPr lang="en"/>
              <a:t>Part Three: Pitfalls, Tips and Tricks</a:t>
            </a:r>
            <a:endParaRPr/>
          </a:p>
        </p:txBody>
      </p:sp>
      <p:pic>
        <p:nvPicPr>
          <p:cNvPr id="396" name="Google Shape;396;p53"/>
          <p:cNvPicPr preferRelativeResize="0"/>
          <p:nvPr/>
        </p:nvPicPr>
        <p:blipFill>
          <a:blip r:embed="rId3">
            <a:alphaModFix/>
          </a:blip>
          <a:stretch>
            <a:fillRect/>
          </a:stretch>
        </p:blipFill>
        <p:spPr>
          <a:xfrm>
            <a:off x="7655100" y="1583333"/>
            <a:ext cx="4236533" cy="4948435"/>
          </a:xfrm>
          <a:prstGeom prst="rect">
            <a:avLst/>
          </a:prstGeom>
          <a:noFill/>
          <a:ln>
            <a:noFill/>
          </a:ln>
        </p:spPr>
      </p:pic>
      <p:sp>
        <p:nvSpPr>
          <p:cNvPr id="397" name="Google Shape;397;p53"/>
          <p:cNvSpPr txBox="1"/>
          <p:nvPr/>
        </p:nvSpPr>
        <p:spPr>
          <a:xfrm>
            <a:off x="508000" y="1890333"/>
            <a:ext cx="6348400" cy="4015600"/>
          </a:xfrm>
          <a:prstGeom prst="rect">
            <a:avLst/>
          </a:prstGeom>
          <a:noFill/>
          <a:ln>
            <a:noFill/>
          </a:ln>
        </p:spPr>
        <p:txBody>
          <a:bodyPr spcFirstLastPara="1" wrap="square" lIns="121900" tIns="121900" rIns="121900" bIns="121900" anchor="t" anchorCtr="0">
            <a:noAutofit/>
          </a:bodyPr>
          <a:lstStyle/>
          <a:p>
            <a:pPr marL="1219170" marR="0" lvl="1" indent="-423323" algn="l" defTabSz="914400" rtl="0" eaLnBrk="1" fontAlgn="auto" latinLnBrk="0" hangingPunct="1">
              <a:lnSpc>
                <a:spcPct val="115000"/>
              </a:lnSpc>
              <a:spcBef>
                <a:spcPts val="0"/>
              </a:spcBef>
              <a:spcAft>
                <a:spcPts val="0"/>
              </a:spcAft>
              <a:buClr>
                <a:srgbClr val="5E696C"/>
              </a:buClr>
              <a:buSzPts val="1400"/>
              <a:buFont typeface="Lato"/>
              <a:buAutoNum type="arabicParenR"/>
              <a:tabLst/>
              <a:defRPr/>
            </a:pPr>
            <a:r>
              <a:rPr kumimoji="0" lang="en" sz="1867" b="0" i="0" u="none" strike="noStrike" kern="0" cap="none" spc="0" normalizeH="0" baseline="0" noProof="0">
                <a:ln>
                  <a:noFill/>
                </a:ln>
                <a:solidFill>
                  <a:srgbClr val="5E696C"/>
                </a:solidFill>
                <a:effectLst/>
                <a:uLnTx/>
                <a:uFillTx/>
                <a:latin typeface="Lato"/>
                <a:ea typeface="Lato"/>
                <a:cs typeface="Lato"/>
                <a:sym typeface="Lato"/>
              </a:rPr>
              <a:t>No Borrowing or Lending categories in Alma!</a:t>
            </a:r>
            <a:endParaRPr kumimoji="0" sz="1867" b="0" i="0" u="none" strike="noStrike" kern="0" cap="none" spc="0" normalizeH="0" baseline="0" noProof="0">
              <a:ln>
                <a:noFill/>
              </a:ln>
              <a:solidFill>
                <a:srgbClr val="5E696C"/>
              </a:solidFill>
              <a:effectLst/>
              <a:uLnTx/>
              <a:uFillTx/>
              <a:latin typeface="Lato"/>
              <a:ea typeface="Lato"/>
              <a:cs typeface="Lato"/>
              <a:sym typeface="Lato"/>
            </a:endParaRPr>
          </a:p>
          <a:p>
            <a:pPr marL="1219170" marR="0" lvl="1" indent="-423323" algn="l" defTabSz="914400" rtl="0" eaLnBrk="1" fontAlgn="auto" latinLnBrk="0" hangingPunct="1">
              <a:lnSpc>
                <a:spcPct val="115000"/>
              </a:lnSpc>
              <a:spcBef>
                <a:spcPts val="0"/>
              </a:spcBef>
              <a:spcAft>
                <a:spcPts val="0"/>
              </a:spcAft>
              <a:buClr>
                <a:srgbClr val="5E696C"/>
              </a:buClr>
              <a:buSzPts val="1400"/>
              <a:buFont typeface="Lato"/>
              <a:buAutoNum type="arabicParenR"/>
              <a:tabLst/>
              <a:defRPr/>
            </a:pPr>
            <a:r>
              <a:rPr kumimoji="0" lang="en" sz="1867" b="0" i="0" u="none" strike="noStrike" kern="0" cap="none" spc="0" normalizeH="0" baseline="0" noProof="0">
                <a:ln>
                  <a:noFill/>
                </a:ln>
                <a:solidFill>
                  <a:srgbClr val="5E696C"/>
                </a:solidFill>
                <a:effectLst/>
                <a:uLnTx/>
                <a:uFillTx/>
                <a:latin typeface="Lato"/>
                <a:ea typeface="Lato"/>
                <a:cs typeface="Lato"/>
                <a:sym typeface="Lato"/>
              </a:rPr>
              <a:t>Multi-volume</a:t>
            </a:r>
            <a:endParaRPr kumimoji="0" sz="1867" b="0" i="0" u="none" strike="noStrike" kern="0" cap="none" spc="0" normalizeH="0" baseline="0" noProof="0">
              <a:ln>
                <a:noFill/>
              </a:ln>
              <a:solidFill>
                <a:srgbClr val="5E696C"/>
              </a:solidFill>
              <a:effectLst/>
              <a:uLnTx/>
              <a:uFillTx/>
              <a:latin typeface="Lato"/>
              <a:ea typeface="Lato"/>
              <a:cs typeface="Lato"/>
              <a:sym typeface="Lato"/>
            </a:endParaRPr>
          </a:p>
          <a:p>
            <a:pPr marL="1828754" marR="0" lvl="2" indent="-423323" algn="l" defTabSz="914400" rtl="0" eaLnBrk="1" fontAlgn="auto" latinLnBrk="0" hangingPunct="1">
              <a:lnSpc>
                <a:spcPct val="115000"/>
              </a:lnSpc>
              <a:spcBef>
                <a:spcPts val="0"/>
              </a:spcBef>
              <a:spcAft>
                <a:spcPts val="0"/>
              </a:spcAft>
              <a:buClr>
                <a:srgbClr val="5E696C"/>
              </a:buClr>
              <a:buSzPts val="1400"/>
              <a:buFont typeface="Lato"/>
              <a:buAutoNum type="alphaLcParenR"/>
              <a:tabLst/>
              <a:defRPr/>
            </a:pPr>
            <a:r>
              <a:rPr kumimoji="0" lang="en" sz="1867" b="0" i="0" u="none" strike="noStrike" kern="0" cap="none" spc="0" normalizeH="0" baseline="0" noProof="0">
                <a:ln>
                  <a:noFill/>
                </a:ln>
                <a:solidFill>
                  <a:srgbClr val="5E696C"/>
                </a:solidFill>
                <a:effectLst/>
                <a:uLnTx/>
                <a:uFillTx/>
                <a:latin typeface="Lato"/>
                <a:ea typeface="Lato"/>
                <a:cs typeface="Lato"/>
                <a:sym typeface="Lato"/>
              </a:rPr>
              <a:t>Borrowing</a:t>
            </a:r>
            <a:endParaRPr kumimoji="0" sz="1867" b="0" i="0" u="none" strike="noStrike" kern="0" cap="none" spc="0" normalizeH="0" baseline="0" noProof="0">
              <a:ln>
                <a:noFill/>
              </a:ln>
              <a:solidFill>
                <a:srgbClr val="5E696C"/>
              </a:solidFill>
              <a:effectLst/>
              <a:uLnTx/>
              <a:uFillTx/>
              <a:latin typeface="Lato"/>
              <a:ea typeface="Lato"/>
              <a:cs typeface="Lato"/>
              <a:sym typeface="Lato"/>
            </a:endParaRPr>
          </a:p>
          <a:p>
            <a:pPr marL="1828754" marR="0" lvl="2" indent="-423323" algn="l" defTabSz="914400" rtl="0" eaLnBrk="1" fontAlgn="auto" latinLnBrk="0" hangingPunct="1">
              <a:lnSpc>
                <a:spcPct val="115000"/>
              </a:lnSpc>
              <a:spcBef>
                <a:spcPts val="0"/>
              </a:spcBef>
              <a:spcAft>
                <a:spcPts val="0"/>
              </a:spcAft>
              <a:buClr>
                <a:srgbClr val="5E696C"/>
              </a:buClr>
              <a:buSzPts val="1400"/>
              <a:buFont typeface="Lato"/>
              <a:buAutoNum type="alphaLcParenR"/>
              <a:tabLst/>
              <a:defRPr/>
            </a:pPr>
            <a:r>
              <a:rPr kumimoji="0" lang="en" sz="1867" b="0" i="0" u="none" strike="noStrike" kern="0" cap="none" spc="0" normalizeH="0" baseline="0" noProof="0">
                <a:ln>
                  <a:noFill/>
                </a:ln>
                <a:solidFill>
                  <a:srgbClr val="5E696C"/>
                </a:solidFill>
                <a:effectLst/>
                <a:uLnTx/>
                <a:uFillTx/>
                <a:latin typeface="Lato"/>
                <a:ea typeface="Lato"/>
                <a:cs typeface="Lato"/>
                <a:sym typeface="Lato"/>
              </a:rPr>
              <a:t>Lending</a:t>
            </a:r>
            <a:endParaRPr kumimoji="0" sz="1867" b="0" i="0" u="none" strike="noStrike" kern="0" cap="none" spc="0" normalizeH="0" baseline="0" noProof="0">
              <a:ln>
                <a:noFill/>
              </a:ln>
              <a:solidFill>
                <a:srgbClr val="5E696C"/>
              </a:solidFill>
              <a:effectLst/>
              <a:uLnTx/>
              <a:uFillTx/>
              <a:latin typeface="Lato"/>
              <a:ea typeface="Lato"/>
              <a:cs typeface="Lato"/>
              <a:sym typeface="Lato"/>
            </a:endParaRPr>
          </a:p>
          <a:p>
            <a:pPr marL="1219170" marR="0" lvl="1" indent="-423323" algn="l" defTabSz="914400" rtl="0" eaLnBrk="1" fontAlgn="auto" latinLnBrk="0" hangingPunct="1">
              <a:lnSpc>
                <a:spcPct val="115000"/>
              </a:lnSpc>
              <a:spcBef>
                <a:spcPts val="0"/>
              </a:spcBef>
              <a:spcAft>
                <a:spcPts val="0"/>
              </a:spcAft>
              <a:buClr>
                <a:srgbClr val="5E696C"/>
              </a:buClr>
              <a:buSzPts val="1400"/>
              <a:buFont typeface="Lato"/>
              <a:buAutoNum type="arabicParenR"/>
              <a:tabLst/>
              <a:defRPr/>
            </a:pPr>
            <a:r>
              <a:rPr kumimoji="0" lang="en" sz="1867" b="0" i="0" u="none" strike="noStrike" kern="0" cap="none" spc="0" normalizeH="0" baseline="0" noProof="0">
                <a:ln>
                  <a:noFill/>
                </a:ln>
                <a:solidFill>
                  <a:srgbClr val="5E696C"/>
                </a:solidFill>
                <a:effectLst/>
                <a:uLnTx/>
                <a:uFillTx/>
                <a:latin typeface="Lato"/>
                <a:ea typeface="Lato"/>
                <a:cs typeface="Lato"/>
                <a:sym typeface="Lato"/>
              </a:rPr>
              <a:t>Multiple Copy (Barcode to print slip)</a:t>
            </a:r>
            <a:endParaRPr kumimoji="0" sz="1867" b="0" i="0" u="none" strike="noStrike" kern="0" cap="none" spc="0" normalizeH="0" baseline="0" noProof="0">
              <a:ln>
                <a:noFill/>
              </a:ln>
              <a:solidFill>
                <a:srgbClr val="5E696C"/>
              </a:solidFill>
              <a:effectLst/>
              <a:uLnTx/>
              <a:uFillTx/>
              <a:latin typeface="Lato"/>
              <a:ea typeface="Lato"/>
              <a:cs typeface="Lato"/>
              <a:sym typeface="Lato"/>
            </a:endParaRPr>
          </a:p>
          <a:p>
            <a:pPr marL="1219170" marR="0" lvl="1" indent="-423323" algn="l" defTabSz="914400" rtl="0" eaLnBrk="1" fontAlgn="auto" latinLnBrk="0" hangingPunct="1">
              <a:lnSpc>
                <a:spcPct val="115000"/>
              </a:lnSpc>
              <a:spcBef>
                <a:spcPts val="0"/>
              </a:spcBef>
              <a:spcAft>
                <a:spcPts val="0"/>
              </a:spcAft>
              <a:buClr>
                <a:srgbClr val="5E696C"/>
              </a:buClr>
              <a:buSzPts val="1400"/>
              <a:buFont typeface="Lato"/>
              <a:buAutoNum type="arabicParenR"/>
              <a:tabLst/>
              <a:defRPr/>
            </a:pPr>
            <a:r>
              <a:rPr kumimoji="0" lang="en" sz="1867" b="0" i="0" u="none" strike="noStrike" kern="0" cap="none" spc="0" normalizeH="0" baseline="0" noProof="0">
                <a:ln>
                  <a:noFill/>
                </a:ln>
                <a:solidFill>
                  <a:srgbClr val="5E696C"/>
                </a:solidFill>
                <a:effectLst/>
                <a:uLnTx/>
                <a:uFillTx/>
                <a:latin typeface="Lato"/>
                <a:ea typeface="Lato"/>
                <a:cs typeface="Lato"/>
                <a:sym typeface="Lato"/>
              </a:rPr>
              <a:t>Renewals</a:t>
            </a:r>
            <a:endParaRPr kumimoji="0" sz="1867" b="0" i="0" u="none" strike="noStrike" kern="0" cap="none" spc="0" normalizeH="0" baseline="0" noProof="0">
              <a:ln>
                <a:noFill/>
              </a:ln>
              <a:solidFill>
                <a:srgbClr val="5E696C"/>
              </a:solidFill>
              <a:effectLst/>
              <a:uLnTx/>
              <a:uFillTx/>
              <a:latin typeface="Lato"/>
              <a:ea typeface="Lato"/>
              <a:cs typeface="Lato"/>
              <a:sym typeface="Lato"/>
            </a:endParaRPr>
          </a:p>
          <a:p>
            <a:pPr marL="1219170" marR="0" lvl="1" indent="-423323" algn="l" defTabSz="914400" rtl="0" eaLnBrk="1" fontAlgn="auto" latinLnBrk="0" hangingPunct="1">
              <a:lnSpc>
                <a:spcPct val="115000"/>
              </a:lnSpc>
              <a:spcBef>
                <a:spcPts val="0"/>
              </a:spcBef>
              <a:spcAft>
                <a:spcPts val="0"/>
              </a:spcAft>
              <a:buClr>
                <a:srgbClr val="5E696C"/>
              </a:buClr>
              <a:buSzPts val="1400"/>
              <a:buFont typeface="Lato"/>
              <a:buAutoNum type="arabicParenR"/>
              <a:tabLst/>
              <a:defRPr/>
            </a:pPr>
            <a:r>
              <a:rPr kumimoji="0" lang="en" sz="1867" b="0" i="0" u="none" strike="noStrike" kern="0" cap="none" spc="0" normalizeH="0" baseline="0" noProof="0">
                <a:ln>
                  <a:noFill/>
                </a:ln>
                <a:solidFill>
                  <a:srgbClr val="5E696C"/>
                </a:solidFill>
                <a:effectLst/>
                <a:uLnTx/>
                <a:uFillTx/>
                <a:latin typeface="Lato"/>
                <a:ea typeface="Lato"/>
                <a:cs typeface="Lato"/>
                <a:sym typeface="Lato"/>
              </a:rPr>
              <a:t>Alma requests &amp; hold shelf woes </a:t>
            </a:r>
            <a:endParaRPr kumimoji="0" sz="1867" b="0" i="0" u="none" strike="noStrike" kern="0" cap="none" spc="0" normalizeH="0" baseline="0" noProof="0">
              <a:ln>
                <a:noFill/>
              </a:ln>
              <a:solidFill>
                <a:srgbClr val="5E696C"/>
              </a:solidFill>
              <a:effectLst/>
              <a:uLnTx/>
              <a:uFillTx/>
              <a:latin typeface="Lato"/>
              <a:ea typeface="Lato"/>
              <a:cs typeface="Lato"/>
              <a:sym typeface="Lato"/>
            </a:endParaRPr>
          </a:p>
          <a:p>
            <a:pPr marL="1219170" marR="0" lvl="1" indent="-423323" algn="l" defTabSz="914400" rtl="0" eaLnBrk="1" fontAlgn="auto" latinLnBrk="0" hangingPunct="1">
              <a:lnSpc>
                <a:spcPct val="115000"/>
              </a:lnSpc>
              <a:spcBef>
                <a:spcPts val="0"/>
              </a:spcBef>
              <a:spcAft>
                <a:spcPts val="0"/>
              </a:spcAft>
              <a:buClr>
                <a:srgbClr val="5E696C"/>
              </a:buClr>
              <a:buSzPts val="1400"/>
              <a:buFont typeface="Lato"/>
              <a:buAutoNum type="arabicParenR"/>
              <a:tabLst/>
              <a:defRPr/>
            </a:pPr>
            <a:r>
              <a:rPr kumimoji="0" lang="en" sz="1867" b="0" i="0" u="none" strike="noStrike" kern="0" cap="none" spc="0" normalizeH="0" baseline="0" noProof="0">
                <a:ln>
                  <a:noFill/>
                </a:ln>
                <a:solidFill>
                  <a:srgbClr val="5E696C"/>
                </a:solidFill>
                <a:effectLst/>
                <a:uLnTx/>
                <a:uFillTx/>
                <a:latin typeface="Lato"/>
                <a:ea typeface="Lato"/>
                <a:cs typeface="Lato"/>
                <a:sym typeface="Lato"/>
              </a:rPr>
              <a:t>Pre-addon requests</a:t>
            </a:r>
            <a:endParaRPr kumimoji="0" sz="1867" b="0" i="0" u="none" strike="noStrike" kern="0" cap="none" spc="0" normalizeH="0" baseline="0" noProof="0">
              <a:ln>
                <a:noFill/>
              </a:ln>
              <a:solidFill>
                <a:srgbClr val="5E696C"/>
              </a:solidFill>
              <a:effectLst/>
              <a:uLnTx/>
              <a:uFillTx/>
              <a:latin typeface="Lato"/>
              <a:ea typeface="Lato"/>
              <a:cs typeface="Lato"/>
              <a:sym typeface="Lato"/>
            </a:endParaRPr>
          </a:p>
        </p:txBody>
      </p:sp>
    </p:spTree>
    <p:extLst>
      <p:ext uri="{BB962C8B-B14F-4D97-AF65-F5344CB8AC3E}">
        <p14:creationId xmlns:p14="http://schemas.microsoft.com/office/powerpoint/2010/main" val="41461992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54"/>
          <p:cNvSpPr txBox="1">
            <a:spLocks noGrp="1"/>
          </p:cNvSpPr>
          <p:nvPr>
            <p:ph type="title"/>
          </p:nvPr>
        </p:nvSpPr>
        <p:spPr>
          <a:xfrm>
            <a:off x="415600" y="521800"/>
            <a:ext cx="11360800" cy="834800"/>
          </a:xfrm>
          <a:prstGeom prst="rect">
            <a:avLst/>
          </a:prstGeom>
        </p:spPr>
        <p:txBody>
          <a:bodyPr spcFirstLastPara="1" wrap="square" lIns="121900" tIns="121900" rIns="121900" bIns="121900" anchor="t" anchorCtr="0">
            <a:noAutofit/>
          </a:bodyPr>
          <a:lstStyle/>
          <a:p>
            <a:r>
              <a:rPr lang="en" sz="4000"/>
              <a:t>No Borrowing or Lending Categories in Alma</a:t>
            </a:r>
            <a:endParaRPr sz="4000"/>
          </a:p>
        </p:txBody>
      </p:sp>
      <p:pic>
        <p:nvPicPr>
          <p:cNvPr id="403" name="Google Shape;403;p54"/>
          <p:cNvPicPr preferRelativeResize="0"/>
          <p:nvPr/>
        </p:nvPicPr>
        <p:blipFill>
          <a:blip r:embed="rId3">
            <a:alphaModFix/>
          </a:blip>
          <a:stretch>
            <a:fillRect/>
          </a:stretch>
        </p:blipFill>
        <p:spPr>
          <a:xfrm>
            <a:off x="408148" y="1568067"/>
            <a:ext cx="4705619" cy="3223600"/>
          </a:xfrm>
          <a:prstGeom prst="rect">
            <a:avLst/>
          </a:prstGeom>
          <a:noFill/>
          <a:ln>
            <a:noFill/>
          </a:ln>
          <a:effectLst>
            <a:outerShdw blurRad="57150" dist="19050" dir="5400000" algn="bl" rotWithShape="0">
              <a:srgbClr val="000000">
                <a:alpha val="50000"/>
              </a:srgbClr>
            </a:outerShdw>
          </a:effectLst>
        </p:spPr>
      </p:pic>
      <p:pic>
        <p:nvPicPr>
          <p:cNvPr id="404" name="Google Shape;404;p54"/>
          <p:cNvPicPr preferRelativeResize="0"/>
          <p:nvPr/>
        </p:nvPicPr>
        <p:blipFill>
          <a:blip r:embed="rId4">
            <a:alphaModFix/>
          </a:blip>
          <a:stretch>
            <a:fillRect/>
          </a:stretch>
        </p:blipFill>
        <p:spPr>
          <a:xfrm>
            <a:off x="5518934" y="1599467"/>
            <a:ext cx="2044700" cy="2400300"/>
          </a:xfrm>
          <a:prstGeom prst="rect">
            <a:avLst/>
          </a:prstGeom>
          <a:noFill/>
          <a:ln>
            <a:noFill/>
          </a:ln>
          <a:effectLst>
            <a:outerShdw blurRad="57150" dist="19050" dir="5400000" algn="bl" rotWithShape="0">
              <a:srgbClr val="000000">
                <a:alpha val="50000"/>
              </a:srgbClr>
            </a:outerShdw>
          </a:effectLst>
        </p:spPr>
      </p:pic>
      <p:pic>
        <p:nvPicPr>
          <p:cNvPr id="405" name="Google Shape;405;p54"/>
          <p:cNvPicPr preferRelativeResize="0"/>
          <p:nvPr/>
        </p:nvPicPr>
        <p:blipFill>
          <a:blip r:embed="rId5">
            <a:alphaModFix/>
          </a:blip>
          <a:stretch>
            <a:fillRect/>
          </a:stretch>
        </p:blipFill>
        <p:spPr>
          <a:xfrm>
            <a:off x="3516153" y="4976663"/>
            <a:ext cx="8260249" cy="1551100"/>
          </a:xfrm>
          <a:prstGeom prst="rect">
            <a:avLst/>
          </a:prstGeom>
          <a:noFill/>
          <a:ln>
            <a:noFill/>
          </a:ln>
          <a:effectLst>
            <a:outerShdw blurRad="57150" dist="19050" dir="5400000" algn="bl" rotWithShape="0">
              <a:srgbClr val="000000">
                <a:alpha val="50000"/>
              </a:srgbClr>
            </a:outerShdw>
          </a:effectLst>
        </p:spPr>
      </p:pic>
      <p:sp>
        <p:nvSpPr>
          <p:cNvPr id="406" name="Google Shape;406;p54"/>
          <p:cNvSpPr txBox="1"/>
          <p:nvPr/>
        </p:nvSpPr>
        <p:spPr>
          <a:xfrm>
            <a:off x="7968800" y="1427667"/>
            <a:ext cx="3713200" cy="3223600"/>
          </a:xfrm>
          <a:prstGeom prst="rect">
            <a:avLst/>
          </a:prstGeom>
          <a:solidFill>
            <a:srgbClr val="FFE599"/>
          </a:solid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a:ln>
                  <a:noFill/>
                </a:ln>
                <a:solidFill>
                  <a:srgbClr val="000000"/>
                </a:solidFill>
                <a:effectLst/>
                <a:uLnTx/>
                <a:uFillTx/>
                <a:latin typeface="Arial"/>
                <a:ea typeface="+mn-ea"/>
                <a:cs typeface="Arial"/>
                <a:sym typeface="Arial"/>
              </a:rPr>
              <a:t>Solution: </a:t>
            </a:r>
            <a:endParaRPr kumimoji="0" sz="1600" b="1"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1"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a:ln>
                  <a:noFill/>
                </a:ln>
                <a:solidFill>
                  <a:srgbClr val="000000"/>
                </a:solidFill>
                <a:effectLst/>
                <a:uLnTx/>
                <a:uFillTx/>
                <a:latin typeface="Arial"/>
                <a:ea typeface="+mn-ea"/>
                <a:cs typeface="Arial"/>
                <a:sym typeface="Arial"/>
              </a:rPr>
              <a:t>Added a Library scoped Fulfillment Services Manager role. </a:t>
            </a:r>
            <a:endParaRPr kumimoji="0" sz="1600" b="1" i="0" u="none" strike="noStrike" kern="0" cap="none" spc="0" normalizeH="0" baseline="0" noProof="0">
              <a:ln>
                <a:noFill/>
              </a:ln>
              <a:solidFill>
                <a:srgbClr val="000000"/>
              </a:solidFill>
              <a:effectLst/>
              <a:uLnTx/>
              <a:uFillTx/>
              <a:latin typeface="Arial"/>
              <a:ea typeface="+mn-ea"/>
              <a:cs typeface="Arial"/>
              <a:sym typeface="Arial"/>
            </a:endParaRPr>
          </a:p>
          <a:p>
            <a:pPr marL="609585" marR="0" lvl="0" indent="-406390" algn="l" defTabSz="914400" rtl="0" eaLnBrk="1" fontAlgn="auto" latinLnBrk="0" hangingPunct="1">
              <a:lnSpc>
                <a:spcPct val="100000"/>
              </a:lnSpc>
              <a:spcBef>
                <a:spcPts val="0"/>
              </a:spcBef>
              <a:spcAft>
                <a:spcPts val="0"/>
              </a:spcAft>
              <a:buClr>
                <a:srgbClr val="000000"/>
              </a:buClr>
              <a:buSzPts val="1200"/>
              <a:buFont typeface="Arial"/>
              <a:buAutoNum type="arabicParenR"/>
              <a:tabLst/>
              <a:defRPr/>
            </a:pPr>
            <a:r>
              <a:rPr kumimoji="0" lang="en" sz="1600" b="0" i="0" u="none" strike="noStrike" kern="0" cap="none" spc="0" normalizeH="0" baseline="0" noProof="0">
                <a:ln>
                  <a:noFill/>
                </a:ln>
                <a:solidFill>
                  <a:srgbClr val="000000"/>
                </a:solidFill>
                <a:effectLst/>
                <a:uLnTx/>
                <a:uFillTx/>
                <a:latin typeface="Arial"/>
                <a:ea typeface="+mn-ea"/>
                <a:cs typeface="Arial"/>
                <a:sym typeface="Arial"/>
              </a:rPr>
              <a:t>Look up staff member</a:t>
            </a: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a:p>
            <a:pPr marL="609585" marR="0" lvl="0" indent="-406390" algn="l" defTabSz="914400" rtl="0" eaLnBrk="1" fontAlgn="auto" latinLnBrk="0" hangingPunct="1">
              <a:lnSpc>
                <a:spcPct val="100000"/>
              </a:lnSpc>
              <a:spcBef>
                <a:spcPts val="0"/>
              </a:spcBef>
              <a:spcAft>
                <a:spcPts val="0"/>
              </a:spcAft>
              <a:buClr>
                <a:srgbClr val="000000"/>
              </a:buClr>
              <a:buSzPts val="1200"/>
              <a:buFont typeface="Arial"/>
              <a:buAutoNum type="arabicParenR"/>
              <a:tabLst/>
              <a:defRPr/>
            </a:pPr>
            <a:r>
              <a:rPr kumimoji="0" lang="en" sz="1600" b="0" i="0" u="none" strike="noStrike" kern="0" cap="none" spc="0" normalizeH="0" baseline="0" noProof="0">
                <a:ln>
                  <a:noFill/>
                </a:ln>
                <a:solidFill>
                  <a:srgbClr val="000000"/>
                </a:solidFill>
                <a:effectLst/>
                <a:uLnTx/>
                <a:uFillTx/>
                <a:latin typeface="Arial"/>
                <a:ea typeface="+mn-ea"/>
                <a:cs typeface="Arial"/>
                <a:sym typeface="Arial"/>
              </a:rPr>
              <a:t>Get into their </a:t>
            </a:r>
            <a:r>
              <a:rPr kumimoji="0" lang="en" sz="1600" b="1" i="0" u="none" strike="noStrike" kern="0" cap="none" spc="0" normalizeH="0" baseline="0" noProof="0">
                <a:ln>
                  <a:noFill/>
                </a:ln>
                <a:solidFill>
                  <a:srgbClr val="000000"/>
                </a:solidFill>
                <a:effectLst/>
                <a:uLnTx/>
                <a:uFillTx/>
                <a:latin typeface="Arial"/>
                <a:ea typeface="+mn-ea"/>
                <a:cs typeface="Arial"/>
                <a:sym typeface="Arial"/>
              </a:rPr>
              <a:t>User Details</a:t>
            </a: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a:p>
            <a:pPr marL="609585" marR="0" lvl="0" indent="-406390" algn="l" defTabSz="914400" rtl="0" eaLnBrk="1" fontAlgn="auto" latinLnBrk="0" hangingPunct="1">
              <a:lnSpc>
                <a:spcPct val="100000"/>
              </a:lnSpc>
              <a:spcBef>
                <a:spcPts val="0"/>
              </a:spcBef>
              <a:spcAft>
                <a:spcPts val="0"/>
              </a:spcAft>
              <a:buClr>
                <a:srgbClr val="000000"/>
              </a:buClr>
              <a:buSzPts val="1200"/>
              <a:buFont typeface="Arial"/>
              <a:buAutoNum type="arabicParenR"/>
              <a:tabLst/>
              <a:defRPr/>
            </a:pPr>
            <a:r>
              <a:rPr kumimoji="0" lang="en" sz="1600" b="0" i="0" u="none" strike="noStrike" kern="0" cap="none" spc="0" normalizeH="0" baseline="0" noProof="0">
                <a:ln>
                  <a:noFill/>
                </a:ln>
                <a:solidFill>
                  <a:srgbClr val="000000"/>
                </a:solidFill>
                <a:effectLst/>
                <a:uLnTx/>
                <a:uFillTx/>
                <a:latin typeface="Arial"/>
                <a:ea typeface="+mn-ea"/>
                <a:cs typeface="Arial"/>
                <a:sym typeface="Arial"/>
              </a:rPr>
              <a:t>Under </a:t>
            </a:r>
            <a:r>
              <a:rPr kumimoji="0" lang="en" sz="1600" b="1" i="0" u="none" strike="noStrike" kern="0" cap="none" spc="0" normalizeH="0" baseline="0" noProof="0">
                <a:ln>
                  <a:noFill/>
                </a:ln>
                <a:solidFill>
                  <a:srgbClr val="000000"/>
                </a:solidFill>
                <a:effectLst/>
                <a:uLnTx/>
                <a:uFillTx/>
                <a:latin typeface="Arial"/>
                <a:ea typeface="+mn-ea"/>
                <a:cs typeface="Arial"/>
                <a:sym typeface="Arial"/>
              </a:rPr>
              <a:t>General Information</a:t>
            </a:r>
            <a:r>
              <a:rPr kumimoji="0" lang="en" sz="1600" b="0" i="0" u="none" strike="noStrike" kern="0" cap="none" spc="0" normalizeH="0" baseline="0" noProof="0">
                <a:ln>
                  <a:noFill/>
                </a:ln>
                <a:solidFill>
                  <a:srgbClr val="000000"/>
                </a:solidFill>
                <a:effectLst/>
                <a:uLnTx/>
                <a:uFillTx/>
                <a:latin typeface="Arial"/>
                <a:ea typeface="+mn-ea"/>
                <a:cs typeface="Arial"/>
                <a:sym typeface="Arial"/>
              </a:rPr>
              <a:t> locate their </a:t>
            </a:r>
            <a:r>
              <a:rPr kumimoji="0" lang="en" sz="1600" b="1" i="0" u="none" strike="noStrike" kern="0" cap="none" spc="0" normalizeH="0" baseline="0" noProof="0">
                <a:ln>
                  <a:noFill/>
                </a:ln>
                <a:solidFill>
                  <a:srgbClr val="000000"/>
                </a:solidFill>
                <a:effectLst/>
                <a:uLnTx/>
                <a:uFillTx/>
                <a:latin typeface="Arial"/>
                <a:ea typeface="+mn-ea"/>
                <a:cs typeface="Arial"/>
                <a:sym typeface="Arial"/>
              </a:rPr>
              <a:t>User Roles</a:t>
            </a:r>
            <a:r>
              <a:rPr kumimoji="0" lang="en" sz="1600" b="0" i="0" u="none" strike="noStrike" kern="0" cap="none" spc="0" normalizeH="0" baseline="0" noProof="0">
                <a:ln>
                  <a:noFill/>
                </a:ln>
                <a:solidFill>
                  <a:srgbClr val="000000"/>
                </a:solidFill>
                <a:effectLst/>
                <a:uLnTx/>
                <a:uFillTx/>
                <a:latin typeface="Arial"/>
                <a:ea typeface="+mn-ea"/>
                <a:cs typeface="Arial"/>
                <a:sym typeface="Arial"/>
              </a:rPr>
              <a:t> (scroll down)</a:t>
            </a: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a:p>
            <a:pPr marL="609585" marR="0" lvl="0" indent="-406390" algn="l" defTabSz="914400" rtl="0" eaLnBrk="1" fontAlgn="auto" latinLnBrk="0" hangingPunct="1">
              <a:lnSpc>
                <a:spcPct val="100000"/>
              </a:lnSpc>
              <a:spcBef>
                <a:spcPts val="0"/>
              </a:spcBef>
              <a:spcAft>
                <a:spcPts val="0"/>
              </a:spcAft>
              <a:buClr>
                <a:srgbClr val="000000"/>
              </a:buClr>
              <a:buSzPts val="1200"/>
              <a:buFont typeface="Arial"/>
              <a:buAutoNum type="arabicParenR"/>
              <a:tabLst/>
              <a:defRPr/>
            </a:pPr>
            <a:r>
              <a:rPr kumimoji="0" lang="en" sz="1600" b="0" i="0" u="none" strike="noStrike" kern="0" cap="none" spc="0" normalizeH="0" baseline="0" noProof="0">
                <a:ln>
                  <a:noFill/>
                </a:ln>
                <a:solidFill>
                  <a:srgbClr val="000000"/>
                </a:solidFill>
                <a:effectLst/>
                <a:uLnTx/>
                <a:uFillTx/>
                <a:latin typeface="Arial"/>
                <a:ea typeface="+mn-ea"/>
                <a:cs typeface="Arial"/>
                <a:sym typeface="Arial"/>
              </a:rPr>
              <a:t>Activate </a:t>
            </a:r>
            <a:r>
              <a:rPr kumimoji="0" lang="en" sz="1600" b="1" i="0" u="none" strike="noStrike" kern="0" cap="none" spc="0" normalizeH="0" baseline="0" noProof="0">
                <a:ln>
                  <a:noFill/>
                </a:ln>
                <a:solidFill>
                  <a:srgbClr val="000000"/>
                </a:solidFill>
                <a:effectLst/>
                <a:uLnTx/>
                <a:uFillTx/>
                <a:latin typeface="Arial"/>
                <a:ea typeface="+mn-ea"/>
                <a:cs typeface="Arial"/>
                <a:sym typeface="Arial"/>
              </a:rPr>
              <a:t>Fulfillment Services Manager</a:t>
            </a:r>
            <a:r>
              <a:rPr kumimoji="0" lang="en" sz="1600" b="0" i="0" u="none" strike="noStrike" kern="0" cap="none" spc="0" normalizeH="0" baseline="0" noProof="0">
                <a:ln>
                  <a:noFill/>
                </a:ln>
                <a:solidFill>
                  <a:srgbClr val="000000"/>
                </a:solidFill>
                <a:effectLst/>
                <a:uLnTx/>
                <a:uFillTx/>
                <a:latin typeface="Arial"/>
                <a:ea typeface="+mn-ea"/>
                <a:cs typeface="Arial"/>
                <a:sym typeface="Arial"/>
              </a:rPr>
              <a:t> and scope to your Library (not Institution name)</a:t>
            </a: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407" name="Google Shape;407;p54"/>
          <p:cNvPicPr preferRelativeResize="0"/>
          <p:nvPr/>
        </p:nvPicPr>
        <p:blipFill>
          <a:blip r:embed="rId6">
            <a:alphaModFix/>
          </a:blip>
          <a:stretch>
            <a:fillRect/>
          </a:stretch>
        </p:blipFill>
        <p:spPr>
          <a:xfrm>
            <a:off x="4452039" y="2448661"/>
            <a:ext cx="1066893" cy="1551100"/>
          </a:xfrm>
          <a:prstGeom prst="rect">
            <a:avLst/>
          </a:prstGeom>
          <a:noFill/>
          <a:ln w="19050" cap="flat" cmpd="sng">
            <a:solidFill>
              <a:schemeClr val="dk2"/>
            </a:solidFill>
            <a:prstDash val="solid"/>
            <a:round/>
            <a:headEnd type="none" w="sm" len="sm"/>
            <a:tailEnd type="none" w="sm" len="sm"/>
          </a:ln>
        </p:spPr>
      </p:pic>
    </p:spTree>
    <p:extLst>
      <p:ext uri="{BB962C8B-B14F-4D97-AF65-F5344CB8AC3E}">
        <p14:creationId xmlns:p14="http://schemas.microsoft.com/office/powerpoint/2010/main" val="2218907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55"/>
          <p:cNvSpPr txBox="1">
            <a:spLocks noGrp="1"/>
          </p:cNvSpPr>
          <p:nvPr>
            <p:ph type="title"/>
          </p:nvPr>
        </p:nvSpPr>
        <p:spPr>
          <a:xfrm>
            <a:off x="415600" y="521800"/>
            <a:ext cx="11360800" cy="834800"/>
          </a:xfrm>
          <a:prstGeom prst="rect">
            <a:avLst/>
          </a:prstGeom>
        </p:spPr>
        <p:txBody>
          <a:bodyPr spcFirstLastPara="1" wrap="square" lIns="121900" tIns="121900" rIns="121900" bIns="121900" anchor="t" anchorCtr="0">
            <a:noAutofit/>
          </a:bodyPr>
          <a:lstStyle/>
          <a:p>
            <a:r>
              <a:rPr lang="en"/>
              <a:t>Multi-Copy Set</a:t>
            </a:r>
            <a:endParaRPr/>
          </a:p>
        </p:txBody>
      </p:sp>
      <p:pic>
        <p:nvPicPr>
          <p:cNvPr id="413" name="Google Shape;413;p55"/>
          <p:cNvPicPr preferRelativeResize="0"/>
          <p:nvPr/>
        </p:nvPicPr>
        <p:blipFill rotWithShape="1">
          <a:blip r:embed="rId3">
            <a:alphaModFix/>
          </a:blip>
          <a:srcRect r="41581"/>
          <a:stretch/>
        </p:blipFill>
        <p:spPr>
          <a:xfrm>
            <a:off x="7603968" y="297034"/>
            <a:ext cx="4172433" cy="5334500"/>
          </a:xfrm>
          <a:prstGeom prst="rect">
            <a:avLst/>
          </a:prstGeom>
          <a:noFill/>
          <a:ln>
            <a:noFill/>
          </a:ln>
          <a:effectLst>
            <a:outerShdw blurRad="57150" dist="19050" dir="5400000" algn="bl" rotWithShape="0">
              <a:srgbClr val="000000">
                <a:alpha val="50000"/>
              </a:srgbClr>
            </a:outerShdw>
          </a:effectLst>
        </p:spPr>
      </p:pic>
      <p:sp>
        <p:nvSpPr>
          <p:cNvPr id="414" name="Google Shape;414;p55"/>
          <p:cNvSpPr txBox="1"/>
          <p:nvPr/>
        </p:nvSpPr>
        <p:spPr>
          <a:xfrm>
            <a:off x="827300" y="1596567"/>
            <a:ext cx="5472000" cy="834800"/>
          </a:xfrm>
          <a:prstGeom prst="rect">
            <a:avLst/>
          </a:prstGeom>
          <a:no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67" b="0" i="0" u="none" strike="noStrike" kern="0" cap="none" spc="0" normalizeH="0" baseline="0" noProof="0">
                <a:ln>
                  <a:noFill/>
                </a:ln>
                <a:solidFill>
                  <a:srgbClr val="000000"/>
                </a:solidFill>
                <a:effectLst/>
                <a:uLnTx/>
                <a:uFillTx/>
                <a:latin typeface="Lato"/>
                <a:ea typeface="Lato"/>
                <a:cs typeface="Lato"/>
                <a:sym typeface="Lato"/>
              </a:rPr>
              <a:t>Alma will check-out the barcode you give it and NOT the copy someone pulls from the shelf!</a:t>
            </a:r>
            <a:endParaRPr kumimoji="0" sz="1867" b="0" i="0" u="none" strike="noStrike" kern="0" cap="none" spc="0" normalizeH="0" baseline="0" noProof="0">
              <a:ln>
                <a:noFill/>
              </a:ln>
              <a:solidFill>
                <a:srgbClr val="000000"/>
              </a:solidFill>
              <a:effectLst/>
              <a:uLnTx/>
              <a:uFillTx/>
              <a:latin typeface="Lato"/>
              <a:ea typeface="Lato"/>
              <a:cs typeface="Lato"/>
              <a:sym typeface="Lato"/>
            </a:endParaRPr>
          </a:p>
        </p:txBody>
      </p:sp>
      <p:sp>
        <p:nvSpPr>
          <p:cNvPr id="415" name="Google Shape;415;p55"/>
          <p:cNvSpPr txBox="1"/>
          <p:nvPr/>
        </p:nvSpPr>
        <p:spPr>
          <a:xfrm>
            <a:off x="1640100" y="2863433"/>
            <a:ext cx="4833200" cy="3382000"/>
          </a:xfrm>
          <a:prstGeom prst="rect">
            <a:avLst/>
          </a:prstGeom>
          <a:solidFill>
            <a:srgbClr val="FFE599"/>
          </a:solid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67" b="1" i="0" u="none" strike="noStrike" kern="0" cap="none" spc="0" normalizeH="0" baseline="0" noProof="0">
                <a:ln>
                  <a:noFill/>
                </a:ln>
                <a:solidFill>
                  <a:srgbClr val="000000"/>
                </a:solidFill>
                <a:effectLst/>
                <a:uLnTx/>
                <a:uFillTx/>
                <a:latin typeface="Arial"/>
                <a:ea typeface="+mn-ea"/>
                <a:cs typeface="Arial"/>
                <a:sym typeface="Arial"/>
              </a:rPr>
              <a:t>SOLUTION:</a:t>
            </a:r>
            <a:r>
              <a:rPr kumimoji="0" lang="en" sz="1867" b="0" i="0" u="none" strike="noStrike" kern="0" cap="none" spc="0" normalizeH="0" baseline="0" noProof="0">
                <a:ln>
                  <a:noFill/>
                </a:ln>
                <a:solidFill>
                  <a:srgbClr val="000000"/>
                </a:solidFill>
                <a:effectLst/>
                <a:uLnTx/>
                <a:uFillTx/>
                <a:latin typeface="Arial"/>
                <a:ea typeface="+mn-ea"/>
                <a:cs typeface="Arial"/>
                <a:sym typeface="Arial"/>
              </a:rPr>
              <a:t> </a:t>
            </a: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416" name="Google Shape;416;p55"/>
          <p:cNvPicPr preferRelativeResize="0"/>
          <p:nvPr/>
        </p:nvPicPr>
        <p:blipFill>
          <a:blip r:embed="rId4">
            <a:alphaModFix/>
          </a:blip>
          <a:stretch>
            <a:fillRect/>
          </a:stretch>
        </p:blipFill>
        <p:spPr>
          <a:xfrm>
            <a:off x="1973934" y="3429000"/>
            <a:ext cx="3728367" cy="2685800"/>
          </a:xfrm>
          <a:prstGeom prst="rect">
            <a:avLst/>
          </a:prstGeom>
          <a:noFill/>
          <a:ln>
            <a:noFill/>
          </a:ln>
        </p:spPr>
      </p:pic>
    </p:spTree>
    <p:extLst>
      <p:ext uri="{BB962C8B-B14F-4D97-AF65-F5344CB8AC3E}">
        <p14:creationId xmlns:p14="http://schemas.microsoft.com/office/powerpoint/2010/main" val="18711570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56"/>
          <p:cNvSpPr txBox="1">
            <a:spLocks noGrp="1"/>
          </p:cNvSpPr>
          <p:nvPr>
            <p:ph type="title"/>
          </p:nvPr>
        </p:nvSpPr>
        <p:spPr>
          <a:xfrm>
            <a:off x="415600" y="521800"/>
            <a:ext cx="11360800" cy="834800"/>
          </a:xfrm>
          <a:prstGeom prst="rect">
            <a:avLst/>
          </a:prstGeom>
        </p:spPr>
        <p:txBody>
          <a:bodyPr spcFirstLastPara="1" wrap="square" lIns="121900" tIns="121900" rIns="121900" bIns="121900" anchor="t" anchorCtr="0">
            <a:noAutofit/>
          </a:bodyPr>
          <a:lstStyle/>
          <a:p>
            <a:r>
              <a:rPr lang="en"/>
              <a:t>Multi-Volume Set - Lending</a:t>
            </a:r>
            <a:endParaRPr/>
          </a:p>
        </p:txBody>
      </p:sp>
      <p:pic>
        <p:nvPicPr>
          <p:cNvPr id="422" name="Google Shape;422;p56"/>
          <p:cNvPicPr preferRelativeResize="0"/>
          <p:nvPr/>
        </p:nvPicPr>
        <p:blipFill>
          <a:blip r:embed="rId3">
            <a:alphaModFix/>
          </a:blip>
          <a:stretch>
            <a:fillRect/>
          </a:stretch>
        </p:blipFill>
        <p:spPr>
          <a:xfrm>
            <a:off x="1045033" y="2149137"/>
            <a:ext cx="9884235" cy="2309233"/>
          </a:xfrm>
          <a:prstGeom prst="rect">
            <a:avLst/>
          </a:prstGeom>
          <a:noFill/>
          <a:ln>
            <a:noFill/>
          </a:ln>
          <a:effectLst>
            <a:outerShdw blurRad="57150" dist="19050" dir="5400000" algn="bl" rotWithShape="0">
              <a:srgbClr val="000000">
                <a:alpha val="50000"/>
              </a:srgbClr>
            </a:outerShdw>
          </a:effectLst>
        </p:spPr>
      </p:pic>
      <p:sp>
        <p:nvSpPr>
          <p:cNvPr id="423" name="Google Shape;423;p56"/>
          <p:cNvSpPr txBox="1"/>
          <p:nvPr/>
        </p:nvSpPr>
        <p:spPr>
          <a:xfrm>
            <a:off x="1044967" y="4904867"/>
            <a:ext cx="9884400" cy="834800"/>
          </a:xfrm>
          <a:prstGeom prst="rect">
            <a:avLst/>
          </a:prstGeom>
          <a:no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2400" b="0" i="0" u="none" strike="noStrike" kern="0" cap="none" spc="0" normalizeH="0" baseline="0" noProof="0">
                <a:ln>
                  <a:noFill/>
                </a:ln>
                <a:solidFill>
                  <a:srgbClr val="000000"/>
                </a:solidFill>
                <a:effectLst/>
                <a:uLnTx/>
                <a:uFillTx/>
                <a:latin typeface="Lato"/>
                <a:ea typeface="Lato"/>
                <a:cs typeface="Lato"/>
                <a:sym typeface="Lato"/>
              </a:rPr>
              <a:t>PROBLEM: Alma does not recognize more than one barcode for updating</a:t>
            </a:r>
            <a:endParaRPr kumimoji="0" sz="2400" b="0" i="0" u="none" strike="noStrike" kern="0" cap="none" spc="0" normalizeH="0" baseline="0" noProof="0">
              <a:ln>
                <a:noFill/>
              </a:ln>
              <a:solidFill>
                <a:srgbClr val="000000"/>
              </a:solidFill>
              <a:effectLst/>
              <a:uLnTx/>
              <a:uFillTx/>
              <a:latin typeface="Lato"/>
              <a:ea typeface="Lato"/>
              <a:cs typeface="Lato"/>
              <a:sym typeface="Lato"/>
            </a:endParaRPr>
          </a:p>
        </p:txBody>
      </p:sp>
    </p:spTree>
    <p:extLst>
      <p:ext uri="{BB962C8B-B14F-4D97-AF65-F5344CB8AC3E}">
        <p14:creationId xmlns:p14="http://schemas.microsoft.com/office/powerpoint/2010/main" val="61120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57"/>
          <p:cNvSpPr txBox="1">
            <a:spLocks noGrp="1"/>
          </p:cNvSpPr>
          <p:nvPr>
            <p:ph type="title"/>
          </p:nvPr>
        </p:nvSpPr>
        <p:spPr>
          <a:xfrm>
            <a:off x="415600" y="521800"/>
            <a:ext cx="11360800" cy="834800"/>
          </a:xfrm>
          <a:prstGeom prst="rect">
            <a:avLst/>
          </a:prstGeom>
        </p:spPr>
        <p:txBody>
          <a:bodyPr spcFirstLastPara="1" wrap="square" lIns="121900" tIns="121900" rIns="121900" bIns="121900" anchor="t" anchorCtr="0">
            <a:noAutofit/>
          </a:bodyPr>
          <a:lstStyle/>
          <a:p>
            <a:r>
              <a:rPr lang="en"/>
              <a:t>Multi-Volume Set - Borrowing</a:t>
            </a:r>
            <a:endParaRPr/>
          </a:p>
        </p:txBody>
      </p:sp>
      <p:pic>
        <p:nvPicPr>
          <p:cNvPr id="429" name="Google Shape;429;p57"/>
          <p:cNvPicPr preferRelativeResize="0"/>
          <p:nvPr/>
        </p:nvPicPr>
        <p:blipFill>
          <a:blip r:embed="rId3">
            <a:alphaModFix/>
          </a:blip>
          <a:stretch>
            <a:fillRect/>
          </a:stretch>
        </p:blipFill>
        <p:spPr>
          <a:xfrm>
            <a:off x="804500" y="2076133"/>
            <a:ext cx="10388600" cy="3556000"/>
          </a:xfrm>
          <a:prstGeom prst="rect">
            <a:avLst/>
          </a:prstGeom>
          <a:noFill/>
          <a:ln>
            <a:noFill/>
          </a:ln>
          <a:effectLst>
            <a:outerShdw blurRad="57150" dist="19050" dir="5400000" algn="bl" rotWithShape="0">
              <a:srgbClr val="000000">
                <a:alpha val="50000"/>
              </a:srgbClr>
            </a:outerShdw>
          </a:effectLst>
        </p:spPr>
      </p:pic>
    </p:spTree>
    <p:extLst>
      <p:ext uri="{BB962C8B-B14F-4D97-AF65-F5344CB8AC3E}">
        <p14:creationId xmlns:p14="http://schemas.microsoft.com/office/powerpoint/2010/main" val="3793826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58"/>
          <p:cNvSpPr txBox="1">
            <a:spLocks noGrp="1"/>
          </p:cNvSpPr>
          <p:nvPr>
            <p:ph type="title"/>
          </p:nvPr>
        </p:nvSpPr>
        <p:spPr>
          <a:xfrm>
            <a:off x="415600" y="521800"/>
            <a:ext cx="11360800" cy="834800"/>
          </a:xfrm>
          <a:prstGeom prst="rect">
            <a:avLst/>
          </a:prstGeom>
        </p:spPr>
        <p:txBody>
          <a:bodyPr spcFirstLastPara="1" wrap="square" lIns="121900" tIns="121900" rIns="121900" bIns="121900" anchor="t" anchorCtr="0">
            <a:noAutofit/>
          </a:bodyPr>
          <a:lstStyle/>
          <a:p>
            <a:r>
              <a:rPr lang="en"/>
              <a:t>Lending Renewals: Overdues</a:t>
            </a:r>
            <a:endParaRPr/>
          </a:p>
        </p:txBody>
      </p:sp>
      <p:sp>
        <p:nvSpPr>
          <p:cNvPr id="435" name="Google Shape;435;p58"/>
          <p:cNvSpPr txBox="1"/>
          <p:nvPr/>
        </p:nvSpPr>
        <p:spPr>
          <a:xfrm>
            <a:off x="120033" y="521800"/>
            <a:ext cx="10882400" cy="4000000"/>
          </a:xfrm>
          <a:prstGeom prst="rect">
            <a:avLst/>
          </a:prstGeom>
          <a:noFill/>
          <a:ln>
            <a:noFill/>
          </a:ln>
        </p:spPr>
        <p:txBody>
          <a:bodyPr spcFirstLastPara="1" wrap="square" lIns="121900" tIns="121900" rIns="121900" bIns="121900" anchor="ctr" anchorCtr="0">
            <a:noAutofit/>
          </a:bodyPr>
          <a:lstStyle/>
          <a:p>
            <a:pPr marL="1219170" marR="0" lvl="1" indent="-423323" algn="l" defTabSz="914400" rtl="0" eaLnBrk="1" fontAlgn="auto" latinLnBrk="0" hangingPunct="1">
              <a:lnSpc>
                <a:spcPct val="115000"/>
              </a:lnSpc>
              <a:spcBef>
                <a:spcPts val="0"/>
              </a:spcBef>
              <a:spcAft>
                <a:spcPts val="0"/>
              </a:spcAft>
              <a:buClr>
                <a:srgbClr val="5E696C"/>
              </a:buClr>
              <a:buSzPts val="1400"/>
              <a:buFont typeface="Lato"/>
              <a:buAutoNum type="alphaLcParenR"/>
              <a:tabLst/>
              <a:defRPr/>
            </a:pPr>
            <a:r>
              <a:rPr kumimoji="0" lang="en" sz="1867" b="0" i="0" u="none" strike="noStrike" kern="0" cap="none" spc="0" normalizeH="0" baseline="0" noProof="0">
                <a:ln>
                  <a:noFill/>
                </a:ln>
                <a:solidFill>
                  <a:srgbClr val="5E696C"/>
                </a:solidFill>
                <a:effectLst/>
                <a:uLnTx/>
                <a:uFillTx/>
                <a:latin typeface="Lato"/>
                <a:ea typeface="Lato"/>
                <a:cs typeface="Lato"/>
                <a:sym typeface="Lato"/>
              </a:rPr>
              <a:t>Overdue items have a “restore” request on them in Alma</a:t>
            </a:r>
            <a:endParaRPr kumimoji="0" sz="1867" b="0" i="0" u="none" strike="noStrike" kern="0" cap="none" spc="0" normalizeH="0" baseline="0" noProof="0">
              <a:ln>
                <a:noFill/>
              </a:ln>
              <a:solidFill>
                <a:srgbClr val="5E696C"/>
              </a:solidFill>
              <a:effectLst/>
              <a:uLnTx/>
              <a:uFillTx/>
              <a:latin typeface="Lato"/>
              <a:ea typeface="Lato"/>
              <a:cs typeface="Lato"/>
              <a:sym typeface="Lato"/>
            </a:endParaRPr>
          </a:p>
          <a:p>
            <a:pPr marL="1828754" marR="0" lvl="2" indent="-423323" algn="l" defTabSz="914400" rtl="0" eaLnBrk="1" fontAlgn="auto" latinLnBrk="0" hangingPunct="1">
              <a:lnSpc>
                <a:spcPct val="115000"/>
              </a:lnSpc>
              <a:spcBef>
                <a:spcPts val="0"/>
              </a:spcBef>
              <a:spcAft>
                <a:spcPts val="0"/>
              </a:spcAft>
              <a:buClr>
                <a:srgbClr val="5E696C"/>
              </a:buClr>
              <a:buSzPts val="1400"/>
              <a:buFont typeface="Lato"/>
              <a:buAutoNum type="romanLcParenR"/>
              <a:tabLst/>
              <a:defRPr/>
            </a:pPr>
            <a:r>
              <a:rPr kumimoji="0" lang="en" sz="1867" b="0" i="0" u="none" strike="noStrike" kern="0" cap="none" spc="0" normalizeH="0" baseline="0" noProof="0">
                <a:ln>
                  <a:noFill/>
                </a:ln>
                <a:solidFill>
                  <a:srgbClr val="5E696C"/>
                </a:solidFill>
                <a:effectLst/>
                <a:uLnTx/>
                <a:uFillTx/>
                <a:latin typeface="Lato"/>
                <a:ea typeface="Lato"/>
                <a:cs typeface="Lato"/>
                <a:sym typeface="Lato"/>
              </a:rPr>
              <a:t>Find item, cancel restore request</a:t>
            </a:r>
            <a:endParaRPr kumimoji="0" sz="1867" b="0" i="0" u="none" strike="noStrike" kern="0" cap="none" spc="0" normalizeH="0" baseline="0" noProof="0">
              <a:ln>
                <a:noFill/>
              </a:ln>
              <a:solidFill>
                <a:srgbClr val="5E696C"/>
              </a:solidFill>
              <a:effectLst/>
              <a:uLnTx/>
              <a:uFillTx/>
              <a:latin typeface="Lato"/>
              <a:ea typeface="Lato"/>
              <a:cs typeface="Lato"/>
              <a:sym typeface="Lato"/>
            </a:endParaRPr>
          </a:p>
          <a:p>
            <a:pPr marL="1828754" marR="0" lvl="2" indent="-423323" algn="l" defTabSz="914400" rtl="0" eaLnBrk="1" fontAlgn="auto" latinLnBrk="0" hangingPunct="1">
              <a:lnSpc>
                <a:spcPct val="115000"/>
              </a:lnSpc>
              <a:spcBef>
                <a:spcPts val="0"/>
              </a:spcBef>
              <a:spcAft>
                <a:spcPts val="0"/>
              </a:spcAft>
              <a:buClr>
                <a:srgbClr val="5E696C"/>
              </a:buClr>
              <a:buSzPts val="1400"/>
              <a:buFont typeface="Lato"/>
              <a:buAutoNum type="romanLcParenR"/>
              <a:tabLst/>
              <a:defRPr/>
            </a:pPr>
            <a:r>
              <a:rPr kumimoji="0" lang="en" sz="1867" b="0" i="0" u="none" strike="noStrike" kern="0" cap="none" spc="0" normalizeH="0" baseline="0" noProof="0">
                <a:ln>
                  <a:noFill/>
                </a:ln>
                <a:solidFill>
                  <a:srgbClr val="5E696C"/>
                </a:solidFill>
                <a:effectLst/>
                <a:uLnTx/>
                <a:uFillTx/>
                <a:latin typeface="Lato"/>
                <a:ea typeface="Lato"/>
                <a:cs typeface="Lato"/>
                <a:sym typeface="Lato"/>
              </a:rPr>
              <a:t>Renew in  ILLiad</a:t>
            </a:r>
            <a:endParaRPr kumimoji="0" sz="1867" b="0" i="0" u="none" strike="noStrike" kern="0" cap="none" spc="0" normalizeH="0" baseline="0" noProof="0">
              <a:ln>
                <a:noFill/>
              </a:ln>
              <a:solidFill>
                <a:srgbClr val="5E696C"/>
              </a:solidFill>
              <a:effectLst/>
              <a:uLnTx/>
              <a:uFillTx/>
              <a:latin typeface="Lato"/>
              <a:ea typeface="Lato"/>
              <a:cs typeface="Lato"/>
              <a:sym typeface="Lato"/>
            </a:endParaRPr>
          </a:p>
          <a:p>
            <a:pPr marL="1828754" marR="0" lvl="2" indent="-423323" algn="l" defTabSz="914400" rtl="0" eaLnBrk="1" fontAlgn="auto" latinLnBrk="0" hangingPunct="1">
              <a:lnSpc>
                <a:spcPct val="115000"/>
              </a:lnSpc>
              <a:spcBef>
                <a:spcPts val="0"/>
              </a:spcBef>
              <a:spcAft>
                <a:spcPts val="0"/>
              </a:spcAft>
              <a:buClr>
                <a:srgbClr val="5E696C"/>
              </a:buClr>
              <a:buSzPts val="1400"/>
              <a:buFont typeface="Lato"/>
              <a:buAutoNum type="romanLcParenR"/>
              <a:tabLst/>
              <a:defRPr/>
            </a:pPr>
            <a:r>
              <a:rPr kumimoji="0" lang="en" sz="1867" b="0" i="0" u="none" strike="noStrike" kern="0" cap="none" spc="0" normalizeH="0" baseline="0" noProof="0">
                <a:ln>
                  <a:noFill/>
                </a:ln>
                <a:solidFill>
                  <a:srgbClr val="5E696C"/>
                </a:solidFill>
                <a:effectLst/>
                <a:uLnTx/>
                <a:uFillTx/>
                <a:latin typeface="Lato"/>
                <a:ea typeface="Lato"/>
                <a:cs typeface="Lato"/>
                <a:sym typeface="Lato"/>
              </a:rPr>
              <a:t>Renew in Alma under Fulfillment &gt; Lending</a:t>
            </a:r>
            <a:endParaRPr kumimoji="0" sz="1867" b="0" i="0" u="none" strike="noStrike" kern="0" cap="none" spc="0" normalizeH="0" baseline="0" noProof="0">
              <a:ln>
                <a:noFill/>
              </a:ln>
              <a:solidFill>
                <a:srgbClr val="5E696C"/>
              </a:solidFill>
              <a:effectLst/>
              <a:uLnTx/>
              <a:uFillTx/>
              <a:latin typeface="Lato"/>
              <a:ea typeface="Lato"/>
              <a:cs typeface="Lato"/>
              <a:sym typeface="Lato"/>
            </a:endParaRPr>
          </a:p>
          <a:p>
            <a:pPr marL="1219170" marR="0" lvl="0" indent="0" algn="l" defTabSz="914400" rtl="0" eaLnBrk="1" fontAlgn="auto" latinLnBrk="0" hangingPunct="1">
              <a:lnSpc>
                <a:spcPct val="115000"/>
              </a:lnSpc>
              <a:spcBef>
                <a:spcPts val="2133"/>
              </a:spcBef>
              <a:spcAft>
                <a:spcPts val="2133"/>
              </a:spcAft>
              <a:buClr>
                <a:srgbClr val="000000"/>
              </a:buClr>
              <a:buSzTx/>
              <a:buFontTx/>
              <a:buNone/>
              <a:tabLst/>
              <a:defRPr/>
            </a:pPr>
            <a:endParaRPr kumimoji="0" sz="1867" b="0" i="0" u="none" strike="noStrike" kern="0" cap="none" spc="0" normalizeH="0" baseline="0" noProof="0">
              <a:ln>
                <a:noFill/>
              </a:ln>
              <a:solidFill>
                <a:srgbClr val="5E696C"/>
              </a:solidFill>
              <a:effectLst/>
              <a:uLnTx/>
              <a:uFillTx/>
              <a:latin typeface="Lato"/>
              <a:ea typeface="Lato"/>
              <a:cs typeface="Lato"/>
              <a:sym typeface="Lato"/>
            </a:endParaRPr>
          </a:p>
        </p:txBody>
      </p:sp>
      <p:pic>
        <p:nvPicPr>
          <p:cNvPr id="436" name="Google Shape;436;p58"/>
          <p:cNvPicPr preferRelativeResize="0"/>
          <p:nvPr/>
        </p:nvPicPr>
        <p:blipFill>
          <a:blip r:embed="rId3">
            <a:alphaModFix/>
          </a:blip>
          <a:stretch>
            <a:fillRect/>
          </a:stretch>
        </p:blipFill>
        <p:spPr>
          <a:xfrm>
            <a:off x="404501" y="2772601"/>
            <a:ext cx="11599601" cy="1973700"/>
          </a:xfrm>
          <a:prstGeom prst="rect">
            <a:avLst/>
          </a:prstGeom>
          <a:noFill/>
          <a:ln>
            <a:noFill/>
          </a:ln>
          <a:effectLst>
            <a:outerShdw blurRad="57150" dist="19050" dir="5400000" algn="bl" rotWithShape="0">
              <a:srgbClr val="000000">
                <a:alpha val="50000"/>
              </a:srgbClr>
            </a:outerShdw>
          </a:effectLst>
        </p:spPr>
      </p:pic>
      <p:sp>
        <p:nvSpPr>
          <p:cNvPr id="437" name="Google Shape;437;p58"/>
          <p:cNvSpPr/>
          <p:nvPr/>
        </p:nvSpPr>
        <p:spPr>
          <a:xfrm>
            <a:off x="1427496" y="3261588"/>
            <a:ext cx="2056000" cy="334800"/>
          </a:xfrm>
          <a:prstGeom prst="rect">
            <a:avLst/>
          </a:prstGeom>
          <a:noFill/>
          <a:ln w="28575" cap="flat" cmpd="sng">
            <a:solidFill>
              <a:srgbClr val="274E1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cxnSp>
        <p:nvCxnSpPr>
          <p:cNvPr id="438" name="Google Shape;438;p58"/>
          <p:cNvCxnSpPr>
            <a:stCxn id="437" idx="3"/>
          </p:cNvCxnSpPr>
          <p:nvPr/>
        </p:nvCxnSpPr>
        <p:spPr>
          <a:xfrm rot="10800000" flipH="1">
            <a:off x="3483496" y="3090188"/>
            <a:ext cx="6356400" cy="338800"/>
          </a:xfrm>
          <a:prstGeom prst="straightConnector1">
            <a:avLst/>
          </a:prstGeom>
          <a:noFill/>
          <a:ln w="28575" cap="flat" cmpd="sng">
            <a:solidFill>
              <a:srgbClr val="38761D"/>
            </a:solidFill>
            <a:prstDash val="solid"/>
            <a:round/>
            <a:headEnd type="none" w="med" len="med"/>
            <a:tailEnd type="triangle" w="med" len="med"/>
          </a:ln>
        </p:spPr>
      </p:cxnSp>
      <p:sp>
        <p:nvSpPr>
          <p:cNvPr id="439" name="Google Shape;439;p58"/>
          <p:cNvSpPr txBox="1"/>
          <p:nvPr/>
        </p:nvSpPr>
        <p:spPr>
          <a:xfrm>
            <a:off x="476100" y="4657567"/>
            <a:ext cx="11528000" cy="834800"/>
          </a:xfrm>
          <a:prstGeom prst="rect">
            <a:avLst/>
          </a:prstGeom>
          <a:no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2400" b="0" i="1" u="none" strike="noStrike" kern="0" cap="none" spc="0" normalizeH="0" baseline="0" noProof="0">
                <a:ln>
                  <a:noFill/>
                </a:ln>
                <a:solidFill>
                  <a:srgbClr val="000000"/>
                </a:solidFill>
                <a:effectLst/>
                <a:uLnTx/>
                <a:uFillTx/>
                <a:latin typeface="Lato"/>
                <a:ea typeface="Lato"/>
                <a:cs typeface="Lato"/>
                <a:sym typeface="Lato"/>
              </a:rPr>
              <a:t>No renew options? You </a:t>
            </a:r>
            <a:r>
              <a:rPr kumimoji="0" lang="en" sz="2400" b="1" i="1" u="none" strike="noStrike" kern="0" cap="none" spc="0" normalizeH="0" baseline="0" noProof="0">
                <a:ln>
                  <a:noFill/>
                </a:ln>
                <a:solidFill>
                  <a:srgbClr val="000000"/>
                </a:solidFill>
                <a:effectLst/>
                <a:uLnTx/>
                <a:uFillTx/>
                <a:latin typeface="Lato"/>
                <a:ea typeface="Lato"/>
                <a:cs typeface="Lato"/>
                <a:sym typeface="Lato"/>
              </a:rPr>
              <a:t>MUST </a:t>
            </a:r>
            <a:r>
              <a:rPr kumimoji="0" lang="en" sz="2400" b="0" i="1" u="none" strike="noStrike" kern="0" cap="none" spc="0" normalizeH="0" baseline="0" noProof="0">
                <a:ln>
                  <a:noFill/>
                </a:ln>
                <a:solidFill>
                  <a:srgbClr val="000000"/>
                </a:solidFill>
                <a:effectLst/>
                <a:uLnTx/>
                <a:uFillTx/>
                <a:latin typeface="Lato"/>
                <a:ea typeface="Lato"/>
                <a:cs typeface="Lato"/>
                <a:sym typeface="Lato"/>
              </a:rPr>
              <a:t>have your borrowing workflow profile configured in Alma! </a:t>
            </a:r>
            <a:endParaRPr kumimoji="0" sz="2400" b="0" i="1" u="none" strike="noStrike" kern="0" cap="none" spc="0" normalizeH="0" baseline="0" noProof="0">
              <a:ln>
                <a:noFill/>
              </a:ln>
              <a:solidFill>
                <a:srgbClr val="000000"/>
              </a:solidFill>
              <a:effectLst/>
              <a:uLnTx/>
              <a:uFillTx/>
              <a:latin typeface="Lato"/>
              <a:ea typeface="Lato"/>
              <a:cs typeface="Lato"/>
              <a:sym typeface="Lato"/>
            </a:endParaRPr>
          </a:p>
        </p:txBody>
      </p:sp>
    </p:spTree>
    <p:extLst>
      <p:ext uri="{BB962C8B-B14F-4D97-AF65-F5344CB8AC3E}">
        <p14:creationId xmlns:p14="http://schemas.microsoft.com/office/powerpoint/2010/main" val="23538119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59"/>
          <p:cNvSpPr txBox="1">
            <a:spLocks noGrp="1"/>
          </p:cNvSpPr>
          <p:nvPr>
            <p:ph type="title"/>
          </p:nvPr>
        </p:nvSpPr>
        <p:spPr>
          <a:xfrm>
            <a:off x="415600" y="521800"/>
            <a:ext cx="11685200" cy="834800"/>
          </a:xfrm>
          <a:prstGeom prst="rect">
            <a:avLst/>
          </a:prstGeom>
        </p:spPr>
        <p:txBody>
          <a:bodyPr spcFirstLastPara="1" wrap="square" lIns="121900" tIns="121900" rIns="121900" bIns="121900" anchor="t" anchorCtr="0">
            <a:noAutofit/>
          </a:bodyPr>
          <a:lstStyle/>
          <a:p>
            <a:r>
              <a:rPr lang="en"/>
              <a:t>Lending, Primo Requests, &amp; Hold Shelf Woes</a:t>
            </a:r>
            <a:endParaRPr/>
          </a:p>
        </p:txBody>
      </p:sp>
      <p:sp>
        <p:nvSpPr>
          <p:cNvPr id="445" name="Google Shape;445;p59"/>
          <p:cNvSpPr txBox="1"/>
          <p:nvPr/>
        </p:nvSpPr>
        <p:spPr>
          <a:xfrm>
            <a:off x="415600" y="1988000"/>
            <a:ext cx="11685200" cy="4000000"/>
          </a:xfrm>
          <a:prstGeom prst="rect">
            <a:avLst/>
          </a:prstGeom>
          <a:noFill/>
          <a:ln>
            <a:noFill/>
          </a:ln>
        </p:spPr>
        <p:txBody>
          <a:bodyPr spcFirstLastPara="1" wrap="square" lIns="121900" tIns="121900" rIns="121900" bIns="121900" anchor="ctr" anchorCtr="0">
            <a:noAutofit/>
          </a:bodyPr>
          <a:lstStyle/>
          <a:p>
            <a:pPr marL="2438339" marR="0" lvl="3" indent="-423323" algn="l" defTabSz="914400" rtl="0" eaLnBrk="1" fontAlgn="auto" latinLnBrk="0" hangingPunct="1">
              <a:lnSpc>
                <a:spcPct val="115000"/>
              </a:lnSpc>
              <a:spcBef>
                <a:spcPts val="0"/>
              </a:spcBef>
              <a:spcAft>
                <a:spcPts val="0"/>
              </a:spcAft>
              <a:buClr>
                <a:srgbClr val="5E696C"/>
              </a:buClr>
              <a:buSzPts val="1400"/>
              <a:buFont typeface="Lato"/>
              <a:buAutoNum type="arabicPeriod"/>
              <a:tabLst/>
              <a:defRPr/>
            </a:pPr>
            <a:r>
              <a:rPr kumimoji="0" lang="en" sz="1867" b="0" i="0" u="none" strike="noStrike" kern="0" cap="none" spc="0" normalizeH="0" baseline="0" noProof="0">
                <a:ln>
                  <a:noFill/>
                </a:ln>
                <a:solidFill>
                  <a:srgbClr val="000000"/>
                </a:solidFill>
                <a:effectLst/>
                <a:uLnTx/>
                <a:uFillTx/>
                <a:latin typeface="Lato"/>
                <a:ea typeface="Lato"/>
                <a:cs typeface="Lato"/>
                <a:sym typeface="Lato"/>
              </a:rPr>
              <a:t>Local patron places an Primo request on an item out via ILL</a:t>
            </a:r>
            <a:endParaRPr kumimoji="0" sz="1867" b="0" i="0" u="none" strike="noStrike" kern="0" cap="none" spc="0" normalizeH="0" baseline="0" noProof="0">
              <a:ln>
                <a:noFill/>
              </a:ln>
              <a:solidFill>
                <a:srgbClr val="000000"/>
              </a:solidFill>
              <a:effectLst/>
              <a:uLnTx/>
              <a:uFillTx/>
              <a:latin typeface="Lato"/>
              <a:ea typeface="Lato"/>
              <a:cs typeface="Lato"/>
              <a:sym typeface="Lato"/>
            </a:endParaRPr>
          </a:p>
          <a:p>
            <a:pPr marL="2438339" marR="0" lvl="3" indent="-423323" algn="l" defTabSz="914400" rtl="0" eaLnBrk="1" fontAlgn="auto" latinLnBrk="0" hangingPunct="1">
              <a:lnSpc>
                <a:spcPct val="115000"/>
              </a:lnSpc>
              <a:spcBef>
                <a:spcPts val="0"/>
              </a:spcBef>
              <a:spcAft>
                <a:spcPts val="0"/>
              </a:spcAft>
              <a:buClr>
                <a:srgbClr val="5E696C"/>
              </a:buClr>
              <a:buSzPts val="1400"/>
              <a:buFont typeface="Lato"/>
              <a:buAutoNum type="arabicPeriod"/>
              <a:tabLst/>
              <a:defRPr/>
            </a:pPr>
            <a:r>
              <a:rPr kumimoji="0" lang="en" sz="1867" b="0" i="0" u="none" strike="noStrike" kern="0" cap="none" spc="0" normalizeH="0" baseline="0" noProof="0">
                <a:ln>
                  <a:noFill/>
                </a:ln>
                <a:solidFill>
                  <a:srgbClr val="000000"/>
                </a:solidFill>
                <a:effectLst/>
                <a:uLnTx/>
                <a:uFillTx/>
                <a:latin typeface="Lato"/>
                <a:ea typeface="Lato"/>
                <a:cs typeface="Lato"/>
                <a:sym typeface="Lato"/>
              </a:rPr>
              <a:t>Item is eventually returned with NCIP addon</a:t>
            </a:r>
            <a:endParaRPr kumimoji="0" sz="1867" b="0" i="0" u="none" strike="noStrike" kern="0" cap="none" spc="0" normalizeH="0" baseline="0" noProof="0">
              <a:ln>
                <a:noFill/>
              </a:ln>
              <a:solidFill>
                <a:srgbClr val="000000"/>
              </a:solidFill>
              <a:effectLst/>
              <a:uLnTx/>
              <a:uFillTx/>
              <a:latin typeface="Lato"/>
              <a:ea typeface="Lato"/>
              <a:cs typeface="Lato"/>
              <a:sym typeface="Lato"/>
            </a:endParaRPr>
          </a:p>
          <a:p>
            <a:pPr marL="2438339" marR="0" lvl="3" indent="-423323" algn="l" defTabSz="914400" rtl="0" eaLnBrk="1" fontAlgn="auto" latinLnBrk="0" hangingPunct="1">
              <a:lnSpc>
                <a:spcPct val="115000"/>
              </a:lnSpc>
              <a:spcBef>
                <a:spcPts val="0"/>
              </a:spcBef>
              <a:spcAft>
                <a:spcPts val="0"/>
              </a:spcAft>
              <a:buClr>
                <a:srgbClr val="5E696C"/>
              </a:buClr>
              <a:buSzPts val="1400"/>
              <a:buFont typeface="Lato"/>
              <a:buAutoNum type="arabicPeriod"/>
              <a:tabLst/>
              <a:defRPr/>
            </a:pPr>
            <a:r>
              <a:rPr kumimoji="0" lang="en" sz="1867" b="0" i="0" u="none" strike="noStrike" kern="0" cap="none" spc="0" normalizeH="0" baseline="0" noProof="0">
                <a:ln>
                  <a:noFill/>
                </a:ln>
                <a:solidFill>
                  <a:srgbClr val="000000"/>
                </a:solidFill>
                <a:effectLst/>
                <a:uLnTx/>
                <a:uFillTx/>
                <a:latin typeface="Lato"/>
                <a:ea typeface="Lato"/>
                <a:cs typeface="Lato"/>
                <a:sym typeface="Lato"/>
              </a:rPr>
              <a:t>Item moves to “available” in Alma regardless of request by local patron</a:t>
            </a:r>
            <a:endParaRPr kumimoji="0" sz="1867" b="0" i="0" u="none" strike="noStrike" kern="0" cap="none" spc="0" normalizeH="0" baseline="0" noProof="0">
              <a:ln>
                <a:noFill/>
              </a:ln>
              <a:solidFill>
                <a:srgbClr val="000000"/>
              </a:solidFill>
              <a:effectLst/>
              <a:uLnTx/>
              <a:uFillTx/>
              <a:latin typeface="Lato"/>
              <a:ea typeface="Lato"/>
              <a:cs typeface="Lato"/>
              <a:sym typeface="Lato"/>
            </a:endParaRPr>
          </a:p>
          <a:p>
            <a:pPr marL="2438339" marR="0" lvl="3" indent="-423323" algn="l" defTabSz="914400" rtl="0" eaLnBrk="1" fontAlgn="auto" latinLnBrk="0" hangingPunct="1">
              <a:lnSpc>
                <a:spcPct val="115000"/>
              </a:lnSpc>
              <a:spcBef>
                <a:spcPts val="0"/>
              </a:spcBef>
              <a:spcAft>
                <a:spcPts val="0"/>
              </a:spcAft>
              <a:buClr>
                <a:srgbClr val="5E696C"/>
              </a:buClr>
              <a:buSzPts val="1400"/>
              <a:buFont typeface="Lato"/>
              <a:buAutoNum type="arabicPeriod"/>
              <a:tabLst/>
              <a:defRPr/>
            </a:pPr>
            <a:r>
              <a:rPr kumimoji="0" lang="en" sz="1867" b="0" i="0" u="none" strike="noStrike" kern="0" cap="none" spc="0" normalizeH="0" baseline="0" noProof="0">
                <a:ln>
                  <a:noFill/>
                </a:ln>
                <a:solidFill>
                  <a:srgbClr val="000000"/>
                </a:solidFill>
                <a:effectLst/>
                <a:uLnTx/>
                <a:uFillTx/>
                <a:latin typeface="Lato"/>
                <a:ea typeface="Lato"/>
                <a:cs typeface="Lato"/>
                <a:sym typeface="Lato"/>
              </a:rPr>
              <a:t>Patron is told to come pick up item</a:t>
            </a:r>
            <a:endParaRPr kumimoji="0" sz="1867" b="0" i="0" u="none" strike="noStrike" kern="0" cap="none" spc="0" normalizeH="0" baseline="0" noProof="0">
              <a:ln>
                <a:noFill/>
              </a:ln>
              <a:solidFill>
                <a:srgbClr val="000000"/>
              </a:solidFill>
              <a:effectLst/>
              <a:uLnTx/>
              <a:uFillTx/>
              <a:latin typeface="Lato"/>
              <a:ea typeface="Lato"/>
              <a:cs typeface="Lato"/>
              <a:sym typeface="Lato"/>
            </a:endParaRPr>
          </a:p>
          <a:p>
            <a:pPr marL="3047924" marR="0" lvl="4" indent="-423323" algn="l" defTabSz="914400" rtl="0" eaLnBrk="1" fontAlgn="auto" latinLnBrk="0" hangingPunct="1">
              <a:lnSpc>
                <a:spcPct val="115000"/>
              </a:lnSpc>
              <a:spcBef>
                <a:spcPts val="0"/>
              </a:spcBef>
              <a:spcAft>
                <a:spcPts val="0"/>
              </a:spcAft>
              <a:buClr>
                <a:srgbClr val="5E696C"/>
              </a:buClr>
              <a:buSzPts val="1400"/>
              <a:buFont typeface="Lato"/>
              <a:buAutoNum type="alphaLcPeriod"/>
              <a:tabLst/>
              <a:defRPr/>
            </a:pPr>
            <a:r>
              <a:rPr kumimoji="0" lang="en" sz="1867" b="0" i="0" u="none" strike="noStrike" kern="0" cap="none" spc="0" normalizeH="0" baseline="0" noProof="0">
                <a:ln>
                  <a:noFill/>
                </a:ln>
                <a:solidFill>
                  <a:srgbClr val="000000"/>
                </a:solidFill>
                <a:effectLst/>
                <a:uLnTx/>
                <a:uFillTx/>
                <a:latin typeface="Lato"/>
                <a:ea typeface="Lato"/>
                <a:cs typeface="Lato"/>
                <a:sym typeface="Lato"/>
              </a:rPr>
              <a:t>Circ staff are never notified via email or “Pick from Shelf” in Alma, so the book gets reshelved. </a:t>
            </a:r>
            <a:br>
              <a:rPr kumimoji="0" lang="en" sz="1867" b="0" i="0" u="none" strike="noStrike" kern="0" cap="none" spc="0" normalizeH="0" baseline="0" noProof="0">
                <a:ln>
                  <a:noFill/>
                </a:ln>
                <a:solidFill>
                  <a:srgbClr val="000000"/>
                </a:solidFill>
                <a:effectLst/>
                <a:uLnTx/>
                <a:uFillTx/>
                <a:latin typeface="Lato"/>
                <a:ea typeface="Lato"/>
                <a:cs typeface="Lato"/>
                <a:sym typeface="Lato"/>
              </a:rPr>
            </a:br>
            <a:r>
              <a:rPr kumimoji="0" lang="en" sz="1867" b="0" i="0" u="none" strike="noStrike" kern="0" cap="none" spc="0" normalizeH="0" baseline="0" noProof="0">
                <a:ln>
                  <a:noFill/>
                </a:ln>
                <a:solidFill>
                  <a:srgbClr val="000000"/>
                </a:solidFill>
                <a:effectLst/>
                <a:uLnTx/>
                <a:uFillTx/>
                <a:latin typeface="Lato"/>
                <a:ea typeface="Lato"/>
                <a:cs typeface="Lato"/>
                <a:sym typeface="Lato"/>
              </a:rPr>
              <a:t/>
            </a:r>
            <a:br>
              <a:rPr kumimoji="0" lang="en" sz="1867" b="0" i="0" u="none" strike="noStrike" kern="0" cap="none" spc="0" normalizeH="0" baseline="0" noProof="0">
                <a:ln>
                  <a:noFill/>
                </a:ln>
                <a:solidFill>
                  <a:srgbClr val="000000"/>
                </a:solidFill>
                <a:effectLst/>
                <a:uLnTx/>
                <a:uFillTx/>
                <a:latin typeface="Lato"/>
                <a:ea typeface="Lato"/>
                <a:cs typeface="Lato"/>
                <a:sym typeface="Lato"/>
              </a:rPr>
            </a:br>
            <a:endParaRPr kumimoji="0" sz="1867" b="0" i="0" u="none" strike="noStrike" kern="0" cap="none" spc="0" normalizeH="0" baseline="0" noProof="0">
              <a:ln>
                <a:noFill/>
              </a:ln>
              <a:solidFill>
                <a:srgbClr val="000000"/>
              </a:solidFill>
              <a:effectLst/>
              <a:uLnTx/>
              <a:uFillTx/>
              <a:latin typeface="Lato"/>
              <a:ea typeface="Lato"/>
              <a:cs typeface="Lato"/>
              <a:sym typeface="Lato"/>
            </a:endParaRPr>
          </a:p>
          <a:p>
            <a:pPr marL="609585" marR="0" lvl="0" indent="0" algn="l" defTabSz="914400" rtl="0" eaLnBrk="1" fontAlgn="auto" latinLnBrk="0" hangingPunct="1">
              <a:lnSpc>
                <a:spcPct val="115000"/>
              </a:lnSpc>
              <a:spcBef>
                <a:spcPts val="2133"/>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Lato"/>
              <a:ea typeface="Lato"/>
              <a:cs typeface="Lato"/>
              <a:sym typeface="Lato"/>
            </a:endParaRPr>
          </a:p>
          <a:p>
            <a:pPr marL="609585" marR="0" lvl="0" indent="0" algn="l" defTabSz="914400" rtl="0" eaLnBrk="1" fontAlgn="auto" latinLnBrk="0" hangingPunct="1">
              <a:lnSpc>
                <a:spcPct val="115000"/>
              </a:lnSpc>
              <a:spcBef>
                <a:spcPts val="2133"/>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highlight>
                <a:srgbClr val="F1C232"/>
              </a:highlight>
              <a:uLnTx/>
              <a:uFillTx/>
              <a:latin typeface="Lato"/>
              <a:ea typeface="Lato"/>
              <a:cs typeface="Lato"/>
              <a:sym typeface="Lato"/>
            </a:endParaRPr>
          </a:p>
          <a:p>
            <a:pPr marL="609585" marR="0" lvl="0" indent="0" algn="l" defTabSz="914400" rtl="0" eaLnBrk="1" fontAlgn="auto" latinLnBrk="0" hangingPunct="1">
              <a:lnSpc>
                <a:spcPct val="115000"/>
              </a:lnSpc>
              <a:spcBef>
                <a:spcPts val="2133"/>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highlight>
                <a:srgbClr val="F1C232"/>
              </a:highlight>
              <a:uLnTx/>
              <a:uFillTx/>
              <a:latin typeface="Lato"/>
              <a:ea typeface="Lato"/>
              <a:cs typeface="Lato"/>
              <a:sym typeface="Lato"/>
            </a:endParaRPr>
          </a:p>
          <a:p>
            <a:pPr marL="0" marR="0" lvl="0" indent="0" algn="l" defTabSz="914400" rtl="0" eaLnBrk="1" fontAlgn="auto" latinLnBrk="0" hangingPunct="1">
              <a:lnSpc>
                <a:spcPct val="115000"/>
              </a:lnSpc>
              <a:spcBef>
                <a:spcPts val="2133"/>
              </a:spcBef>
              <a:spcAft>
                <a:spcPts val="2133"/>
              </a:spcAft>
              <a:buClr>
                <a:srgbClr val="000000"/>
              </a:buClr>
              <a:buSzTx/>
              <a:buFontTx/>
              <a:buNone/>
              <a:tabLst/>
              <a:defRPr/>
            </a:pPr>
            <a:r>
              <a:rPr kumimoji="0" lang="en" sz="1867" b="1" i="0" u="none" strike="noStrike" kern="0" cap="none" spc="0" normalizeH="0" baseline="0" noProof="0">
                <a:ln>
                  <a:noFill/>
                </a:ln>
                <a:solidFill>
                  <a:srgbClr val="000000"/>
                </a:solidFill>
                <a:effectLst/>
                <a:highlight>
                  <a:srgbClr val="F1C232"/>
                </a:highlight>
                <a:uLnTx/>
                <a:uFillTx/>
                <a:latin typeface="Lato"/>
                <a:ea typeface="Lato"/>
                <a:cs typeface="Lato"/>
                <a:sym typeface="Lato"/>
              </a:rPr>
              <a:t>Possible, sticky solution: staff “scan in items” without registering in-house use in Alma to see next steps </a:t>
            </a:r>
            <a:endParaRPr kumimoji="0" sz="1867" b="1" i="0" u="none" strike="noStrike" kern="0" cap="none" spc="0" normalizeH="0" baseline="0" noProof="0">
              <a:ln>
                <a:noFill/>
              </a:ln>
              <a:solidFill>
                <a:srgbClr val="000000"/>
              </a:solidFill>
              <a:effectLst/>
              <a:highlight>
                <a:srgbClr val="F1C232"/>
              </a:highlight>
              <a:uLnTx/>
              <a:uFillTx/>
              <a:latin typeface="Lato"/>
              <a:ea typeface="Lato"/>
              <a:cs typeface="Lato"/>
              <a:sym typeface="Lato"/>
            </a:endParaRPr>
          </a:p>
        </p:txBody>
      </p:sp>
      <p:pic>
        <p:nvPicPr>
          <p:cNvPr id="446" name="Google Shape;446;p59"/>
          <p:cNvPicPr preferRelativeResize="0"/>
          <p:nvPr/>
        </p:nvPicPr>
        <p:blipFill rotWithShape="1">
          <a:blip r:embed="rId3">
            <a:alphaModFix/>
          </a:blip>
          <a:srcRect t="16415" b="16415"/>
          <a:stretch/>
        </p:blipFill>
        <p:spPr>
          <a:xfrm>
            <a:off x="4295267" y="3509028"/>
            <a:ext cx="4148367" cy="2331400"/>
          </a:xfrm>
          <a:prstGeom prst="rect">
            <a:avLst/>
          </a:prstGeom>
          <a:noFill/>
          <a:ln>
            <a:noFill/>
          </a:ln>
        </p:spPr>
      </p:pic>
    </p:spTree>
    <p:extLst>
      <p:ext uri="{BB962C8B-B14F-4D97-AF65-F5344CB8AC3E}">
        <p14:creationId xmlns:p14="http://schemas.microsoft.com/office/powerpoint/2010/main" val="14677176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60"/>
          <p:cNvSpPr txBox="1">
            <a:spLocks noGrp="1"/>
          </p:cNvSpPr>
          <p:nvPr>
            <p:ph type="title"/>
          </p:nvPr>
        </p:nvSpPr>
        <p:spPr>
          <a:xfrm>
            <a:off x="627600" y="526900"/>
            <a:ext cx="10936800" cy="834800"/>
          </a:xfrm>
          <a:prstGeom prst="rect">
            <a:avLst/>
          </a:prstGeom>
        </p:spPr>
        <p:txBody>
          <a:bodyPr spcFirstLastPara="1" wrap="square" lIns="121900" tIns="121900" rIns="121900" bIns="121900" anchor="t" anchorCtr="0">
            <a:noAutofit/>
          </a:bodyPr>
          <a:lstStyle/>
          <a:p>
            <a:r>
              <a:rPr lang="en"/>
              <a:t>Pre-addon lending requests: </a:t>
            </a:r>
            <a:r>
              <a:rPr lang="en" sz="2400"/>
              <a:t>things to consider </a:t>
            </a:r>
            <a:endParaRPr sz="2400"/>
          </a:p>
        </p:txBody>
      </p:sp>
      <p:sp>
        <p:nvSpPr>
          <p:cNvPr id="452" name="Google Shape;452;p60"/>
          <p:cNvSpPr txBox="1"/>
          <p:nvPr/>
        </p:nvSpPr>
        <p:spPr>
          <a:xfrm>
            <a:off x="261200" y="2066333"/>
            <a:ext cx="11669600" cy="4000000"/>
          </a:xfrm>
          <a:prstGeom prst="rect">
            <a:avLst/>
          </a:prstGeom>
          <a:no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kumimoji="0" lang="en" sz="2400" b="0" i="0" u="none" strike="noStrike" kern="0" cap="none" spc="0" normalizeH="0" baseline="0" noProof="0">
                <a:ln>
                  <a:noFill/>
                </a:ln>
                <a:solidFill>
                  <a:srgbClr val="000000"/>
                </a:solidFill>
                <a:effectLst/>
                <a:uLnTx/>
                <a:uFillTx/>
                <a:latin typeface="Lato"/>
                <a:ea typeface="Lato"/>
                <a:cs typeface="Lato"/>
                <a:sym typeface="Lato"/>
              </a:rPr>
              <a:t>How do you handle currently shipped lending requests once returned? </a:t>
            </a:r>
            <a:endParaRPr kumimoji="0" sz="2400" b="0" i="0" u="none" strike="noStrike" kern="0" cap="none" spc="0" normalizeH="0" baseline="0" noProof="0">
              <a:ln>
                <a:noFill/>
              </a:ln>
              <a:solidFill>
                <a:srgbClr val="000000"/>
              </a:solidFill>
              <a:effectLst/>
              <a:uLnTx/>
              <a:uFillTx/>
              <a:latin typeface="Lato"/>
              <a:ea typeface="Lato"/>
              <a:cs typeface="Lato"/>
              <a:sym typeface="Lato"/>
            </a:endParaRPr>
          </a:p>
          <a:p>
            <a:pPr marL="1828754" marR="0" lvl="2" indent="-457189" algn="l" defTabSz="914400" rtl="0" eaLnBrk="1" fontAlgn="auto" latinLnBrk="0" hangingPunct="1">
              <a:lnSpc>
                <a:spcPct val="115000"/>
              </a:lnSpc>
              <a:spcBef>
                <a:spcPts val="2133"/>
              </a:spcBef>
              <a:spcAft>
                <a:spcPts val="0"/>
              </a:spcAft>
              <a:buClr>
                <a:srgbClr val="5E696C"/>
              </a:buClr>
              <a:buSzPts val="1800"/>
              <a:buFont typeface="Lato"/>
              <a:buChar char="■"/>
              <a:tabLst/>
              <a:defRPr/>
            </a:pPr>
            <a:r>
              <a:rPr kumimoji="0" lang="en" sz="2400" b="0" i="0" u="none" strike="noStrike" kern="0" cap="none" spc="0" normalizeH="0" baseline="0" noProof="0">
                <a:ln>
                  <a:noFill/>
                </a:ln>
                <a:solidFill>
                  <a:srgbClr val="000000"/>
                </a:solidFill>
                <a:effectLst/>
                <a:uLnTx/>
                <a:uFillTx/>
                <a:latin typeface="Lato"/>
                <a:ea typeface="Lato"/>
                <a:cs typeface="Lato"/>
                <a:sym typeface="Lato"/>
              </a:rPr>
              <a:t>If you use an ILL Patron account to check out lending requests in your ILS</a:t>
            </a:r>
            <a:endParaRPr kumimoji="0" sz="2400" b="0" i="0" u="none" strike="noStrike" kern="0" cap="none" spc="0" normalizeH="0" baseline="0" noProof="0">
              <a:ln>
                <a:noFill/>
              </a:ln>
              <a:solidFill>
                <a:srgbClr val="000000"/>
              </a:solidFill>
              <a:effectLst/>
              <a:uLnTx/>
              <a:uFillTx/>
              <a:latin typeface="Lato"/>
              <a:ea typeface="Lato"/>
              <a:cs typeface="Lato"/>
              <a:sym typeface="Lato"/>
            </a:endParaRPr>
          </a:p>
          <a:p>
            <a:pPr marL="1828754" marR="0" lvl="2" indent="-457189" algn="l" defTabSz="914400" rtl="0" eaLnBrk="1" fontAlgn="auto" latinLnBrk="0" hangingPunct="1">
              <a:lnSpc>
                <a:spcPct val="115000"/>
              </a:lnSpc>
              <a:spcBef>
                <a:spcPts val="0"/>
              </a:spcBef>
              <a:spcAft>
                <a:spcPts val="0"/>
              </a:spcAft>
              <a:buClr>
                <a:srgbClr val="5E696C"/>
              </a:buClr>
              <a:buSzPts val="1800"/>
              <a:buFont typeface="Lato"/>
              <a:buChar char="■"/>
              <a:tabLst/>
              <a:defRPr/>
            </a:pPr>
            <a:r>
              <a:rPr kumimoji="0" lang="en" sz="2400" b="0" i="0" u="none" strike="noStrike" kern="0" cap="none" spc="0" normalizeH="0" baseline="0" noProof="0">
                <a:ln>
                  <a:noFill/>
                </a:ln>
                <a:solidFill>
                  <a:srgbClr val="000000"/>
                </a:solidFill>
                <a:effectLst/>
                <a:uLnTx/>
                <a:uFillTx/>
                <a:latin typeface="Lato"/>
                <a:ea typeface="Lato"/>
                <a:cs typeface="Lato"/>
                <a:sym typeface="Lato"/>
              </a:rPr>
              <a:t>If you have one staff member using addon for testing and documentation before rolling out to other staff members (putting on server)</a:t>
            </a:r>
            <a:br>
              <a:rPr kumimoji="0" lang="en" sz="2400" b="0" i="0" u="none" strike="noStrike" kern="0" cap="none" spc="0" normalizeH="0" baseline="0" noProof="0">
                <a:ln>
                  <a:noFill/>
                </a:ln>
                <a:solidFill>
                  <a:srgbClr val="000000"/>
                </a:solidFill>
                <a:effectLst/>
                <a:uLnTx/>
                <a:uFillTx/>
                <a:latin typeface="Lato"/>
                <a:ea typeface="Lato"/>
                <a:cs typeface="Lato"/>
                <a:sym typeface="Lato"/>
              </a:rPr>
            </a:br>
            <a:endParaRPr kumimoji="0" sz="2400" b="0" i="0" u="none" strike="noStrike" kern="0" cap="none" spc="0" normalizeH="0" baseline="0" noProof="0">
              <a:ln>
                <a:noFill/>
              </a:ln>
              <a:solidFill>
                <a:srgbClr val="000000"/>
              </a:solidFill>
              <a:effectLst/>
              <a:uLnTx/>
              <a:uFillTx/>
              <a:latin typeface="Lato"/>
              <a:ea typeface="Lato"/>
              <a:cs typeface="Lato"/>
              <a:sym typeface="Lato"/>
            </a:endParaRPr>
          </a:p>
          <a:p>
            <a:pPr marL="2438339" marR="0" lvl="3" indent="-457189" algn="l" defTabSz="914400" rtl="0" eaLnBrk="1" fontAlgn="auto" latinLnBrk="0" hangingPunct="1">
              <a:lnSpc>
                <a:spcPct val="115000"/>
              </a:lnSpc>
              <a:spcBef>
                <a:spcPts val="0"/>
              </a:spcBef>
              <a:spcAft>
                <a:spcPts val="0"/>
              </a:spcAft>
              <a:buClr>
                <a:srgbClr val="5E696C"/>
              </a:buClr>
              <a:buSzPts val="1800"/>
              <a:buFont typeface="Lato"/>
              <a:buChar char="●"/>
              <a:tabLst/>
              <a:defRPr/>
            </a:pPr>
            <a:r>
              <a:rPr kumimoji="0" lang="en" sz="2400" b="0" i="0" u="none" strike="noStrike" kern="0" cap="none" spc="0" normalizeH="0" baseline="0" noProof="0">
                <a:ln>
                  <a:noFill/>
                </a:ln>
                <a:solidFill>
                  <a:srgbClr val="000000"/>
                </a:solidFill>
                <a:effectLst/>
                <a:uLnTx/>
                <a:uFillTx/>
                <a:latin typeface="Lato"/>
                <a:ea typeface="Lato"/>
                <a:cs typeface="Lato"/>
                <a:sym typeface="Lato"/>
              </a:rPr>
              <a:t>Error message will display in ILLiad:  route to request finished</a:t>
            </a:r>
            <a:endParaRPr kumimoji="0" sz="2400" b="0" i="0" u="none" strike="noStrike" kern="0" cap="none" spc="0" normalizeH="0" baseline="0" noProof="0">
              <a:ln>
                <a:noFill/>
              </a:ln>
              <a:solidFill>
                <a:srgbClr val="000000"/>
              </a:solidFill>
              <a:effectLst/>
              <a:uLnTx/>
              <a:uFillTx/>
              <a:latin typeface="Lato"/>
              <a:ea typeface="Lato"/>
              <a:cs typeface="Lato"/>
              <a:sym typeface="Lato"/>
            </a:endParaRPr>
          </a:p>
        </p:txBody>
      </p:sp>
    </p:spTree>
    <p:extLst>
      <p:ext uri="{BB962C8B-B14F-4D97-AF65-F5344CB8AC3E}">
        <p14:creationId xmlns:p14="http://schemas.microsoft.com/office/powerpoint/2010/main" val="19437641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61"/>
          <p:cNvSpPr txBox="1">
            <a:spLocks noGrp="1"/>
          </p:cNvSpPr>
          <p:nvPr>
            <p:ph type="title"/>
          </p:nvPr>
        </p:nvSpPr>
        <p:spPr>
          <a:xfrm>
            <a:off x="415600" y="521800"/>
            <a:ext cx="11360800" cy="834800"/>
          </a:xfrm>
          <a:prstGeom prst="rect">
            <a:avLst/>
          </a:prstGeom>
        </p:spPr>
        <p:txBody>
          <a:bodyPr spcFirstLastPara="1" wrap="square" lIns="121900" tIns="121900" rIns="121900" bIns="121900" anchor="t" anchorCtr="0">
            <a:noAutofit/>
          </a:bodyPr>
          <a:lstStyle/>
          <a:p>
            <a:r>
              <a:rPr lang="en"/>
              <a:t>Pre-addon requests: borrowing</a:t>
            </a:r>
            <a:endParaRPr/>
          </a:p>
        </p:txBody>
      </p:sp>
      <p:sp>
        <p:nvSpPr>
          <p:cNvPr id="458" name="Google Shape;458;p61"/>
          <p:cNvSpPr txBox="1"/>
          <p:nvPr/>
        </p:nvSpPr>
        <p:spPr>
          <a:xfrm>
            <a:off x="642467" y="1906067"/>
            <a:ext cx="10248000" cy="4204800"/>
          </a:xfrm>
          <a:prstGeom prst="rect">
            <a:avLst/>
          </a:prstGeom>
          <a:no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67" b="0" i="0" u="none" strike="noStrike" kern="0" cap="none" spc="0" normalizeH="0" baseline="0" noProof="0">
                <a:ln>
                  <a:noFill/>
                </a:ln>
                <a:solidFill>
                  <a:srgbClr val="000000"/>
                </a:solidFill>
                <a:effectLst/>
                <a:uLnTx/>
                <a:uFillTx/>
                <a:latin typeface="Lato"/>
                <a:ea typeface="Lato"/>
                <a:cs typeface="Lato"/>
                <a:sym typeface="Lato"/>
              </a:rPr>
              <a:t>For borrowing, some items will be checked out in Alma, and some won’t.</a:t>
            </a:r>
            <a:endParaRPr kumimoji="0" sz="1867" b="0" i="0" u="none" strike="noStrike" kern="0" cap="none" spc="0" normalizeH="0" baseline="0" noProof="0">
              <a:ln>
                <a:noFill/>
              </a:ln>
              <a:solidFill>
                <a:srgbClr val="000000"/>
              </a:solidFill>
              <a:effectLst/>
              <a:uLnTx/>
              <a:uFillTx/>
              <a:latin typeface="Lato"/>
              <a:ea typeface="Lato"/>
              <a:cs typeface="Lato"/>
              <a:sym typeface="Lato"/>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Lato"/>
              <a:ea typeface="Lato"/>
              <a:cs typeface="Lato"/>
              <a:sym typeface="Lato"/>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67" b="1" i="0" u="none" strike="noStrike" kern="0" cap="none" spc="0" normalizeH="0" baseline="0" noProof="0">
                <a:ln>
                  <a:noFill/>
                </a:ln>
                <a:solidFill>
                  <a:srgbClr val="000000"/>
                </a:solidFill>
                <a:effectLst/>
                <a:uLnTx/>
                <a:uFillTx/>
                <a:latin typeface="Lato"/>
                <a:ea typeface="Lato"/>
                <a:cs typeface="Lato"/>
                <a:sym typeface="Lato"/>
              </a:rPr>
              <a:t>Either:</a:t>
            </a:r>
            <a:endParaRPr kumimoji="0" sz="1867" b="1" i="0" u="none" strike="noStrike" kern="0" cap="none" spc="0" normalizeH="0" baseline="0" noProof="0">
              <a:ln>
                <a:noFill/>
              </a:ln>
              <a:solidFill>
                <a:srgbClr val="000000"/>
              </a:solidFill>
              <a:effectLst/>
              <a:uLnTx/>
              <a:uFillTx/>
              <a:latin typeface="Lato"/>
              <a:ea typeface="Lato"/>
              <a:cs typeface="Lato"/>
              <a:sym typeface="Lato"/>
            </a:endParaRPr>
          </a:p>
          <a:p>
            <a:pPr marL="609585" marR="0" lvl="0" indent="-423323" algn="l" defTabSz="914400" rtl="0" eaLnBrk="1" fontAlgn="auto" latinLnBrk="0" hangingPunct="1">
              <a:lnSpc>
                <a:spcPct val="100000"/>
              </a:lnSpc>
              <a:spcBef>
                <a:spcPts val="0"/>
              </a:spcBef>
              <a:spcAft>
                <a:spcPts val="0"/>
              </a:spcAft>
              <a:buClr>
                <a:srgbClr val="000000"/>
              </a:buClr>
              <a:buSzPts val="1400"/>
              <a:buFont typeface="Lato"/>
              <a:buAutoNum type="arabicParenR"/>
              <a:tabLst/>
              <a:defRPr/>
            </a:pPr>
            <a:r>
              <a:rPr kumimoji="0" lang="en" sz="1867" b="0" i="0" u="none" strike="noStrike" kern="0" cap="none" spc="0" normalizeH="0" baseline="0" noProof="0">
                <a:ln>
                  <a:noFill/>
                </a:ln>
                <a:solidFill>
                  <a:srgbClr val="000000"/>
                </a:solidFill>
                <a:effectLst/>
                <a:uLnTx/>
                <a:uFillTx/>
                <a:latin typeface="Lato"/>
                <a:ea typeface="Lato"/>
                <a:cs typeface="Lato"/>
                <a:sym typeface="Lato"/>
              </a:rPr>
              <a:t>Check all current items out in Alma by re-receiving with the addon (patrons will receive a notice when this happens; it may be a good idea to notify them ahead of time), you will also see connection errors</a:t>
            </a:r>
            <a:endParaRPr kumimoji="0" sz="1867" b="0" i="0" u="none" strike="noStrike" kern="0" cap="none" spc="0" normalizeH="0" baseline="0" noProof="0">
              <a:ln>
                <a:noFill/>
              </a:ln>
              <a:solidFill>
                <a:srgbClr val="000000"/>
              </a:solidFill>
              <a:effectLst/>
              <a:uLnTx/>
              <a:uFillTx/>
              <a:latin typeface="Lato"/>
              <a:ea typeface="Lato"/>
              <a:cs typeface="Lato"/>
              <a:sym typeface="Lato"/>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67" b="1" i="0" u="none" strike="noStrike" kern="0" cap="none" spc="0" normalizeH="0" baseline="0" noProof="0">
                <a:ln>
                  <a:noFill/>
                </a:ln>
                <a:solidFill>
                  <a:srgbClr val="000000"/>
                </a:solidFill>
                <a:effectLst/>
                <a:uLnTx/>
                <a:uFillTx/>
                <a:latin typeface="Lato"/>
                <a:ea typeface="Lato"/>
                <a:cs typeface="Lato"/>
                <a:sym typeface="Lato"/>
              </a:rPr>
              <a:t>Or </a:t>
            </a:r>
            <a:endParaRPr kumimoji="0" sz="1867" b="1" i="0" u="none" strike="noStrike" kern="0" cap="none" spc="0" normalizeH="0" baseline="0" noProof="0">
              <a:ln>
                <a:noFill/>
              </a:ln>
              <a:solidFill>
                <a:srgbClr val="000000"/>
              </a:solidFill>
              <a:effectLst/>
              <a:uLnTx/>
              <a:uFillTx/>
              <a:latin typeface="Lato"/>
              <a:ea typeface="Lato"/>
              <a:cs typeface="Lato"/>
              <a:sym typeface="Lato"/>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Lato"/>
              <a:ea typeface="Lato"/>
              <a:cs typeface="Lato"/>
              <a:sym typeface="Lato"/>
            </a:endParaRPr>
          </a:p>
          <a:p>
            <a:pPr marL="609585" marR="0" lvl="0" indent="-423323" algn="l" defTabSz="914400" rtl="0" eaLnBrk="1" fontAlgn="auto" latinLnBrk="0" hangingPunct="1">
              <a:lnSpc>
                <a:spcPct val="100000"/>
              </a:lnSpc>
              <a:spcBef>
                <a:spcPts val="0"/>
              </a:spcBef>
              <a:spcAft>
                <a:spcPts val="0"/>
              </a:spcAft>
              <a:buClr>
                <a:srgbClr val="000000"/>
              </a:buClr>
              <a:buSzPts val="1400"/>
              <a:buFont typeface="Lato"/>
              <a:buAutoNum type="arabicParenR"/>
              <a:tabLst/>
              <a:defRPr/>
            </a:pPr>
            <a:r>
              <a:rPr kumimoji="0" lang="en" sz="1867" b="0" i="0" u="none" strike="noStrike" kern="0" cap="none" spc="0" normalizeH="0" baseline="0" noProof="0">
                <a:ln>
                  <a:noFill/>
                </a:ln>
                <a:solidFill>
                  <a:srgbClr val="000000"/>
                </a:solidFill>
                <a:effectLst/>
                <a:uLnTx/>
                <a:uFillTx/>
                <a:latin typeface="Lato"/>
                <a:ea typeface="Lato"/>
                <a:cs typeface="Lato"/>
                <a:sym typeface="Lato"/>
              </a:rPr>
              <a:t>“Return” all items in Alma regardless of if they were checked out in Alma or not, and update in ILLiad as needed</a:t>
            </a:r>
            <a:endParaRPr kumimoji="0" sz="1867" b="0" i="0" u="none" strike="noStrike" kern="0" cap="none" spc="0" normalizeH="0" baseline="0" noProof="0">
              <a:ln>
                <a:noFill/>
              </a:ln>
              <a:solidFill>
                <a:srgbClr val="000000"/>
              </a:solidFill>
              <a:effectLst/>
              <a:uLnTx/>
              <a:uFillTx/>
              <a:latin typeface="Lato"/>
              <a:ea typeface="Lato"/>
              <a:cs typeface="Lato"/>
              <a:sym typeface="Lato"/>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Lato"/>
              <a:ea typeface="Lato"/>
              <a:cs typeface="Lato"/>
              <a:sym typeface="Lato"/>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67" b="0" i="0" u="none" strike="noStrike" kern="0" cap="none" spc="0" normalizeH="0" baseline="0" noProof="0">
                <a:ln>
                  <a:noFill/>
                </a:ln>
                <a:solidFill>
                  <a:srgbClr val="000000"/>
                </a:solidFill>
                <a:effectLst/>
                <a:uLnTx/>
                <a:uFillTx/>
                <a:latin typeface="Lato"/>
                <a:ea typeface="Lato"/>
                <a:cs typeface="Lato"/>
                <a:sym typeface="Lato"/>
              </a:rPr>
              <a:t>You may want to use the “Mark in transit” function to ensure that items are properly returned in ILLiad, as needed</a:t>
            </a:r>
            <a:endParaRPr kumimoji="0" sz="1867" b="0" i="0" u="none" strike="noStrike" kern="0" cap="none" spc="0" normalizeH="0" baseline="0" noProof="0">
              <a:ln>
                <a:noFill/>
              </a:ln>
              <a:solidFill>
                <a:srgbClr val="000000"/>
              </a:solidFill>
              <a:effectLst/>
              <a:uLnTx/>
              <a:uFillTx/>
              <a:latin typeface="Lato"/>
              <a:ea typeface="Lato"/>
              <a:cs typeface="Lato"/>
              <a:sym typeface="Lato"/>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67" b="0" i="0" u="none" strike="noStrike" kern="0" cap="none" spc="0" normalizeH="0" baseline="0" noProof="0">
                <a:ln>
                  <a:noFill/>
                </a:ln>
                <a:solidFill>
                  <a:srgbClr val="000000"/>
                </a:solidFill>
                <a:effectLst/>
                <a:uLnTx/>
                <a:uFillTx/>
                <a:latin typeface="Arial"/>
                <a:ea typeface="+mn-ea"/>
                <a:cs typeface="Arial"/>
                <a:sym typeface="Arial"/>
              </a:rPr>
              <a:t> </a:t>
            </a: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084912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7"/>
          <p:cNvSpPr txBox="1">
            <a:spLocks noGrp="1"/>
          </p:cNvSpPr>
          <p:nvPr>
            <p:ph type="title"/>
          </p:nvPr>
        </p:nvSpPr>
        <p:spPr>
          <a:xfrm>
            <a:off x="415600" y="521800"/>
            <a:ext cx="11360800" cy="834800"/>
          </a:xfrm>
          <a:prstGeom prst="rect">
            <a:avLst/>
          </a:prstGeom>
        </p:spPr>
        <p:txBody>
          <a:bodyPr spcFirstLastPara="1" wrap="square" lIns="121900" tIns="121900" rIns="121900" bIns="121900" anchor="t" anchorCtr="0">
            <a:noAutofit/>
          </a:bodyPr>
          <a:lstStyle/>
          <a:p>
            <a:r>
              <a:rPr lang="en"/>
              <a:t>Part One: Addons &amp; Logic</a:t>
            </a:r>
            <a:endParaRPr/>
          </a:p>
          <a:p>
            <a:pPr>
              <a:lnSpc>
                <a:spcPct val="115000"/>
              </a:lnSpc>
              <a:spcAft>
                <a:spcPts val="2133"/>
              </a:spcAft>
            </a:pPr>
            <a:endParaRPr sz="4800" b="0">
              <a:solidFill>
                <a:schemeClr val="accent3"/>
              </a:solidFill>
              <a:latin typeface="Lato"/>
              <a:ea typeface="Lato"/>
              <a:cs typeface="Lato"/>
              <a:sym typeface="Lato"/>
            </a:endParaRPr>
          </a:p>
        </p:txBody>
      </p:sp>
      <p:sp>
        <p:nvSpPr>
          <p:cNvPr id="86" name="Google Shape;86;p17"/>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Autofit/>
          </a:bodyPr>
          <a:lstStyle/>
          <a:p>
            <a:pPr>
              <a:buAutoNum type="arabicParenR"/>
            </a:pPr>
            <a:r>
              <a:rPr lang="en"/>
              <a:t>Alma/ILLiad/Primo Addons</a:t>
            </a:r>
            <a:endParaRPr/>
          </a:p>
          <a:p>
            <a:pPr lvl="1">
              <a:spcBef>
                <a:spcPts val="0"/>
              </a:spcBef>
              <a:buAutoNum type="alphaLcParenR"/>
            </a:pPr>
            <a:r>
              <a:rPr lang="en"/>
              <a:t>Where &amp; which ones</a:t>
            </a:r>
            <a:endParaRPr/>
          </a:p>
          <a:p>
            <a:pPr lvl="2">
              <a:spcBef>
                <a:spcPts val="0"/>
              </a:spcBef>
              <a:buAutoNum type="romanLcParenR"/>
            </a:pPr>
            <a:r>
              <a:rPr lang="en"/>
              <a:t>Set-up in Alma</a:t>
            </a:r>
            <a:endParaRPr/>
          </a:p>
          <a:p>
            <a:pPr lvl="3">
              <a:spcBef>
                <a:spcPts val="0"/>
              </a:spcBef>
              <a:buAutoNum type="arabicParenBoth"/>
            </a:pPr>
            <a:r>
              <a:rPr lang="en"/>
              <a:t>Resource Sharing Partner</a:t>
            </a:r>
            <a:endParaRPr/>
          </a:p>
          <a:p>
            <a:pPr lvl="3">
              <a:spcBef>
                <a:spcPts val="0"/>
              </a:spcBef>
              <a:buAutoNum type="arabicParenBoth"/>
            </a:pPr>
            <a:r>
              <a:rPr lang="en"/>
              <a:t>TOUs</a:t>
            </a:r>
            <a:endParaRPr/>
          </a:p>
          <a:p>
            <a:pPr lvl="3">
              <a:spcBef>
                <a:spcPts val="0"/>
              </a:spcBef>
              <a:buAutoNum type="arabicParenBoth"/>
            </a:pPr>
            <a:r>
              <a:rPr lang="en"/>
              <a:t>Item Policy</a:t>
            </a:r>
            <a:endParaRPr/>
          </a:p>
          <a:p>
            <a:pPr lvl="3">
              <a:spcBef>
                <a:spcPts val="0"/>
              </a:spcBef>
              <a:buAutoNum type="arabicParenBoth"/>
            </a:pPr>
            <a:r>
              <a:rPr lang="en"/>
              <a:t>Location</a:t>
            </a:r>
            <a:endParaRPr/>
          </a:p>
          <a:p>
            <a:pPr lvl="2">
              <a:spcBef>
                <a:spcPts val="0"/>
              </a:spcBef>
              <a:buAutoNum type="romanLcParenR"/>
            </a:pPr>
            <a:r>
              <a:rPr lang="en"/>
              <a:t>Set-up in ILLiad</a:t>
            </a:r>
            <a:endParaRPr/>
          </a:p>
          <a:p>
            <a:pPr lvl="2">
              <a:spcBef>
                <a:spcPts val="0"/>
              </a:spcBef>
              <a:buAutoNum type="romanLcParenR"/>
            </a:pPr>
            <a:r>
              <a:rPr lang="en"/>
              <a:t>Problems</a:t>
            </a:r>
            <a:endParaRPr/>
          </a:p>
          <a:p>
            <a:pPr>
              <a:buAutoNum type="arabicParenR"/>
            </a:pPr>
            <a:r>
              <a:rPr lang="en"/>
              <a:t>IDS Logic Set-up</a:t>
            </a:r>
            <a:endParaRPr/>
          </a:p>
          <a:p>
            <a:pPr lvl="1">
              <a:spcBef>
                <a:spcPts val="0"/>
              </a:spcBef>
              <a:buAutoNum type="alphaLcParenR"/>
            </a:pPr>
            <a:r>
              <a:rPr lang="en"/>
              <a:t>Barcode import</a:t>
            </a:r>
            <a:endParaRPr/>
          </a:p>
          <a:p>
            <a:pPr marL="0" indent="0">
              <a:spcBef>
                <a:spcPts val="2133"/>
              </a:spcBef>
              <a:spcAft>
                <a:spcPts val="2133"/>
              </a:spcAft>
              <a:buNone/>
            </a:pPr>
            <a:endParaRPr/>
          </a:p>
        </p:txBody>
      </p:sp>
      <p:pic>
        <p:nvPicPr>
          <p:cNvPr id="87" name="Google Shape;87;p17"/>
          <p:cNvPicPr preferRelativeResize="0"/>
          <p:nvPr/>
        </p:nvPicPr>
        <p:blipFill>
          <a:blip r:embed="rId3">
            <a:alphaModFix/>
          </a:blip>
          <a:stretch>
            <a:fillRect/>
          </a:stretch>
        </p:blipFill>
        <p:spPr>
          <a:xfrm>
            <a:off x="7476633" y="679601"/>
            <a:ext cx="3935667" cy="5872767"/>
          </a:xfrm>
          <a:prstGeom prst="rect">
            <a:avLst/>
          </a:prstGeom>
          <a:noFill/>
          <a:ln>
            <a:noFill/>
          </a:ln>
          <a:effectLst>
            <a:outerShdw blurRad="57150" dist="19050" dir="5400000" algn="bl" rotWithShape="0">
              <a:srgbClr val="000000">
                <a:alpha val="50000"/>
              </a:srgbClr>
            </a:outerShdw>
          </a:effectLst>
        </p:spPr>
      </p:pic>
    </p:spTree>
    <p:extLst>
      <p:ext uri="{BB962C8B-B14F-4D97-AF65-F5344CB8AC3E}">
        <p14:creationId xmlns:p14="http://schemas.microsoft.com/office/powerpoint/2010/main" val="17834959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62"/>
          <p:cNvSpPr txBox="1">
            <a:spLocks noGrp="1"/>
          </p:cNvSpPr>
          <p:nvPr>
            <p:ph type="title"/>
          </p:nvPr>
        </p:nvSpPr>
        <p:spPr>
          <a:xfrm>
            <a:off x="415600" y="521800"/>
            <a:ext cx="11360800" cy="834800"/>
          </a:xfrm>
          <a:prstGeom prst="rect">
            <a:avLst/>
          </a:prstGeom>
        </p:spPr>
        <p:txBody>
          <a:bodyPr spcFirstLastPara="1" wrap="square" lIns="121900" tIns="121900" rIns="121900" bIns="121900" anchor="t" anchorCtr="0">
            <a:noAutofit/>
          </a:bodyPr>
          <a:lstStyle/>
          <a:p>
            <a:r>
              <a:rPr lang="en"/>
              <a:t>Part Four: </a:t>
            </a:r>
            <a:r>
              <a:rPr lang="en" sz="4000"/>
              <a:t>Future of Alma &amp; ILLiad &amp; Tipasa</a:t>
            </a:r>
            <a:endParaRPr sz="4000"/>
          </a:p>
        </p:txBody>
      </p:sp>
      <p:pic>
        <p:nvPicPr>
          <p:cNvPr id="464" name="Google Shape;464;p62"/>
          <p:cNvPicPr preferRelativeResize="0"/>
          <p:nvPr/>
        </p:nvPicPr>
        <p:blipFill>
          <a:blip r:embed="rId3">
            <a:alphaModFix/>
          </a:blip>
          <a:stretch>
            <a:fillRect/>
          </a:stretch>
        </p:blipFill>
        <p:spPr>
          <a:xfrm>
            <a:off x="2986467" y="2038867"/>
            <a:ext cx="6131167" cy="4593567"/>
          </a:xfrm>
          <a:prstGeom prst="rect">
            <a:avLst/>
          </a:prstGeom>
          <a:noFill/>
          <a:ln>
            <a:noFill/>
          </a:ln>
          <a:effectLst>
            <a:outerShdw blurRad="57150" dist="19050" dir="5400000" algn="bl" rotWithShape="0">
              <a:srgbClr val="000000">
                <a:alpha val="50000"/>
              </a:srgbClr>
            </a:outerShdw>
          </a:effectLst>
        </p:spPr>
      </p:pic>
    </p:spTree>
    <p:extLst>
      <p:ext uri="{BB962C8B-B14F-4D97-AF65-F5344CB8AC3E}">
        <p14:creationId xmlns:p14="http://schemas.microsoft.com/office/powerpoint/2010/main" val="10830222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63"/>
          <p:cNvSpPr txBox="1">
            <a:spLocks noGrp="1"/>
          </p:cNvSpPr>
          <p:nvPr>
            <p:ph type="title"/>
          </p:nvPr>
        </p:nvSpPr>
        <p:spPr>
          <a:xfrm>
            <a:off x="415600" y="521800"/>
            <a:ext cx="11360800" cy="834800"/>
          </a:xfrm>
          <a:prstGeom prst="rect">
            <a:avLst/>
          </a:prstGeom>
        </p:spPr>
        <p:txBody>
          <a:bodyPr spcFirstLastPara="1" wrap="square" lIns="121900" tIns="121900" rIns="121900" bIns="121900" anchor="t" anchorCtr="0">
            <a:noAutofit/>
          </a:bodyPr>
          <a:lstStyle/>
          <a:p>
            <a:r>
              <a:rPr lang="en"/>
              <a:t>Part Five: ROTA Partners</a:t>
            </a:r>
            <a:endParaRPr/>
          </a:p>
        </p:txBody>
      </p:sp>
      <p:pic>
        <p:nvPicPr>
          <p:cNvPr id="470" name="Google Shape;470;p63"/>
          <p:cNvPicPr preferRelativeResize="0"/>
          <p:nvPr/>
        </p:nvPicPr>
        <p:blipFill>
          <a:blip r:embed="rId3">
            <a:alphaModFix/>
          </a:blip>
          <a:stretch>
            <a:fillRect/>
          </a:stretch>
        </p:blipFill>
        <p:spPr>
          <a:xfrm>
            <a:off x="842737" y="2653818"/>
            <a:ext cx="3621900" cy="2878433"/>
          </a:xfrm>
          <a:prstGeom prst="rect">
            <a:avLst/>
          </a:prstGeom>
          <a:noFill/>
          <a:ln>
            <a:noFill/>
          </a:ln>
        </p:spPr>
      </p:pic>
      <p:pic>
        <p:nvPicPr>
          <p:cNvPr id="471" name="Google Shape;471;p63"/>
          <p:cNvPicPr preferRelativeResize="0"/>
          <p:nvPr/>
        </p:nvPicPr>
        <p:blipFill>
          <a:blip r:embed="rId4">
            <a:alphaModFix/>
          </a:blip>
          <a:stretch>
            <a:fillRect/>
          </a:stretch>
        </p:blipFill>
        <p:spPr>
          <a:xfrm>
            <a:off x="7346897" y="2726121"/>
            <a:ext cx="3621900" cy="2733863"/>
          </a:xfrm>
          <a:prstGeom prst="rect">
            <a:avLst/>
          </a:prstGeom>
          <a:noFill/>
          <a:ln>
            <a:noFill/>
          </a:ln>
        </p:spPr>
      </p:pic>
    </p:spTree>
    <p:extLst>
      <p:ext uri="{BB962C8B-B14F-4D97-AF65-F5344CB8AC3E}">
        <p14:creationId xmlns:p14="http://schemas.microsoft.com/office/powerpoint/2010/main" val="41136362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64"/>
          <p:cNvSpPr txBox="1">
            <a:spLocks noGrp="1"/>
          </p:cNvSpPr>
          <p:nvPr>
            <p:ph type="title"/>
          </p:nvPr>
        </p:nvSpPr>
        <p:spPr>
          <a:xfrm>
            <a:off x="415600" y="521800"/>
            <a:ext cx="11360800" cy="834800"/>
          </a:xfrm>
          <a:prstGeom prst="rect">
            <a:avLst/>
          </a:prstGeom>
        </p:spPr>
        <p:txBody>
          <a:bodyPr spcFirstLastPara="1" wrap="square" lIns="121900" tIns="121900" rIns="121900" bIns="121900" anchor="t" anchorCtr="0">
            <a:noAutofit/>
          </a:bodyPr>
          <a:lstStyle/>
          <a:p>
            <a:pPr algn="ctr"/>
            <a:r>
              <a:rPr lang="en"/>
              <a:t>Questions….</a:t>
            </a:r>
            <a:endParaRPr/>
          </a:p>
        </p:txBody>
      </p:sp>
      <p:sp>
        <p:nvSpPr>
          <p:cNvPr id="477" name="Google Shape;477;p64"/>
          <p:cNvSpPr txBox="1"/>
          <p:nvPr/>
        </p:nvSpPr>
        <p:spPr>
          <a:xfrm>
            <a:off x="1470933" y="1623767"/>
            <a:ext cx="8978400" cy="4604000"/>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67" b="1" i="0" u="none" strike="noStrike" kern="0" cap="none" spc="0" normalizeH="0" baseline="0" noProof="0">
                <a:ln>
                  <a:noFill/>
                </a:ln>
                <a:solidFill>
                  <a:srgbClr val="000000"/>
                </a:solidFill>
                <a:effectLst/>
                <a:uLnTx/>
                <a:uFillTx/>
                <a:latin typeface="Lato"/>
                <a:ea typeface="Lato"/>
                <a:cs typeface="Lato"/>
                <a:sym typeface="Lato"/>
              </a:rPr>
              <a:t>Please feel free to contact us during lunch, in the halls, at dinner, via emails!</a:t>
            </a:r>
            <a:r>
              <a:rPr kumimoji="0" lang="en" sz="1867" b="0" i="0" u="none" strike="noStrike" kern="0" cap="none" spc="0" normalizeH="0" baseline="0" noProof="0">
                <a:ln>
                  <a:noFill/>
                </a:ln>
                <a:solidFill>
                  <a:srgbClr val="000000"/>
                </a:solidFill>
                <a:effectLst/>
                <a:uLnTx/>
                <a:uFillTx/>
                <a:latin typeface="Lato"/>
                <a:ea typeface="Lato"/>
                <a:cs typeface="Lato"/>
                <a:sym typeface="Lato"/>
              </a:rPr>
              <a:t> </a:t>
            </a:r>
            <a:endParaRPr kumimoji="0" sz="1867" b="0" i="0" u="none" strike="noStrike" kern="0" cap="none" spc="0" normalizeH="0" baseline="0" noProof="0">
              <a:ln>
                <a:noFill/>
              </a:ln>
              <a:solidFill>
                <a:srgbClr val="000000"/>
              </a:solidFill>
              <a:effectLst/>
              <a:uLnTx/>
              <a:uFillTx/>
              <a:latin typeface="Lato"/>
              <a:ea typeface="Lato"/>
              <a:cs typeface="Lato"/>
              <a:sym typeface="Lato"/>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Lato"/>
              <a:ea typeface="Lato"/>
              <a:cs typeface="Lato"/>
              <a:sym typeface="Lato"/>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Lato"/>
              <a:ea typeface="Lato"/>
              <a:cs typeface="Lato"/>
              <a:sym typeface="Lato"/>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400" b="0" i="0" u="none" strike="noStrike" kern="0" cap="none" spc="0" normalizeH="0" baseline="0" noProof="0">
                <a:ln>
                  <a:noFill/>
                </a:ln>
                <a:solidFill>
                  <a:srgbClr val="000000"/>
                </a:solidFill>
                <a:effectLst/>
                <a:uLnTx/>
                <a:uFillTx/>
                <a:latin typeface="Lato"/>
                <a:ea typeface="Lato"/>
                <a:cs typeface="Lato"/>
                <a:sym typeface="Lato"/>
              </a:rPr>
              <a:t>Kourtney Blackburn: </a:t>
            </a:r>
            <a:r>
              <a:rPr kumimoji="0" lang="en" sz="1867" b="0" i="0" u="none" strike="noStrike" kern="0" cap="none" spc="0" normalizeH="0" baseline="0" noProof="0">
                <a:ln>
                  <a:noFill/>
                </a:ln>
                <a:solidFill>
                  <a:srgbClr val="000000"/>
                </a:solidFill>
                <a:effectLst/>
                <a:uLnTx/>
                <a:uFillTx/>
                <a:latin typeface="Lato"/>
                <a:ea typeface="Lato"/>
                <a:cs typeface="Lato"/>
                <a:sym typeface="Lato"/>
              </a:rPr>
              <a:t> </a:t>
            </a:r>
            <a:r>
              <a:rPr kumimoji="0" lang="en" sz="2400" b="0" i="0" u="sng" strike="noStrike" kern="0" cap="none" spc="0" normalizeH="0" baseline="0" noProof="0">
                <a:ln>
                  <a:noFill/>
                </a:ln>
                <a:solidFill>
                  <a:srgbClr val="AF4345"/>
                </a:solidFill>
                <a:effectLst/>
                <a:uLnTx/>
                <a:uFillTx/>
                <a:latin typeface="Lato"/>
                <a:ea typeface="Lato"/>
                <a:cs typeface="Lato"/>
                <a:sym typeface="Lato"/>
                <a:hlinkClick r:id="rId3"/>
              </a:rPr>
              <a:t>kblackburn@sjfc.edu</a:t>
            </a:r>
            <a:endParaRPr kumimoji="0" sz="2400" b="0" i="0" u="none" strike="noStrike" kern="0" cap="none" spc="0" normalizeH="0" baseline="0" noProof="0">
              <a:ln>
                <a:noFill/>
              </a:ln>
              <a:solidFill>
                <a:srgbClr val="000000"/>
              </a:solidFill>
              <a:effectLst/>
              <a:uLnTx/>
              <a:uFillTx/>
              <a:latin typeface="Lato"/>
              <a:ea typeface="Lato"/>
              <a:cs typeface="Lato"/>
              <a:sym typeface="Lato"/>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Lato"/>
              <a:ea typeface="Lato"/>
              <a:cs typeface="Lato"/>
              <a:sym typeface="Lato"/>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400" b="0" i="0" u="none" strike="noStrike" kern="0" cap="none" spc="0" normalizeH="0" baseline="0" noProof="0">
                <a:ln>
                  <a:noFill/>
                </a:ln>
                <a:solidFill>
                  <a:srgbClr val="000000"/>
                </a:solidFill>
                <a:effectLst/>
                <a:uLnTx/>
                <a:uFillTx/>
                <a:latin typeface="Lato"/>
                <a:ea typeface="Lato"/>
                <a:cs typeface="Lato"/>
                <a:sym typeface="Lato"/>
              </a:rPr>
              <a:t>Ben Hogben: </a:t>
            </a:r>
            <a:r>
              <a:rPr kumimoji="0" lang="en" sz="2400" b="0" i="0" u="sng" strike="noStrike" kern="0" cap="none" spc="0" normalizeH="0" baseline="0" noProof="0">
                <a:ln>
                  <a:noFill/>
                </a:ln>
                <a:solidFill>
                  <a:srgbClr val="AF4345"/>
                </a:solidFill>
                <a:effectLst/>
                <a:highlight>
                  <a:srgbClr val="FFFFFF"/>
                </a:highlight>
                <a:uLnTx/>
                <a:uFillTx/>
                <a:latin typeface="Lato"/>
                <a:ea typeface="Lato"/>
                <a:cs typeface="Lato"/>
                <a:sym typeface="Lato"/>
                <a:hlinkClick r:id="rId4"/>
              </a:rPr>
              <a:t>bhogben@ithaca.edu</a:t>
            </a:r>
            <a:r>
              <a:rPr kumimoji="0" lang="en" sz="2400" b="0" i="0" u="none" strike="noStrike" kern="0" cap="none" spc="0" normalizeH="0" baseline="0" noProof="0">
                <a:ln>
                  <a:noFill/>
                </a:ln>
                <a:solidFill>
                  <a:srgbClr val="555555"/>
                </a:solidFill>
                <a:effectLst/>
                <a:highlight>
                  <a:srgbClr val="FFFFFF"/>
                </a:highlight>
                <a:uLnTx/>
                <a:uFillTx/>
                <a:latin typeface="Lato"/>
                <a:ea typeface="Lato"/>
                <a:cs typeface="Lato"/>
                <a:sym typeface="Lato"/>
              </a:rPr>
              <a:t> </a:t>
            </a:r>
            <a:endParaRPr kumimoji="0" sz="2400" b="0" i="0" u="none" strike="noStrike" kern="0" cap="none" spc="0" normalizeH="0" baseline="0" noProof="0">
              <a:ln>
                <a:noFill/>
              </a:ln>
              <a:solidFill>
                <a:srgbClr val="555555"/>
              </a:solidFill>
              <a:effectLst/>
              <a:highlight>
                <a:srgbClr val="FFFFFF"/>
              </a:highlight>
              <a:uLnTx/>
              <a:uFillTx/>
              <a:latin typeface="Lato"/>
              <a:ea typeface="Lato"/>
              <a:cs typeface="Lato"/>
              <a:sym typeface="Lato"/>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555555"/>
              </a:solidFill>
              <a:effectLst/>
              <a:highlight>
                <a:srgbClr val="FFFFFF"/>
              </a:highlight>
              <a:uLnTx/>
              <a:uFillTx/>
              <a:latin typeface="Lato"/>
              <a:ea typeface="Lato"/>
              <a:cs typeface="Lato"/>
              <a:sym typeface="Lato"/>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400" b="0" i="0" u="none" strike="noStrike" kern="0" cap="none" spc="0" normalizeH="0" baseline="0" noProof="0">
                <a:ln>
                  <a:noFill/>
                </a:ln>
                <a:solidFill>
                  <a:srgbClr val="000000"/>
                </a:solidFill>
                <a:effectLst/>
                <a:highlight>
                  <a:srgbClr val="FFFFFF"/>
                </a:highlight>
                <a:uLnTx/>
                <a:uFillTx/>
                <a:latin typeface="Lato"/>
                <a:ea typeface="Lato"/>
                <a:cs typeface="Lato"/>
                <a:sym typeface="Lato"/>
              </a:rPr>
              <a:t>Christine Sisak:</a:t>
            </a:r>
            <a:r>
              <a:rPr kumimoji="0" lang="en" sz="2400" b="0" i="0" u="none" strike="noStrike" kern="0" cap="none" spc="0" normalizeH="0" baseline="0" noProof="0">
                <a:ln>
                  <a:noFill/>
                </a:ln>
                <a:solidFill>
                  <a:srgbClr val="555555"/>
                </a:solidFill>
                <a:effectLst/>
                <a:highlight>
                  <a:srgbClr val="FFFFFF"/>
                </a:highlight>
                <a:uLnTx/>
                <a:uFillTx/>
                <a:latin typeface="Lato"/>
                <a:ea typeface="Lato"/>
                <a:cs typeface="Lato"/>
                <a:sym typeface="Lato"/>
              </a:rPr>
              <a:t> </a:t>
            </a:r>
            <a:r>
              <a:rPr kumimoji="0" lang="en" sz="2400" b="0" i="0" u="sng" strike="noStrike" kern="0" cap="none" spc="0" normalizeH="0" baseline="0" noProof="0">
                <a:ln>
                  <a:noFill/>
                </a:ln>
                <a:solidFill>
                  <a:srgbClr val="AF4345"/>
                </a:solidFill>
                <a:effectLst/>
                <a:uLnTx/>
                <a:uFillTx/>
                <a:latin typeface="Lato"/>
                <a:ea typeface="Lato"/>
                <a:cs typeface="Lato"/>
                <a:sym typeface="Lato"/>
                <a:hlinkClick r:id="rId5"/>
              </a:rPr>
              <a:t>csisak5@naz.edu</a:t>
            </a:r>
            <a:endParaRPr kumimoji="0" sz="2400" b="0" i="0" u="none" strike="noStrike" kern="0" cap="none" spc="0" normalizeH="0" baseline="0" noProof="0">
              <a:ln>
                <a:noFill/>
              </a:ln>
              <a:solidFill>
                <a:srgbClr val="000000"/>
              </a:solidFill>
              <a:effectLst/>
              <a:uLnTx/>
              <a:uFillTx/>
              <a:latin typeface="Lato"/>
              <a:ea typeface="Lato"/>
              <a:cs typeface="Lato"/>
              <a:sym typeface="Lato"/>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909882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txBox="1">
            <a:spLocks noGrp="1"/>
          </p:cNvSpPr>
          <p:nvPr>
            <p:ph type="title"/>
          </p:nvPr>
        </p:nvSpPr>
        <p:spPr>
          <a:xfrm>
            <a:off x="415600" y="521800"/>
            <a:ext cx="11360800" cy="834800"/>
          </a:xfrm>
          <a:prstGeom prst="rect">
            <a:avLst/>
          </a:prstGeom>
        </p:spPr>
        <p:txBody>
          <a:bodyPr spcFirstLastPara="1" wrap="square" lIns="121900" tIns="121900" rIns="121900" bIns="121900" anchor="t" anchorCtr="0">
            <a:noAutofit/>
          </a:bodyPr>
          <a:lstStyle/>
          <a:p>
            <a:r>
              <a:rPr lang="en"/>
              <a:t>Where &amp; Which Ones?</a:t>
            </a:r>
            <a:endParaRPr b="0">
              <a:solidFill>
                <a:schemeClr val="dk2"/>
              </a:solidFill>
              <a:latin typeface="Lato"/>
              <a:ea typeface="Lato"/>
              <a:cs typeface="Lato"/>
              <a:sym typeface="Lato"/>
            </a:endParaRPr>
          </a:p>
          <a:p>
            <a:endParaRPr/>
          </a:p>
        </p:txBody>
      </p:sp>
      <p:sp>
        <p:nvSpPr>
          <p:cNvPr id="93" name="Google Shape;93;p18"/>
          <p:cNvSpPr txBox="1">
            <a:spLocks noGrp="1"/>
          </p:cNvSpPr>
          <p:nvPr>
            <p:ph type="body" idx="1"/>
          </p:nvPr>
        </p:nvSpPr>
        <p:spPr>
          <a:xfrm>
            <a:off x="415600" y="1297500"/>
            <a:ext cx="11360800" cy="5111600"/>
          </a:xfrm>
          <a:prstGeom prst="rect">
            <a:avLst/>
          </a:prstGeom>
        </p:spPr>
        <p:txBody>
          <a:bodyPr spcFirstLastPara="1" wrap="square" lIns="121900" tIns="121900" rIns="121900" bIns="121900" anchor="t" anchorCtr="0">
            <a:noAutofit/>
          </a:bodyPr>
          <a:lstStyle/>
          <a:p>
            <a:pPr marL="0" indent="0">
              <a:buNone/>
            </a:pPr>
            <a:r>
              <a:rPr lang="en" b="1"/>
              <a:t>Where</a:t>
            </a:r>
            <a:endParaRPr b="1"/>
          </a:p>
          <a:p>
            <a:pPr indent="-423323">
              <a:spcBef>
                <a:spcPts val="2133"/>
              </a:spcBef>
              <a:buSzPts val="1400"/>
              <a:buAutoNum type="arabicParenR"/>
            </a:pPr>
            <a:r>
              <a:rPr lang="en" sz="1867"/>
              <a:t>ILLiad Addon Directory </a:t>
            </a:r>
            <a:endParaRPr sz="1867"/>
          </a:p>
          <a:p>
            <a:pPr lvl="1">
              <a:spcBef>
                <a:spcPts val="0"/>
              </a:spcBef>
              <a:buAutoNum type="alphaLcParenR"/>
            </a:pPr>
            <a:r>
              <a:rPr lang="en" u="sng">
                <a:solidFill>
                  <a:schemeClr val="hlink"/>
                </a:solidFill>
                <a:hlinkClick r:id="rId3"/>
              </a:rPr>
              <a:t>https://prometheus.atlas-sys.com/display/ILLiadAddons/ILLiad+Addon+Directory</a:t>
            </a:r>
            <a:endParaRPr/>
          </a:p>
          <a:p>
            <a:pPr marL="0" indent="0">
              <a:spcBef>
                <a:spcPts val="2133"/>
              </a:spcBef>
              <a:buNone/>
            </a:pPr>
            <a:r>
              <a:rPr lang="en" sz="1867" b="1"/>
              <a:t>Which Ones?</a:t>
            </a:r>
            <a:endParaRPr sz="1867" b="1"/>
          </a:p>
          <a:p>
            <a:pPr indent="-423323">
              <a:spcBef>
                <a:spcPts val="2133"/>
              </a:spcBef>
              <a:buSzPts val="1400"/>
              <a:buAutoNum type="arabicParenR"/>
            </a:pPr>
            <a:r>
              <a:rPr lang="en" sz="1867"/>
              <a:t>For Alma Functionality</a:t>
            </a:r>
            <a:endParaRPr sz="1867"/>
          </a:p>
          <a:p>
            <a:pPr lvl="1">
              <a:spcBef>
                <a:spcPts val="0"/>
              </a:spcBef>
              <a:buAutoNum type="alphaLcParenR"/>
            </a:pPr>
            <a:r>
              <a:rPr lang="en"/>
              <a:t>ILLiad Alma NCIP Client Addon</a:t>
            </a:r>
            <a:endParaRPr/>
          </a:p>
          <a:p>
            <a:pPr lvl="1">
              <a:spcBef>
                <a:spcPts val="0"/>
              </a:spcBef>
              <a:buAutoNum type="alphaLcParenR"/>
            </a:pPr>
            <a:r>
              <a:rPr lang="en"/>
              <a:t>ILLiad NCIP Lending Only Addon</a:t>
            </a:r>
            <a:endParaRPr/>
          </a:p>
          <a:p>
            <a:pPr lvl="1">
              <a:spcBef>
                <a:spcPts val="0"/>
              </a:spcBef>
              <a:buAutoNum type="alphaLcParenR"/>
            </a:pPr>
            <a:r>
              <a:rPr lang="en"/>
              <a:t>ILLiad Alma NCIP Borrowing Renewal</a:t>
            </a:r>
            <a:endParaRPr/>
          </a:p>
          <a:p>
            <a:pPr lvl="1">
              <a:spcBef>
                <a:spcPts val="0"/>
              </a:spcBef>
              <a:buAutoNum type="alphaLcParenR"/>
            </a:pPr>
            <a:r>
              <a:rPr lang="en"/>
              <a:t>Other</a:t>
            </a:r>
            <a:endParaRPr/>
          </a:p>
          <a:p>
            <a:pPr indent="-423323">
              <a:buSzPts val="1400"/>
              <a:buAutoNum type="arabicParenR"/>
            </a:pPr>
            <a:r>
              <a:rPr lang="en" sz="1867"/>
              <a:t>For Primo Searching</a:t>
            </a:r>
            <a:endParaRPr sz="1867"/>
          </a:p>
          <a:p>
            <a:pPr lvl="1">
              <a:spcBef>
                <a:spcPts val="0"/>
              </a:spcBef>
              <a:buAutoNum type="alphaLcParenR"/>
            </a:pPr>
            <a:r>
              <a:rPr lang="en"/>
              <a:t>ILLiad Primo New UI Addon</a:t>
            </a:r>
            <a:endParaRPr/>
          </a:p>
          <a:p>
            <a:pPr lvl="1">
              <a:spcBef>
                <a:spcPts val="0"/>
              </a:spcBef>
              <a:buAutoNum type="alphaLcParenR"/>
            </a:pPr>
            <a:r>
              <a:rPr lang="en"/>
              <a:t>OpenURL addon </a:t>
            </a:r>
            <a:endParaRPr/>
          </a:p>
        </p:txBody>
      </p:sp>
      <p:sp>
        <p:nvSpPr>
          <p:cNvPr id="94" name="Google Shape;94;p18"/>
          <p:cNvSpPr txBox="1"/>
          <p:nvPr/>
        </p:nvSpPr>
        <p:spPr>
          <a:xfrm>
            <a:off x="5635967" y="583667"/>
            <a:ext cx="6073600" cy="1185600"/>
          </a:xfrm>
          <a:prstGeom prst="rect">
            <a:avLst/>
          </a:prstGeom>
          <a:solidFill>
            <a:srgbClr val="B6D7A8"/>
          </a:solid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67" b="1" i="0" u="none" strike="noStrike" kern="0" cap="none" spc="0" normalizeH="0" baseline="0" noProof="0">
                <a:ln>
                  <a:noFill/>
                </a:ln>
                <a:solidFill>
                  <a:srgbClr val="000000"/>
                </a:solidFill>
                <a:effectLst/>
                <a:uLnTx/>
                <a:uFillTx/>
                <a:latin typeface="Arial"/>
                <a:ea typeface="+mn-ea"/>
                <a:cs typeface="Arial"/>
                <a:sym typeface="Arial"/>
              </a:rPr>
              <a:t>Helpful Tip!</a:t>
            </a:r>
            <a:endParaRPr kumimoji="0" sz="1867" b="1"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67" b="0" i="0" u="none" strike="noStrike" kern="0" cap="none" spc="0" normalizeH="0" baseline="0" noProof="0">
                <a:ln>
                  <a:noFill/>
                </a:ln>
                <a:solidFill>
                  <a:srgbClr val="000000"/>
                </a:solidFill>
                <a:effectLst/>
                <a:uLnTx/>
                <a:uFillTx/>
                <a:latin typeface="Arial"/>
                <a:ea typeface="+mn-ea"/>
                <a:cs typeface="Arial"/>
                <a:sym typeface="Arial"/>
              </a:rPr>
              <a:t>Install one Addon at a time and get it working correctly </a:t>
            </a:r>
            <a:r>
              <a:rPr kumimoji="0" lang="en" sz="1867" b="1" i="1" u="none" strike="noStrike" kern="0" cap="none" spc="0" normalizeH="0" baseline="0" noProof="0">
                <a:ln>
                  <a:noFill/>
                </a:ln>
                <a:solidFill>
                  <a:srgbClr val="000000"/>
                </a:solidFill>
                <a:effectLst/>
                <a:uLnTx/>
                <a:uFillTx/>
                <a:latin typeface="Arial"/>
                <a:ea typeface="+mn-ea"/>
                <a:cs typeface="Arial"/>
                <a:sym typeface="Arial"/>
              </a:rPr>
              <a:t>before </a:t>
            </a:r>
            <a:r>
              <a:rPr kumimoji="0" lang="en" sz="1867" b="0" i="0" u="none" strike="noStrike" kern="0" cap="none" spc="0" normalizeH="0" baseline="0" noProof="0">
                <a:ln>
                  <a:noFill/>
                </a:ln>
                <a:solidFill>
                  <a:srgbClr val="000000"/>
                </a:solidFill>
                <a:effectLst/>
                <a:uLnTx/>
                <a:uFillTx/>
                <a:latin typeface="Arial"/>
                <a:ea typeface="+mn-ea"/>
                <a:cs typeface="Arial"/>
                <a:sym typeface="Arial"/>
              </a:rPr>
              <a:t>installing the next!!</a:t>
            </a: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95" name="Google Shape;95;p18"/>
          <p:cNvPicPr preferRelativeResize="0"/>
          <p:nvPr/>
        </p:nvPicPr>
        <p:blipFill rotWithShape="1">
          <a:blip r:embed="rId4">
            <a:alphaModFix/>
          </a:blip>
          <a:srcRect b="2467"/>
          <a:stretch/>
        </p:blipFill>
        <p:spPr>
          <a:xfrm>
            <a:off x="7895167" y="2951767"/>
            <a:ext cx="3656399" cy="3457335"/>
          </a:xfrm>
          <a:prstGeom prst="rect">
            <a:avLst/>
          </a:prstGeom>
          <a:noFill/>
          <a:ln>
            <a:noFill/>
          </a:ln>
          <a:effectLst>
            <a:outerShdw blurRad="57150" dist="19050" dir="5400000" algn="bl" rotWithShape="0">
              <a:srgbClr val="000000">
                <a:alpha val="50000"/>
              </a:srgbClr>
            </a:outerShdw>
          </a:effectLst>
        </p:spPr>
      </p:pic>
    </p:spTree>
    <p:extLst>
      <p:ext uri="{BB962C8B-B14F-4D97-AF65-F5344CB8AC3E}">
        <p14:creationId xmlns:p14="http://schemas.microsoft.com/office/powerpoint/2010/main" val="932631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415600" y="1181500"/>
            <a:ext cx="7306000" cy="834800"/>
          </a:xfrm>
          <a:prstGeom prst="rect">
            <a:avLst/>
          </a:prstGeom>
        </p:spPr>
        <p:txBody>
          <a:bodyPr spcFirstLastPara="1" wrap="square" lIns="121900" tIns="121900" rIns="121900" bIns="121900" anchor="t" anchorCtr="0">
            <a:noAutofit/>
          </a:bodyPr>
          <a:lstStyle/>
          <a:p>
            <a:r>
              <a:rPr lang="en" sz="2400"/>
              <a:t>Resource Sharing Partner</a:t>
            </a:r>
            <a:endParaRPr sz="2400"/>
          </a:p>
        </p:txBody>
      </p:sp>
      <p:sp>
        <p:nvSpPr>
          <p:cNvPr id="101" name="Google Shape;101;p19"/>
          <p:cNvSpPr txBox="1"/>
          <p:nvPr/>
        </p:nvSpPr>
        <p:spPr>
          <a:xfrm>
            <a:off x="415600" y="277267"/>
            <a:ext cx="9300400" cy="1022000"/>
          </a:xfrm>
          <a:prstGeom prst="rect">
            <a:avLst/>
          </a:prstGeom>
          <a:no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15000"/>
              </a:lnSpc>
              <a:spcBef>
                <a:spcPts val="0"/>
              </a:spcBef>
              <a:spcAft>
                <a:spcPts val="2133"/>
              </a:spcAft>
              <a:buClr>
                <a:srgbClr val="000000"/>
              </a:buClr>
              <a:buSzTx/>
              <a:buFontTx/>
              <a:buNone/>
              <a:tabLst/>
              <a:defRPr/>
            </a:pPr>
            <a:r>
              <a:rPr kumimoji="0" lang="en" sz="4267" b="1" i="0" u="none" strike="noStrike" kern="0" cap="none" spc="0" normalizeH="0" baseline="0" noProof="0">
                <a:ln>
                  <a:noFill/>
                </a:ln>
                <a:solidFill>
                  <a:srgbClr val="38761D"/>
                </a:solidFill>
                <a:effectLst/>
                <a:uLnTx/>
                <a:uFillTx/>
                <a:latin typeface="Playfair Display"/>
                <a:ea typeface="Playfair Display"/>
                <a:cs typeface="Playfair Display"/>
                <a:sym typeface="Playfair Display"/>
              </a:rPr>
              <a:t>Set up in Alma </a:t>
            </a: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102" name="Google Shape;102;p19"/>
          <p:cNvPicPr preferRelativeResize="0"/>
          <p:nvPr/>
        </p:nvPicPr>
        <p:blipFill>
          <a:blip r:embed="rId3">
            <a:alphaModFix/>
          </a:blip>
          <a:stretch>
            <a:fillRect/>
          </a:stretch>
        </p:blipFill>
        <p:spPr>
          <a:xfrm>
            <a:off x="1223233" y="1935600"/>
            <a:ext cx="2103867" cy="4549867"/>
          </a:xfrm>
          <a:prstGeom prst="rect">
            <a:avLst/>
          </a:prstGeom>
          <a:noFill/>
          <a:ln>
            <a:noFill/>
          </a:ln>
          <a:effectLst>
            <a:outerShdw blurRad="57150" dist="19050" dir="5400000" algn="bl" rotWithShape="0">
              <a:srgbClr val="000000">
                <a:alpha val="50000"/>
              </a:srgbClr>
            </a:outerShdw>
          </a:effectLst>
        </p:spPr>
      </p:pic>
      <p:pic>
        <p:nvPicPr>
          <p:cNvPr id="103" name="Google Shape;103;p19"/>
          <p:cNvPicPr preferRelativeResize="0"/>
          <p:nvPr/>
        </p:nvPicPr>
        <p:blipFill>
          <a:blip r:embed="rId4">
            <a:alphaModFix/>
          </a:blip>
          <a:stretch>
            <a:fillRect/>
          </a:stretch>
        </p:blipFill>
        <p:spPr>
          <a:xfrm>
            <a:off x="4359633" y="2264366"/>
            <a:ext cx="5923867" cy="2886433"/>
          </a:xfrm>
          <a:prstGeom prst="rect">
            <a:avLst/>
          </a:prstGeom>
          <a:noFill/>
          <a:ln>
            <a:noFill/>
          </a:ln>
          <a:effectLst>
            <a:outerShdw blurRad="57150" dist="19050" dir="5400000" algn="bl" rotWithShape="0">
              <a:srgbClr val="000000">
                <a:alpha val="50000"/>
              </a:srgbClr>
            </a:outerShdw>
          </a:effectLst>
        </p:spPr>
      </p:pic>
      <p:cxnSp>
        <p:nvCxnSpPr>
          <p:cNvPr id="104" name="Google Shape;104;p19"/>
          <p:cNvCxnSpPr/>
          <p:nvPr/>
        </p:nvCxnSpPr>
        <p:spPr>
          <a:xfrm>
            <a:off x="3054867" y="4458467"/>
            <a:ext cx="1458800" cy="0"/>
          </a:xfrm>
          <a:prstGeom prst="straightConnector1">
            <a:avLst/>
          </a:prstGeom>
          <a:noFill/>
          <a:ln w="28575" cap="flat" cmpd="sng">
            <a:solidFill>
              <a:srgbClr val="980000"/>
            </a:solidFill>
            <a:prstDash val="solid"/>
            <a:round/>
            <a:headEnd type="none" w="med" len="med"/>
            <a:tailEnd type="triangle" w="med" len="med"/>
          </a:ln>
        </p:spPr>
      </p:cxnSp>
    </p:spTree>
    <p:extLst>
      <p:ext uri="{BB962C8B-B14F-4D97-AF65-F5344CB8AC3E}">
        <p14:creationId xmlns:p14="http://schemas.microsoft.com/office/powerpoint/2010/main" val="2436144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0"/>
          <p:cNvSpPr txBox="1">
            <a:spLocks noGrp="1"/>
          </p:cNvSpPr>
          <p:nvPr>
            <p:ph type="title"/>
          </p:nvPr>
        </p:nvSpPr>
        <p:spPr>
          <a:xfrm>
            <a:off x="415600" y="1181500"/>
            <a:ext cx="6632000" cy="834800"/>
          </a:xfrm>
          <a:prstGeom prst="rect">
            <a:avLst/>
          </a:prstGeom>
        </p:spPr>
        <p:txBody>
          <a:bodyPr spcFirstLastPara="1" wrap="square" lIns="121900" tIns="121900" rIns="121900" bIns="121900" anchor="t" anchorCtr="0">
            <a:noAutofit/>
          </a:bodyPr>
          <a:lstStyle/>
          <a:p>
            <a:r>
              <a:rPr lang="en" sz="2400"/>
              <a:t>General Information Tab</a:t>
            </a:r>
            <a:endParaRPr sz="2400"/>
          </a:p>
        </p:txBody>
      </p:sp>
      <p:sp>
        <p:nvSpPr>
          <p:cNvPr id="110" name="Google Shape;110;p20"/>
          <p:cNvSpPr txBox="1"/>
          <p:nvPr/>
        </p:nvSpPr>
        <p:spPr>
          <a:xfrm>
            <a:off x="415600" y="334600"/>
            <a:ext cx="9300400" cy="1022000"/>
          </a:xfrm>
          <a:prstGeom prst="rect">
            <a:avLst/>
          </a:prstGeom>
          <a:no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15000"/>
              </a:lnSpc>
              <a:spcBef>
                <a:spcPts val="0"/>
              </a:spcBef>
              <a:spcAft>
                <a:spcPts val="2133"/>
              </a:spcAft>
              <a:buClr>
                <a:srgbClr val="000000"/>
              </a:buClr>
              <a:buSzTx/>
              <a:buFontTx/>
              <a:buNone/>
              <a:tabLst/>
              <a:defRPr/>
            </a:pPr>
            <a:r>
              <a:rPr kumimoji="0" lang="en" sz="4267" b="1" i="0" u="none" strike="noStrike" kern="0" cap="none" spc="0" normalizeH="0" baseline="0" noProof="0">
                <a:ln>
                  <a:noFill/>
                </a:ln>
                <a:solidFill>
                  <a:srgbClr val="38761D"/>
                </a:solidFill>
                <a:effectLst/>
                <a:uLnTx/>
                <a:uFillTx/>
                <a:latin typeface="Playfair Display"/>
                <a:ea typeface="Playfair Display"/>
                <a:cs typeface="Playfair Display"/>
                <a:sym typeface="Playfair Display"/>
              </a:rPr>
              <a:t>Alma Set Up </a:t>
            </a: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111" name="Google Shape;111;p20"/>
          <p:cNvPicPr preferRelativeResize="0"/>
          <p:nvPr/>
        </p:nvPicPr>
        <p:blipFill>
          <a:blip r:embed="rId3">
            <a:alphaModFix/>
          </a:blip>
          <a:stretch>
            <a:fillRect/>
          </a:stretch>
        </p:blipFill>
        <p:spPr>
          <a:xfrm>
            <a:off x="992234" y="1794734"/>
            <a:ext cx="10345367" cy="4547732"/>
          </a:xfrm>
          <a:prstGeom prst="rect">
            <a:avLst/>
          </a:prstGeom>
          <a:noFill/>
          <a:ln>
            <a:noFill/>
          </a:ln>
          <a:effectLst>
            <a:outerShdw blurRad="57150" dist="19050" dir="5400000" algn="bl" rotWithShape="0">
              <a:srgbClr val="000000">
                <a:alpha val="50000"/>
              </a:srgbClr>
            </a:outerShdw>
          </a:effectLst>
        </p:spPr>
      </p:pic>
    </p:spTree>
    <p:extLst>
      <p:ext uri="{BB962C8B-B14F-4D97-AF65-F5344CB8AC3E}">
        <p14:creationId xmlns:p14="http://schemas.microsoft.com/office/powerpoint/2010/main" val="2638036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1"/>
          <p:cNvSpPr txBox="1">
            <a:spLocks noGrp="1"/>
          </p:cNvSpPr>
          <p:nvPr>
            <p:ph type="title"/>
          </p:nvPr>
        </p:nvSpPr>
        <p:spPr>
          <a:xfrm>
            <a:off x="2210333" y="165300"/>
            <a:ext cx="9156400" cy="834800"/>
          </a:xfrm>
          <a:prstGeom prst="rect">
            <a:avLst/>
          </a:prstGeom>
        </p:spPr>
        <p:txBody>
          <a:bodyPr spcFirstLastPara="1" wrap="square" lIns="121900" tIns="121900" rIns="121900" bIns="121900" anchor="t" anchorCtr="0">
            <a:noAutofit/>
          </a:bodyPr>
          <a:lstStyle/>
          <a:p>
            <a:r>
              <a:rPr lang="en" sz="2400"/>
              <a:t>Set-up in Alma - Parameters Tab </a:t>
            </a:r>
            <a:endParaRPr sz="2400"/>
          </a:p>
        </p:txBody>
      </p:sp>
      <p:pic>
        <p:nvPicPr>
          <p:cNvPr id="117" name="Google Shape;117;p21"/>
          <p:cNvPicPr preferRelativeResize="0"/>
          <p:nvPr/>
        </p:nvPicPr>
        <p:blipFill>
          <a:blip r:embed="rId3">
            <a:alphaModFix/>
          </a:blip>
          <a:stretch>
            <a:fillRect/>
          </a:stretch>
        </p:blipFill>
        <p:spPr>
          <a:xfrm>
            <a:off x="2334635" y="345649"/>
            <a:ext cx="8420832" cy="6166699"/>
          </a:xfrm>
          <a:prstGeom prst="rect">
            <a:avLst/>
          </a:prstGeom>
          <a:noFill/>
          <a:ln>
            <a:noFill/>
          </a:ln>
          <a:effectLst>
            <a:outerShdw blurRad="57150" dist="19050" dir="5400000" algn="bl" rotWithShape="0">
              <a:srgbClr val="000000">
                <a:alpha val="50000"/>
              </a:srgbClr>
            </a:outerShdw>
          </a:effectLst>
        </p:spPr>
      </p:pic>
      <p:sp>
        <p:nvSpPr>
          <p:cNvPr id="118" name="Google Shape;118;p21"/>
          <p:cNvSpPr txBox="1"/>
          <p:nvPr/>
        </p:nvSpPr>
        <p:spPr>
          <a:xfrm>
            <a:off x="246733" y="725700"/>
            <a:ext cx="1963600" cy="1669200"/>
          </a:xfrm>
          <a:prstGeom prst="rect">
            <a:avLst/>
          </a:prstGeom>
          <a:no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2400" b="1" i="0" u="none" strike="noStrike" kern="0" cap="none" spc="0" normalizeH="0" baseline="0" noProof="0" dirty="0">
                <a:ln>
                  <a:noFill/>
                </a:ln>
                <a:solidFill>
                  <a:srgbClr val="274E13"/>
                </a:solidFill>
                <a:effectLst/>
                <a:uLnTx/>
                <a:uFillTx/>
                <a:latin typeface="Playfair Display"/>
                <a:ea typeface="Playfair Display"/>
                <a:cs typeface="Playfair Display"/>
                <a:sym typeface="Playfair Display"/>
              </a:rPr>
              <a:t>Parameters Tab</a:t>
            </a:r>
            <a:endParaRPr kumimoji="0" sz="2400" b="1" i="0" u="none" strike="noStrike" kern="0" cap="none" spc="0" normalizeH="0" baseline="0" noProof="0" dirty="0">
              <a:ln>
                <a:noFill/>
              </a:ln>
              <a:solidFill>
                <a:srgbClr val="274E13"/>
              </a:solidFill>
              <a:effectLst/>
              <a:uLnTx/>
              <a:uFillTx/>
              <a:latin typeface="Playfair Display"/>
              <a:ea typeface="Playfair Display"/>
              <a:cs typeface="Playfair Display"/>
              <a:sym typeface="Playfair Display"/>
            </a:endParaRPr>
          </a:p>
        </p:txBody>
      </p:sp>
    </p:spTree>
    <p:extLst>
      <p:ext uri="{BB962C8B-B14F-4D97-AF65-F5344CB8AC3E}">
        <p14:creationId xmlns:p14="http://schemas.microsoft.com/office/powerpoint/2010/main" val="14839415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7_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4653</Words>
  <Application>Microsoft Office PowerPoint</Application>
  <PresentationFormat>Widescreen</PresentationFormat>
  <Paragraphs>517</Paragraphs>
  <Slides>52</Slides>
  <Notes>52</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52</vt:i4>
      </vt:variant>
    </vt:vector>
  </HeadingPairs>
  <TitlesOfParts>
    <vt:vector size="62" baseType="lpstr">
      <vt:lpstr>Lato</vt:lpstr>
      <vt:lpstr>Playfair Display</vt:lpstr>
      <vt:lpstr>Arial</vt:lpstr>
      <vt:lpstr>Calibri</vt:lpstr>
      <vt:lpstr>Calibri Light</vt:lpstr>
      <vt:lpstr>Office Theme</vt:lpstr>
      <vt:lpstr>Coral</vt:lpstr>
      <vt:lpstr>1_Coral</vt:lpstr>
      <vt:lpstr>6_Coral</vt:lpstr>
      <vt:lpstr>17_Coral</vt:lpstr>
      <vt:lpstr>ILLiad and Alma and Primo! Oh my!</vt:lpstr>
      <vt:lpstr>PowerPoint Presentation</vt:lpstr>
      <vt:lpstr>3 different institutions, 3 different set-ups</vt:lpstr>
      <vt:lpstr>Agenda</vt:lpstr>
      <vt:lpstr>Part One: Addons &amp; Logic </vt:lpstr>
      <vt:lpstr>Where &amp; Which Ones? </vt:lpstr>
      <vt:lpstr>Resource Sharing Partner</vt:lpstr>
      <vt:lpstr>General Information Tab</vt:lpstr>
      <vt:lpstr>Set-up in Alma - Parameters Tab </vt:lpstr>
      <vt:lpstr>Terms of Use Management</vt:lpstr>
      <vt:lpstr>Terms of Use Management (LENDING)</vt:lpstr>
      <vt:lpstr>Terms of Use Management (LENDING)</vt:lpstr>
      <vt:lpstr>Terms of Use Management (BORROWING)</vt:lpstr>
      <vt:lpstr>Terms of Use Management  (BORROWING continued)</vt:lpstr>
      <vt:lpstr>Activate in ILLiad and check settings</vt:lpstr>
      <vt:lpstr>Configuring the Addon:</vt:lpstr>
      <vt:lpstr>PowerPoint Presentation</vt:lpstr>
      <vt:lpstr>     We Installed the Add-on, Now What?</vt:lpstr>
      <vt:lpstr>                 What Can Go Wrong?</vt:lpstr>
      <vt:lpstr>      ILLiad Alma NCIP Borrowing Renewal </vt:lpstr>
      <vt:lpstr>PowerPoint Presentation</vt:lpstr>
      <vt:lpstr>Logic Set-up</vt:lpstr>
      <vt:lpstr>Part Two: Integrating into Workflows</vt:lpstr>
      <vt:lpstr>Paradox of Notices</vt:lpstr>
      <vt:lpstr>      Disable ILLiad Notices in the Customization Manager</vt:lpstr>
      <vt:lpstr>B) Lending:  Update Stacks Search Results</vt:lpstr>
      <vt:lpstr>Marking a loaned item “Lost” (or not)</vt:lpstr>
      <vt:lpstr>C) Borrowing</vt:lpstr>
      <vt:lpstr>Borrowing Continued:</vt:lpstr>
      <vt:lpstr>Borrowing, Continued</vt:lpstr>
      <vt:lpstr>Borrowing Renewals</vt:lpstr>
      <vt:lpstr>Borrowing, Epilogue</vt:lpstr>
      <vt:lpstr>Here is How it is Done:</vt:lpstr>
      <vt:lpstr>Borrowing - To check out or not check out</vt:lpstr>
      <vt:lpstr>D) Borrowing - To check out or not check out</vt:lpstr>
      <vt:lpstr>Borrowing Renewals: Patron Primo Account (Example 1)</vt:lpstr>
      <vt:lpstr>Borrowing Renewals: Patron Primo Account (Example 2)</vt:lpstr>
      <vt:lpstr>Borrowing Renewals: Staff View</vt:lpstr>
      <vt:lpstr>Borrowing Renewals: Staff View</vt:lpstr>
      <vt:lpstr>E) Overdues (Where and How)</vt:lpstr>
      <vt:lpstr>Part Three: Pitfalls, Tips and Tricks</vt:lpstr>
      <vt:lpstr>No Borrowing or Lending Categories in Alma</vt:lpstr>
      <vt:lpstr>Multi-Copy Set</vt:lpstr>
      <vt:lpstr>Multi-Volume Set - Lending</vt:lpstr>
      <vt:lpstr>Multi-Volume Set - Borrowing</vt:lpstr>
      <vt:lpstr>Lending Renewals: Overdues</vt:lpstr>
      <vt:lpstr>Lending, Primo Requests, &amp; Hold Shelf Woes</vt:lpstr>
      <vt:lpstr>Pre-addon lending requests: things to consider </vt:lpstr>
      <vt:lpstr>Pre-addon requests: borrowing</vt:lpstr>
      <vt:lpstr>Part Four: Future of Alma &amp; ILLiad &amp; Tipasa</vt:lpstr>
      <vt:lpstr>Part Five: ROTA Partners</vt:lpstr>
      <vt:lpstr>Questions….</vt:lpstr>
    </vt:vector>
  </TitlesOfParts>
  <Company>SUNY Geneseo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ILLiad and Alma and Primo! Oh my!</dc:title>
  <dc:creator>Mark Sullivan</dc:creator>
  <cp:lastModifiedBy>Mark Sullivan</cp:lastModifiedBy>
  <cp:revision>1</cp:revision>
  <dcterms:created xsi:type="dcterms:W3CDTF">2018-08-28T15:35:24Z</dcterms:created>
  <dcterms:modified xsi:type="dcterms:W3CDTF">2018-08-28T15:35:43Z</dcterms:modified>
</cp:coreProperties>
</file>