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AEC7B-3187-4FDC-971C-4E604A8CE1E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E302B-2BA8-4F7B-AF8C-3E2CC4EE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3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this is the last convening of the OER Degree Initiative Grantees, we are giving grantees an opportunity to update your colleague on your success and challenges during the initiative.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cover slide, include your institution name, logo, OER team members and number of OER Degree in Process (or completed).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5432A-02B3-4E22-9F2F-9BEF074B7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0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03263"/>
            <a:ext cx="6261100" cy="3522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16618" y="4460254"/>
            <a:ext cx="5732948" cy="4225503"/>
          </a:xfrm>
          <a:prstGeom prst="rect">
            <a:avLst/>
          </a:prstGeom>
          <a:noFill/>
          <a:ln>
            <a:noFill/>
          </a:ln>
        </p:spPr>
        <p:txBody>
          <a:bodyPr wrap="square" lIns="94566" tIns="94566" rIns="94566" bIns="94566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99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where you can flaunt all of the success and accomplishments that you and your team</a:t>
            </a:r>
            <a:r>
              <a:rPr lang="en-US" baseline="0" dirty="0" smtClean="0"/>
              <a:t> experienced during the Initiative. You can list courses completed, any news recognition, institutional changes that have occurred, etc.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Faculty from participating departments enthusiastically embraced the project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Brought about more attention on campus of OER. Faculty not involved with the grant express interest in OER because they heard about it from others on campus.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We’ve experienced an overall cultural change - OER is now who we are as a College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students talk about how they like OER (for savings) and talk to their instructors about it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Faculty now approach administration about getting involved, rather than the other way around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OER sections prominently displayed in SIS course catalog – faculty very much want their courses included in the list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4. In many courses we’ve seen significant improvements in student success and retention compared to previous semesters when OER was not used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5. We are now just a few courses away from offering other programs completely using OER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5432A-02B3-4E22-9F2F-9BEF074B7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3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2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99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1" y="1536633"/>
            <a:ext cx="5333199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159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11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396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90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8401-791E-3445-93B2-89D0260A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CB4AB-197B-9549-AC01-2631873F4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B7E2-E713-FA4A-A548-CE77C38A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D6C5-CF0E-CC47-8221-72587254A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0DF7-6CFD-1743-BBEA-D8B03835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97EB-801A-0044-B67E-FA27DBB8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D45F-CACA-4542-ACF1-A2559CC5D5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35A0-14F0-774A-9AE5-76F88DC3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49B3-49D6-6E46-BD27-FA55CF40A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45A47-1147-CC44-878F-47A92ED7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D6C5-CF0E-CC47-8221-72587254A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66E9-6816-8947-86A3-E6217C04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3A5ED-ECA7-E648-A0D2-CC1502AE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D45F-CACA-4542-ACF1-A2559CC5D5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9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B1B0-FC8E-4227-B063-E14EE43F917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D110-D07A-4424-9D0F-A302014E5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F9792-94C5-AB4C-902C-0E7558E7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F8BB1-8D8E-D247-B548-35B9E516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4CDA-4D6E-3C46-8D9E-0AB4930BE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D6C5-CF0E-CC47-8221-72587254A8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5530C-ED19-C34A-ADB6-F52CB97B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D41E4-C5BF-E14C-8953-259ED6ECC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D45F-CACA-4542-ACF1-A2559CC5D5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KiehlG@tompkinscortland.edu" TargetMode="External"/><Relationship Id="rId4" Type="http://schemas.openxmlformats.org/officeDocument/2006/relationships/hyperlink" Target="mailto:ljc@tc3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94" y="5512526"/>
            <a:ext cx="3123848" cy="115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878" y="1713524"/>
            <a:ext cx="9326442" cy="109339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+mn-lt"/>
              </a:rPr>
              <a:t>OER: A Model for Building a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     Relationship Between</a:t>
            </a:r>
            <a:br>
              <a:rPr lang="en-US" b="1" dirty="0" smtClean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   Faculty and Librarians 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878" y="3028531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Larry Chase and Gregg </a:t>
            </a:r>
            <a:r>
              <a:rPr lang="en-US" sz="2800" b="1" dirty="0" err="1" smtClean="0"/>
              <a:t>Kiehl</a:t>
            </a:r>
            <a:endParaRPr lang="en-US" sz="2800" b="1" dirty="0" smtClean="0"/>
          </a:p>
          <a:p>
            <a:r>
              <a:rPr lang="en-US" sz="2800" b="1" dirty="0" smtClean="0">
                <a:hlinkClick r:id="rId4"/>
              </a:rPr>
              <a:t>ljc@tc3.edu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smtClean="0">
                <a:hlinkClick r:id="rId5"/>
              </a:rPr>
              <a:t>KiehlG@tompkinscortland.edu</a:t>
            </a:r>
            <a:endParaRPr lang="en-US" sz="2800" b="1" dirty="0" smtClean="0"/>
          </a:p>
          <a:p>
            <a:r>
              <a:rPr lang="en-US" sz="2800" b="1" dirty="0" smtClean="0"/>
              <a:t>IDS Project </a:t>
            </a:r>
          </a:p>
          <a:p>
            <a:r>
              <a:rPr lang="en-US" sz="2800" b="1" dirty="0" smtClean="0"/>
              <a:t>Conference 2018</a:t>
            </a:r>
          </a:p>
          <a:p>
            <a:r>
              <a:rPr lang="en-US" sz="2800" b="1" dirty="0" smtClean="0"/>
              <a:t>Utica, New York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87" y="5396473"/>
            <a:ext cx="2085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Library’s Role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</a:t>
            </a:r>
          </a:p>
          <a:p>
            <a:r>
              <a:rPr lang="en-US" b="1" dirty="0" smtClean="0"/>
              <a:t>Archiving</a:t>
            </a:r>
          </a:p>
          <a:p>
            <a:r>
              <a:rPr lang="en-US" b="1" dirty="0" smtClean="0"/>
              <a:t>Printing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50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F22-29F0-BC4C-82AC-2DCA9D02F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OER Library Support for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D498B-5C4C-2549-B55D-88CDBCCF5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Value add services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C2827-E812-EE49-A6DC-76B5C9B14061}"/>
              </a:ext>
            </a:extLst>
          </p:cNvPr>
          <p:cNvSpPr txBox="1"/>
          <p:nvPr/>
        </p:nvSpPr>
        <p:spPr>
          <a:xfrm>
            <a:off x="3408567" y="4114448"/>
            <a:ext cx="60981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tc3.libguides.com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/OER</a:t>
            </a:r>
          </a:p>
        </p:txBody>
      </p:sp>
    </p:spTree>
    <p:extLst>
      <p:ext uri="{BB962C8B-B14F-4D97-AF65-F5344CB8AC3E}">
        <p14:creationId xmlns:p14="http://schemas.microsoft.com/office/powerpoint/2010/main" val="195947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E0EA2-BF2F-6A41-9056-FE1E8E04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OER Explained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0479604-1A31-134C-9E23-C438B1EFF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90" y="2141537"/>
            <a:ext cx="48520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0B6E-0116-6A42-BF03-E8E37444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OER Explained continued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581AB0F-6A4D-AA4E-A1D6-B12BD2E28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0" y="1825625"/>
            <a:ext cx="51249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A829-BF97-1143-BB65-B764F42B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Licensing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BD3AD7-2705-AD4E-B631-A460F274E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09" y="2141537"/>
            <a:ext cx="4517080" cy="43513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53AB29-1CE4-B849-AC63-612FDC820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54" y="2141537"/>
            <a:ext cx="4517080" cy="40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7A58-0954-E944-BA24-2EF6E5AB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Research the obvious connection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07EA0A-CB6A-2C42-8458-16950080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73" y="1825625"/>
            <a:ext cx="50697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78F5-1D06-B840-8787-9EE5E749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&amp; Creation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59427DD-6FB7-3049-BBE5-3542FA2B9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87" y="1825625"/>
            <a:ext cx="52343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5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ADF8-215C-EF48-B5FA-A2D962D5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Aids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C7CA520-0411-3446-9054-3D16521D7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01" y="1825625"/>
            <a:ext cx="44823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6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FA6D-1D41-CC44-9962-AF1A5B35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Add Services</a:t>
            </a: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CAD0DF5C-A708-3A49-954B-D3B703903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7"/>
            <a:ext cx="2699880" cy="4802187"/>
          </a:xfrm>
          <a:prstGeom prst="rect">
            <a:avLst/>
          </a:prstGeom>
        </p:spPr>
      </p:pic>
      <p:pic>
        <p:nvPicPr>
          <p:cNvPr id="42" name="Picture 42">
            <a:extLst>
              <a:ext uri="{FF2B5EF4-FFF2-40B4-BE49-F238E27FC236}">
                <a16:creationId xmlns:a16="http://schemas.microsoft.com/office/drawing/2014/main" id="{700A2AB5-298A-FF44-A98C-9914599E9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48" y="1488264"/>
            <a:ext cx="2677026" cy="47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3A41-A161-EF41-B97E-454F5AED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Streamlined Communication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0E7FF-CD72-D644-8B1D-2F2D8E9E4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70" y="1825625"/>
            <a:ext cx="67275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270163"/>
            <a:ext cx="113468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The Tompkins Cortland plan for OER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  sustainability has three components: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	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Organizational 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	       Marketing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	       Making materials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94" y="5512526"/>
            <a:ext cx="3123848" cy="1150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87" y="5396473"/>
            <a:ext cx="2085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601" y="279858"/>
            <a:ext cx="11360799" cy="7635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           Organizational planning</a:t>
            </a:r>
            <a:r>
              <a:rPr lang="en-US" sz="5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5601" y="1208548"/>
            <a:ext cx="9237850" cy="46962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D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efine OER  (our OER Task Group)</a:t>
            </a:r>
            <a:endParaRPr lang="en-US" sz="2800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Designate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coordinator &amp; support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advocates (Library)</a:t>
            </a:r>
            <a:endParaRPr lang="en-US" sz="2800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Recruit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faculty advocates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Support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administration and others (Library)</a:t>
            </a:r>
            <a:endParaRPr lang="en-US" sz="2800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Promote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OER on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campus (Library)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Develop a sustainability model (Library)</a:t>
            </a:r>
            <a:endParaRPr lang="en-US" sz="2800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buNone/>
            </a:pPr>
            <a:endParaRPr lang="en-US" sz="3000" b="1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4" y="5512526"/>
            <a:ext cx="2085975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94" y="5512526"/>
            <a:ext cx="3123848" cy="1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064665" cy="76359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5400" b="1" dirty="0" smtClean="0">
                <a:solidFill>
                  <a:srgbClr val="342E2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PT Sans Narrow"/>
              </a:rPr>
              <a:t>Formed an OER </a:t>
            </a:r>
            <a:r>
              <a:rPr lang="en" sz="5400" b="1" dirty="0">
                <a:solidFill>
                  <a:srgbClr val="342E2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PT Sans Narrow"/>
              </a:rPr>
              <a:t>Task Group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1" y="2121890"/>
            <a:ext cx="3617800" cy="29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89120" y="2302040"/>
            <a:ext cx="7601319" cy="425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Standardize a SUNY definition of OER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4546A"/>
              </a:buClr>
              <a:buSzPct val="25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Engage the SUNY community and other OER experts to determine elements for a successful OER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4546A"/>
              </a:buClr>
              <a:buSzPct val="25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Create tools to scale and sustain campus OER efforts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4546A"/>
              </a:buClr>
              <a:buSzPct val="25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Benchmark and share best practices between campuses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44546A"/>
              </a:buClr>
              <a:buSzPct val="25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Subgroups formed: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4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	Faculty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4000"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	Support (Library)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4000"/>
              <a:buFontTx/>
              <a:buNone/>
              <a:tabLst/>
              <a:defRPr/>
            </a:pP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9120" y="1537115"/>
            <a:ext cx="4495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2E22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 Task </a:t>
            </a: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342E22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Group Goals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91" y="5586942"/>
            <a:ext cx="3123848" cy="1150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24" y="5512526"/>
            <a:ext cx="2085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1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78" y="261640"/>
            <a:ext cx="6488194" cy="14626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8" name="Picture 4" descr="http://api.ning.com/files/JUluVB-wEZSs9iroSzlQBftTD4NmOogbYIwHmZb2bkYh0L9sW1yE3uKu4lkWnAeWcgwCmAfTG-vU0vCtsVr4sdn*vKjlEiWw/1106778621.png?xgip=1%3A132%3A638%3A638%3B%3B&amp;width=184&amp;height=184&amp;crop=1%3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47" y="4498566"/>
            <a:ext cx="1711234" cy="17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8913" y="4498566"/>
            <a:ext cx="5512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Tony DeFranco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Director of Technology Support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77" y="2255398"/>
            <a:ext cx="2824485" cy="1551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78" y="4498566"/>
            <a:ext cx="3146235" cy="116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613" y="2137332"/>
            <a:ext cx="3228404" cy="1504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463" y="261640"/>
            <a:ext cx="3853682" cy="14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27" y="209909"/>
            <a:ext cx="11360799" cy="7635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Marketing efforts</a:t>
            </a:r>
            <a:endParaRPr lang="en-US" sz="4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nagit_PPT27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7" y="907356"/>
            <a:ext cx="5037832" cy="3024987"/>
          </a:xfrm>
          <a:prstGeom prst="rect">
            <a:avLst/>
          </a:prstGeom>
        </p:spPr>
      </p:pic>
      <p:pic>
        <p:nvPicPr>
          <p:cNvPr id="5" name="Snagit_PPT1C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65" y="973508"/>
            <a:ext cx="5204012" cy="3663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27" y="3932343"/>
            <a:ext cx="4993973" cy="2925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006" y="3932343"/>
            <a:ext cx="5707663" cy="27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Promoting and Scaling OER</a:t>
            </a:r>
            <a:endParaRPr lang="en-US" sz="4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446" y="1607212"/>
            <a:ext cx="7142941" cy="45552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Developed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OER Playbook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Hosted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OER Colloquium for SUNY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Promotional videos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Presenting to SUNY Campuses and Groups like IDS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77" y="1607211"/>
            <a:ext cx="4070352" cy="238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86" y="3988852"/>
            <a:ext cx="4208683" cy="2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175356"/>
            <a:ext cx="11360799" cy="111308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Why use OER?</a:t>
            </a:r>
            <a:endParaRPr lang="en-US" sz="60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1288439"/>
            <a:ext cx="11360799" cy="45552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latin typeface="+mn-lt"/>
              </a:rPr>
              <a:t> Saves money </a:t>
            </a:r>
            <a:r>
              <a:rPr lang="en-US" sz="2300" b="1" dirty="0">
                <a:latin typeface="+mn-lt"/>
              </a:rPr>
              <a:t>for students </a:t>
            </a:r>
          </a:p>
          <a:p>
            <a:r>
              <a:rPr lang="en-US" sz="2300" b="1" dirty="0" smtClean="0">
                <a:latin typeface="+mn-lt"/>
              </a:rPr>
              <a:t> Grants </a:t>
            </a:r>
            <a:r>
              <a:rPr lang="en-US" sz="2300" b="1" dirty="0">
                <a:latin typeface="+mn-lt"/>
              </a:rPr>
              <a:t>access to more quality choices </a:t>
            </a:r>
            <a:r>
              <a:rPr lang="en-US" sz="2300" b="1" dirty="0" smtClean="0">
                <a:latin typeface="+mn-lt"/>
              </a:rPr>
              <a:t> (Social </a:t>
            </a:r>
            <a:r>
              <a:rPr lang="en-US" sz="2300" b="1" dirty="0">
                <a:latin typeface="+mn-lt"/>
              </a:rPr>
              <a:t>responsibility – provides education for </a:t>
            </a:r>
            <a:r>
              <a:rPr lang="en-US" sz="2300" b="1" dirty="0" smtClean="0">
                <a:latin typeface="+mn-lt"/>
              </a:rPr>
              <a:t>all)</a:t>
            </a:r>
            <a:endParaRPr lang="en-US" sz="2300" b="1" dirty="0">
              <a:latin typeface="+mn-lt"/>
            </a:endParaRPr>
          </a:p>
          <a:p>
            <a:r>
              <a:rPr lang="en-US" sz="2300" b="1" dirty="0" smtClean="0">
                <a:latin typeface="+mn-lt"/>
              </a:rPr>
              <a:t> Helps</a:t>
            </a:r>
            <a:r>
              <a:rPr lang="en-US" sz="2300" b="1" dirty="0">
                <a:latin typeface="+mn-lt"/>
              </a:rPr>
              <a:t> preparation for course and retention of knowledge after </a:t>
            </a:r>
            <a:r>
              <a:rPr lang="en-US" sz="2300" b="1" dirty="0" smtClean="0">
                <a:latin typeface="+mn-lt"/>
              </a:rPr>
              <a:t>course (Library)</a:t>
            </a:r>
            <a:endParaRPr lang="en-US" sz="2300" b="1" dirty="0">
              <a:latin typeface="+mn-lt"/>
            </a:endParaRPr>
          </a:p>
          <a:p>
            <a:r>
              <a:rPr lang="en-US" sz="2300" b="1" dirty="0" smtClean="0">
                <a:latin typeface="+mn-lt"/>
              </a:rPr>
              <a:t> More </a:t>
            </a:r>
            <a:r>
              <a:rPr lang="en-US" sz="2300" b="1" dirty="0">
                <a:latin typeface="+mn-lt"/>
              </a:rPr>
              <a:t>clarity and/or certainty regarding reuse of </a:t>
            </a:r>
            <a:r>
              <a:rPr lang="en-US" sz="2300" b="1" dirty="0" smtClean="0">
                <a:latin typeface="+mn-lt"/>
              </a:rPr>
              <a:t>materials (Library)</a:t>
            </a:r>
            <a:endParaRPr lang="en-US" sz="2300" b="1" dirty="0">
              <a:latin typeface="+mn-lt"/>
            </a:endParaRPr>
          </a:p>
          <a:p>
            <a:r>
              <a:rPr lang="en-US" sz="2300" b="1" dirty="0" smtClean="0">
                <a:latin typeface="+mn-lt"/>
              </a:rPr>
              <a:t> Enhances </a:t>
            </a:r>
            <a:r>
              <a:rPr lang="en-US" sz="2300" b="1" dirty="0">
                <a:latin typeface="+mn-lt"/>
              </a:rPr>
              <a:t>a </a:t>
            </a:r>
            <a:r>
              <a:rPr lang="en-US" sz="2300" b="1" dirty="0" smtClean="0">
                <a:latin typeface="+mn-lt"/>
              </a:rPr>
              <a:t>college’s </a:t>
            </a:r>
            <a:r>
              <a:rPr lang="en-US" sz="2300" b="1" dirty="0">
                <a:latin typeface="+mn-lt"/>
              </a:rPr>
              <a:t>reputation as well as that of the teacher or researcher</a:t>
            </a:r>
          </a:p>
          <a:p>
            <a:r>
              <a:rPr lang="en-US" sz="2300" b="1" dirty="0" smtClean="0">
                <a:latin typeface="+mn-lt"/>
              </a:rPr>
              <a:t> Raises </a:t>
            </a:r>
            <a:r>
              <a:rPr lang="en-US" sz="2300" b="1" dirty="0">
                <a:latin typeface="+mn-lt"/>
              </a:rPr>
              <a:t>standard of educational resources by gathering more contributors</a:t>
            </a:r>
          </a:p>
          <a:p>
            <a:pPr indent="0">
              <a:buNone/>
            </a:pPr>
            <a:endParaRPr lang="en-US" sz="23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1" y="5589922"/>
            <a:ext cx="2085013" cy="12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91" y="5586942"/>
            <a:ext cx="3123848" cy="1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7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Success/Accomplishments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3198"/>
            <a:ext cx="9520647" cy="4351338"/>
          </a:xfrm>
        </p:spPr>
        <p:txBody>
          <a:bodyPr/>
          <a:lstStyle/>
          <a:p>
            <a:r>
              <a:rPr lang="en-US" b="1" dirty="0" smtClean="0"/>
              <a:t>Completed OER degree (Business Administration </a:t>
            </a:r>
            <a:r>
              <a:rPr lang="en-US" b="1" dirty="0" smtClean="0">
                <a:solidFill>
                  <a:srgbClr val="FF0000"/>
                </a:solidFill>
              </a:rPr>
              <a:t>AAS</a:t>
            </a:r>
            <a:r>
              <a:rPr lang="en-US" b="1" dirty="0" smtClean="0"/>
              <a:t> &amp; AS)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$600k since degree initiative began in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$1.5 million total thus far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92 sections/40 courses</a:t>
            </a:r>
          </a:p>
          <a:p>
            <a:r>
              <a:rPr lang="en-US" b="1" dirty="0" smtClean="0"/>
              <a:t>Culture shift</a:t>
            </a:r>
          </a:p>
          <a:p>
            <a:r>
              <a:rPr lang="en-US" b="1" dirty="0" smtClean="0"/>
              <a:t>Improved success and retention </a:t>
            </a:r>
          </a:p>
          <a:p>
            <a:r>
              <a:rPr lang="en-US" b="1" dirty="0" smtClean="0"/>
              <a:t>Paving the way for new OER programs</a:t>
            </a:r>
          </a:p>
          <a:p>
            <a:pPr marL="0" indent="0">
              <a:buNone/>
            </a:pPr>
            <a:r>
              <a:rPr lang="en-US" b="1" dirty="0" smtClean="0"/>
              <a:t>***** Governor has pledged $8,000,000 for OER development.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94" y="5512526"/>
            <a:ext cx="3123848" cy="1150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24" y="5512526"/>
            <a:ext cx="2085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85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PT Sans Narrow</vt:lpstr>
      <vt:lpstr>Arial</vt:lpstr>
      <vt:lpstr>Calibri</vt:lpstr>
      <vt:lpstr>Calibri Light</vt:lpstr>
      <vt:lpstr>Verdana</vt:lpstr>
      <vt:lpstr>Wingdings</vt:lpstr>
      <vt:lpstr>Office Theme</vt:lpstr>
      <vt:lpstr>1_Office Theme</vt:lpstr>
      <vt:lpstr>OER: A Model for Building a      Relationship Between      Faculty and Librarians </vt:lpstr>
      <vt:lpstr>PowerPoint Presentation</vt:lpstr>
      <vt:lpstr>             Organizational planning </vt:lpstr>
      <vt:lpstr>Formed an OER Task Group</vt:lpstr>
      <vt:lpstr>PowerPoint Presentation</vt:lpstr>
      <vt:lpstr>Marketing efforts</vt:lpstr>
      <vt:lpstr>Promoting and Scaling OER</vt:lpstr>
      <vt:lpstr>Why use OER?</vt:lpstr>
      <vt:lpstr>Success/Accomplishments</vt:lpstr>
      <vt:lpstr>Library’s Role</vt:lpstr>
      <vt:lpstr>OER Library Support for Faculty</vt:lpstr>
      <vt:lpstr>OER Explained</vt:lpstr>
      <vt:lpstr>OER Explained continued</vt:lpstr>
      <vt:lpstr>Understanding Licensing </vt:lpstr>
      <vt:lpstr>Research the obvious connection</vt:lpstr>
      <vt:lpstr>Adoption &amp; Creation</vt:lpstr>
      <vt:lpstr>Finding Aids</vt:lpstr>
      <vt:lpstr>Value Add Services</vt:lpstr>
      <vt:lpstr>Streamlined Communication 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OER: A Model for Building a      Relationship Between      Faculty and Librarians </dc:title>
  <dc:creator>Mark Sullivan</dc:creator>
  <cp:lastModifiedBy>Mark Sullivan</cp:lastModifiedBy>
  <cp:revision>1</cp:revision>
  <dcterms:created xsi:type="dcterms:W3CDTF">2018-08-28T16:29:08Z</dcterms:created>
  <dcterms:modified xsi:type="dcterms:W3CDTF">2018-08-28T16:29:23Z</dcterms:modified>
</cp:coreProperties>
</file>