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  <p:sldMasterId id="2147483698" r:id="rId21"/>
    <p:sldMasterId id="2147483700" r:id="rId22"/>
    <p:sldMasterId id="2147483702" r:id="rId23"/>
    <p:sldMasterId id="2147483704" r:id="rId24"/>
    <p:sldMasterId id="2147483706" r:id="rId25"/>
    <p:sldMasterId id="2147483708" r:id="rId26"/>
    <p:sldMasterId id="2147483710" r:id="rId27"/>
    <p:sldMasterId id="2147483712" r:id="rId28"/>
  </p:sldMasterIdLst>
  <p:notesMasterIdLst>
    <p:notesMasterId r:id="rId56"/>
  </p:notes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D7F8A-87F1-4149-AFD4-6CEAD428EF8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4A349-ADBF-4C1C-A4D2-D3F804A8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Think about an organization that failed. Why did it fail? What was missing? What was congruent or incongruent? </a:t>
            </a:r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1pPr>
            <a:lvl2pPr marL="742950" indent="-28575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2pPr>
            <a:lvl3pPr marL="11430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3pPr>
            <a:lvl4pPr marL="16002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4pPr>
            <a:lvl5pPr marL="20574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4ADA1-76EF-4020-A9E9-81B33D317D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charset="0"/>
                <a:ea typeface="ヒラギノ明朝 ProN W3" charset="-128"/>
                <a:cs typeface="+mn-cs"/>
                <a:sym typeface="Palatino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charset="0"/>
              <a:ea typeface="ヒラギノ明朝 ProN W3" charset="-128"/>
              <a:cs typeface="+mn-cs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3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This leads us to MBTI.</a:t>
            </a:r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1pPr>
            <a:lvl2pPr marL="742950" indent="-28575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2pPr>
            <a:lvl3pPr marL="11430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3pPr>
            <a:lvl4pPr marL="16002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4pPr>
            <a:lvl5pPr marL="20574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A3EA7-444F-4BE3-81AD-B8AA7051E9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charset="0"/>
                <a:ea typeface="ヒラギノ明朝 ProN W3" charset="-128"/>
                <a:cs typeface="+mn-cs"/>
                <a:sym typeface="Palatino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charset="0"/>
              <a:ea typeface="ヒラギノ明朝 ProN W3" charset="-128"/>
              <a:cs typeface="+mn-cs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1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tried that once and it didn’t work. </a:t>
            </a: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1pPr>
            <a:lvl2pPr marL="742950" indent="-28575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2pPr>
            <a:lvl3pPr marL="11430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3pPr>
            <a:lvl4pPr marL="16002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4pPr>
            <a:lvl5pPr marL="2057400" indent="-228600"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53750"/>
                </a:solidFill>
                <a:latin typeface="Palatino" charset="0"/>
                <a:ea typeface="ヒラギノ明朝 ProN W3" charset="-128"/>
                <a:sym typeface="Palatino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E1511-1C35-4CF7-A7D9-86E1D44119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charset="0"/>
                <a:ea typeface="ヒラギノ明朝 ProN W3" charset="-128"/>
                <a:cs typeface="+mn-cs"/>
                <a:sym typeface="Palatino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charset="0"/>
              <a:ea typeface="ヒラギノ明朝 ProN W3" charset="-128"/>
              <a:cs typeface="+mn-cs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0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3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9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706598"/>
            <a:ext cx="10363200" cy="494110"/>
          </a:xfrm>
        </p:spPr>
        <p:txBody>
          <a:bodyPr>
            <a:spAutoFit/>
          </a:bodyPr>
          <a:lstStyle>
            <a:lvl1pPr>
              <a:defRPr sz="2901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22958" y="3142440"/>
            <a:ext cx="5346095" cy="97599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1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A44167EE-77F7-434B-8D47-A892735A041B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A85BECAE-656B-4E84-B03E-974310C2C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0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9431633D-EAA0-41C4-8276-2D9D6B4CE95D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3ADD531C-A8E7-4436-829A-16440C195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8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E734BAA5-E942-4467-809C-C7AD3B44FDEB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B53E576C-0341-42B8-98D8-FA592FAD9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3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9D069AA3-7D18-4065-A8C6-225D29764CC0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A2EBBB57-07E0-450A-B68B-A8D4492C9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5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6ABC2B1E-2170-4C9C-A900-6374C243B543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04B59838-CDB1-425B-8EF8-D06891AE7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31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103021DB-5E4B-46E8-843B-4026C90087FE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4803CE9E-FC5D-4768-A91A-1074D5681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18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333D2368-0E91-4A33-AE07-4892B10865CB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C5FEE5BE-5914-410B-BC7B-BF6B3A20E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0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54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28BE3FB0-D9EE-4D9D-A3A3-90A4A16E1AE1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E7E895B2-FC71-431D-9F5D-7EB532EBD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17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0CD02C79-83B3-4136-9549-D6BD1751EB6C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785854E5-DE8A-4429-BE7B-63264BF2A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4B755BE7-80C8-4EC1-8966-B8BF141508D2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66609538-FE87-46C9-9146-CF639A4F5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B2B3614F-EF0A-4E22-A8BF-CFE491F283E2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5A8ABA4D-1B73-463B-AB90-95BCB5A13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FA0B6CCE-1A27-49DD-B58F-426FAB8BB919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7418DB0E-84DC-4DD2-A748-51A35F0A7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8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C18E57F8-4253-4C7D-88B4-4E2FDA322B6D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F1FCD847-6C4A-49C1-847E-93E014455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2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071162BE-F66E-4DDD-B239-6D4C06F8049A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A099C280-5B08-473C-829B-EB78EB2D4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82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53E405F2-46A4-4A3D-BF2D-DF4AFD2681FD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95117A5F-2398-429D-A137-F16074124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8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B38D820B-EBC4-4D39-80CB-CCE74365620B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BA6AD83A-FC6A-40EB-ACC7-46F07D493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79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5C95E610-2A4C-4713-AE1A-4B7C3596F405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70D8FF38-0107-4E0E-91BF-BC39DC2A3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4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0CCC9FEC-5B04-4496-93AE-AA731F20F122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A010DAD6-24C0-4015-B41A-604A44F68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06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08E875AA-192B-492B-9C93-E04E43629BAC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9764B48C-6467-43A9-ACC6-EE4E4AA5C8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4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034C8F30-25D2-4D5D-8B49-8FEF4CC490EE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56F09B0E-3B3A-4BA7-8D2C-FAA59713E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B5FB3BF1-197F-4A43-89D0-85C8937E9FF6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B1DC7985-C01A-403C-AE8B-32C3A8BC1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18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EFC11ABD-68DC-49EF-9DFE-D62564208629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9BD402E0-F0C7-42B8-8636-5C2C2F133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3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2422B784-0ACA-4E6C-BB46-406F4F4DFFF9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69E3D52F-9F79-49CA-B54D-4DFA27576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05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37256D86-4CD7-45A2-8260-B3055C681281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867B4786-11A7-4809-90EC-ED0A285FA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AAB24C24-3647-4496-9363-61D41713C9E6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D5993433-8B64-4847-82B4-7CF3C6D00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20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844" y="1847057"/>
            <a:ext cx="876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/>
          <p:nvPr userDrawn="1"/>
        </p:nvCxnSpPr>
        <p:spPr>
          <a:xfrm>
            <a:off x="979488" y="1077913"/>
            <a:ext cx="10256838" cy="1588"/>
          </a:xfrm>
          <a:prstGeom prst="line">
            <a:avLst/>
          </a:prstGeom>
          <a:ln w="12700">
            <a:solidFill>
              <a:schemeClr val="bg1">
                <a:alpha val="88000"/>
              </a:schemeClr>
            </a:solidFill>
          </a:ln>
          <a:effectLst>
            <a:outerShdw blurRad="40000" dist="20000" dir="5400000" sx="46000" sy="46000" rotWithShape="0">
              <a:srgbClr val="000000">
                <a:alpha val="7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83B528A6-7291-415D-893F-1FC73A91D6EE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" charset="0"/>
                <a:ea typeface="ヒラギノ明朝 ProN W3" charset="-128"/>
              </a:defRPr>
            </a:lvl1pPr>
          </a:lstStyle>
          <a:p>
            <a:pPr>
              <a:defRPr/>
            </a:pPr>
            <a:fld id="{027895D1-36E4-4FDD-9025-5D1CDD636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7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3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jpe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4547-812F-408C-8BA9-1D9286338EE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DE22-2821-499B-9585-70814AB8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58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75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E4B4C312-67BA-4D43-870F-8F22A09F93D4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9AD70F29-CA73-4059-8805-DFADCF362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6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6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25E7F133-ED8C-4B5F-8867-4E8B063E46B9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F7220078-A880-4FE2-9787-B2402A390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2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6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96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D76F7C22-A206-4184-BDD3-71D69D4454BF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DB615B06-30D9-4225-BFEE-8DCE0EF9C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2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65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06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E5C5C883-B16B-4B14-AAD6-8C0C3F860F16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1E237E9D-3076-4896-9882-608B33AE4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68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6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9F0FF071-9C02-4BA5-9F22-09A68C8F6F2F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1156DD55-64FE-4C46-BDEF-0D7EC7E28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70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7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34F99830-986F-4F8F-945B-5E0167237EF3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4215020B-A696-4258-B345-C2E18A5A2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2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73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37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A1AEEF3C-F0A5-4868-9F8A-E0FC465F7152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C7877726-80B0-4D5C-90E7-1CDB85D8B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75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47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F2BA47B1-3653-4E99-9504-F2C9CB19D30B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0DBC0981-3C8F-4D94-9E46-FB5972047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2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77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57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9CD43B1B-C0D0-4FC4-BC27-B02E0DC945EA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0B9D5FC2-C686-49DD-A79E-F94975CBE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80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68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1946250C-EE78-4DC7-8817-C0E08DD80EF5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3B29667E-2597-4A85-B9AC-BD9D91329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39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93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48F7A44B-46CF-4287-98EE-E0FCDDBEE05E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C32B779B-DEE4-4468-B4FE-51EF6BBC1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8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78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2611752A-B8F1-407E-A106-B6786B8161C8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0511A762-B686-4B54-95EB-09A90D4E9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3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85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88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66D6F7ED-BDDA-4184-9027-1BD10176F8FE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0DEFC451-CF96-415B-81C2-D6ACC571E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87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98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06A85487-954A-4BEE-8103-988560E37346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318A4DAF-183A-4BE3-BC8D-8649CE4F8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89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09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82B64829-A014-4214-9B3E-2026FBB27A2A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9337879E-2967-4C41-A287-5A286357A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2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89ED10B4-3311-43E5-8470-57D444F29751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E9C4CF00-4377-4E81-A6F4-0279BF23A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2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94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9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5C1C8253-BC91-4170-A013-B84A584C44A2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C1A09EEB-ED8C-4DD7-ACBC-2D28C69DB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7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97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39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344DF730-F08B-4895-BC45-52CE60F3493A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9F9FCA92-5FC1-4CE0-AD84-8DF4462A7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99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49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CB6F5A41-3C1D-4A1E-8535-815283768F91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4DA5A9E9-EB20-48A8-B2B3-A2D8E5507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3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01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60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E7FFFB57-F24B-4CAF-B82B-F2F2DF8E8061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CEFDBC8D-F6AF-40CB-9F4A-613FDB95E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41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4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1260CCC9-9540-4B82-BF66-CAB18F6FCB81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3D7012E1-1D5F-437C-8247-80E244786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4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90116461-EC0E-4A60-B00A-6CD15F3B66D0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C67F0979-4BF3-4A8C-BC92-2DC17EC2B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46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4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BC595838-0B6E-4F9F-8869-9525DE720149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CC6D1260-1032-4FE9-A2BA-ED75039C9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49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34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25B82C2E-CC71-450F-95D2-18C2309A5661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3B6A3641-B319-4A3E-8D91-1EE9B8DE7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51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5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69871AE5-FAC4-4BA5-AD8C-7B596313A1B8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53E02B54-AF70-4EAE-8181-424058472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53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55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005CA2F5-17B5-4726-BB61-CE878EF1213D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4B8F3175-4E6C-46EC-8FCD-F34D15BE0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12192000" cy="40790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56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5207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844" y="804863"/>
            <a:ext cx="8761413" cy="1048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65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844" y="2016125"/>
            <a:ext cx="8761413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19" y="330200"/>
            <a:ext cx="31575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B2CDD990-AA94-42FA-9C26-2415198BB505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844" y="329407"/>
            <a:ext cx="5378450" cy="308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128" eaLnBrk="1" fontAlgn="auto" hangingPunct="1">
              <a:spcBef>
                <a:spcPts val="0"/>
              </a:spcBef>
              <a:spcAft>
                <a:spcPts val="0"/>
              </a:spcAft>
              <a:defRPr sz="938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" y="799307"/>
            <a:ext cx="1061244" cy="50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241128" eaLnBrk="1" fontAlgn="auto" hangingPunct="1">
              <a:spcBef>
                <a:spcPts val="0"/>
              </a:spcBef>
              <a:spcAft>
                <a:spcPts val="0"/>
              </a:spcAft>
              <a:defRPr sz="2626">
                <a:solidFill>
                  <a:srgbClr val="B71E42"/>
                </a:solidFill>
                <a:latin typeface="Gill Sans MT" panose="020B0502020104020203"/>
                <a:ea typeface="+mn-ea"/>
              </a:defRPr>
            </a:lvl1pPr>
          </a:lstStyle>
          <a:p>
            <a:pPr>
              <a:defRPr/>
            </a:pPr>
            <a:fld id="{1007BC62-6616-4309-8345-B5FFEE523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2pPr>
      <a:lvl3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3pPr>
      <a:lvl4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4pPr>
      <a:lvl5pPr algn="l" defTabSz="642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5pPr>
      <a:lvl6pPr marL="2286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6pPr>
      <a:lvl7pPr marL="4572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7pPr>
      <a:lvl8pPr marL="6858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8pPr>
      <a:lvl9pPr marL="914400" algn="l" defTabSz="642938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14313" indent="-214313" algn="l" defTabSz="642938" rtl="0" eaLnBrk="0" fontAlgn="base" hangingPunct="0">
        <a:lnSpc>
          <a:spcPct val="120000"/>
        </a:lnSpc>
        <a:spcBef>
          <a:spcPts val="9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642938" rtl="0" eaLnBrk="0" fontAlgn="base" hangingPunct="0">
        <a:lnSpc>
          <a:spcPct val="120000"/>
        </a:lnSpc>
        <a:spcBef>
          <a:spcPts val="469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984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86708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15433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44157" indent="-214363" algn="l" defTabSz="857449" rtl="0" eaLnBrk="1" latinLnBrk="0" hangingPunct="1">
        <a:lnSpc>
          <a:spcPct val="120000"/>
        </a:lnSpc>
        <a:spcBef>
          <a:spcPts val="46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54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08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63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17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71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9260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803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2346" algn="l" defTabSz="64308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435704" y="615157"/>
            <a:ext cx="7420292" cy="895886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dirty="0"/>
              <a:t>Putting Out Fires Without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1063" y="2170113"/>
            <a:ext cx="5581650" cy="627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3481" dirty="0">
                <a:solidFill>
                  <a:prstClr val="white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0257" y="3859213"/>
            <a:ext cx="7681119" cy="5793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94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                        						        </a:t>
            </a:r>
            <a:r>
              <a:rPr lang="en-US" sz="3165" dirty="0">
                <a:solidFill>
                  <a:prstClr val="black">
                    <a:lumMod val="95000"/>
                  </a:prstClr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IDS Conference</a:t>
            </a:r>
          </a:p>
        </p:txBody>
      </p:sp>
      <p:pic>
        <p:nvPicPr>
          <p:cNvPr id="268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57" y="4654550"/>
            <a:ext cx="2194719" cy="62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/>
          </p:cNvPr>
          <p:cNvSpPr txBox="1"/>
          <p:nvPr/>
        </p:nvSpPr>
        <p:spPr>
          <a:xfrm>
            <a:off x="4331494" y="5603082"/>
            <a:ext cx="4952206" cy="5305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Friday July 27, 2018</a:t>
            </a:r>
          </a:p>
        </p:txBody>
      </p:sp>
      <p:pic>
        <p:nvPicPr>
          <p:cNvPr id="26829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69" y="1114425"/>
            <a:ext cx="18637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6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663" y="176213"/>
            <a:ext cx="6162675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Communication Tool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7600" y="2076450"/>
            <a:ext cx="7689850" cy="3485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268" indent="-271268" defTabSz="241128">
              <a:buFontTx/>
              <a:buAutoNum type="arabicPeriod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Be present – ensure that you ‘re in attendance to the important meetings that involve you.</a:t>
            </a:r>
          </a:p>
          <a:p>
            <a:pPr marL="271268" indent="-271268" defTabSz="241128">
              <a:buFontTx/>
              <a:buAutoNum type="arabicPeriod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Be prepared – Knowing who will be in attendance, what will be discussed, and what is the expected outcome for each meeting….</a:t>
            </a:r>
          </a:p>
          <a:p>
            <a:pPr marL="271268" indent="-271268" defTabSz="241128">
              <a:buFontTx/>
              <a:buAutoNum type="arabicPeriod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Don’t be afraid to chime in (aka interrupt) – Don’t be afraid to voice your opinion second or third time. </a:t>
            </a:r>
          </a:p>
          <a:p>
            <a:pPr marL="271268" indent="-271268" defTabSz="241128">
              <a:buFontTx/>
              <a:buAutoNum type="arabicPeriod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Be confident, not defensive, with your input – being confident enough to “lean in” at meetings and speak up….</a:t>
            </a:r>
          </a:p>
          <a:p>
            <a:pPr marL="271268" indent="-271268" defTabSz="241128">
              <a:buFontTx/>
              <a:buAutoNum type="arabicPeriod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Give credit where credit is due to colleagues.</a:t>
            </a:r>
          </a:p>
          <a:p>
            <a:pPr defTabSz="241128">
              <a:defRPr/>
            </a:pPr>
            <a:endParaRPr lang="en-US" sz="2110" dirty="0">
              <a:solidFill>
                <a:prstClr val="white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94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https://www.payscale.com/career-news/2016/09/5-ways-make-sure-women-heard-meetings</a:t>
            </a:r>
          </a:p>
        </p:txBody>
      </p:sp>
    </p:spTree>
    <p:extLst>
      <p:ext uri="{BB962C8B-B14F-4D97-AF65-F5344CB8AC3E}">
        <p14:creationId xmlns:p14="http://schemas.microsoft.com/office/powerpoint/2010/main" val="28031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506413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 Facts versus fiction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659857" y="2113757"/>
            <a:ext cx="7461250" cy="26900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Which one of these statements is a fact, and which is a fiction?</a:t>
            </a:r>
          </a:p>
          <a:p>
            <a:pPr defTabSz="241128"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80846" indent="-180846" defTabSz="241128">
              <a:buFontTx/>
              <a:buAutoNum type="arabicParenR"/>
              <a:defRPr/>
            </a:pPr>
            <a:r>
              <a:rPr lang="en-US" sz="2532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We are migrating to a new library system this summer.</a:t>
            </a:r>
          </a:p>
          <a:p>
            <a:pPr marL="180846" indent="-180846" defTabSz="241128">
              <a:buFontTx/>
              <a:buAutoNum type="arabicParenR"/>
              <a:defRPr/>
            </a:pPr>
            <a:endParaRPr lang="en-US" sz="2532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80846" indent="-180846" defTabSz="241128">
              <a:buFontTx/>
              <a:buAutoNum type="arabicParenR"/>
              <a:defRPr/>
            </a:pPr>
            <a:r>
              <a:rPr lang="en-US" sz="2532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Because we are migrating to a new library system, it will most likely mean position eliminations.</a:t>
            </a:r>
          </a:p>
        </p:txBody>
      </p:sp>
    </p:spTree>
    <p:extLst>
      <p:ext uri="{BB962C8B-B14F-4D97-AF65-F5344CB8AC3E}">
        <p14:creationId xmlns:p14="http://schemas.microsoft.com/office/powerpoint/2010/main" val="104439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550863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The Four rooms of change</a:t>
            </a:r>
          </a:p>
        </p:txBody>
      </p:sp>
      <p:graphicFrame>
        <p:nvGraphicFramePr>
          <p:cNvPr id="3" name="Table 2">
            <a:extLst/>
          </p:cNvPr>
          <p:cNvGraphicFramePr>
            <a:graphicFrameLocks noGrp="1"/>
          </p:cNvGraphicFramePr>
          <p:nvPr/>
        </p:nvGraphicFramePr>
        <p:xfrm>
          <a:off x="3313113" y="1277938"/>
          <a:ext cx="5716588" cy="430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1360">
                <a:tc>
                  <a:txBody>
                    <a:bodyPr/>
                    <a:lstStyle/>
                    <a:p>
                      <a:r>
                        <a:rPr lang="en-US" sz="2100" dirty="0"/>
                        <a:t>Contentment</a:t>
                      </a:r>
                    </a:p>
                    <a:p>
                      <a:endParaRPr lang="en-US" sz="2100" dirty="0"/>
                    </a:p>
                    <a:p>
                      <a:r>
                        <a:rPr lang="en-US" sz="2100" b="0" dirty="0"/>
                        <a:t>My current situation is comfortable.  No need for change. </a:t>
                      </a:r>
                    </a:p>
                  </a:txBody>
                  <a:tcPr marL="48229" marR="48229" marT="24118" marB="2411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Renewal</a:t>
                      </a:r>
                    </a:p>
                    <a:p>
                      <a:endParaRPr lang="en-US" sz="2100" dirty="0"/>
                    </a:p>
                    <a:p>
                      <a:r>
                        <a:rPr lang="en-US" sz="2100" b="0" dirty="0"/>
                        <a:t>Creative change. Strong sense of accomplishment and community.</a:t>
                      </a:r>
                    </a:p>
                  </a:txBody>
                  <a:tcPr marL="48229" marR="48229" marT="24118" marB="241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765">
                <a:tc>
                  <a:txBody>
                    <a:bodyPr/>
                    <a:lstStyle/>
                    <a:p>
                      <a:r>
                        <a:rPr lang="en-US" sz="2100" dirty="0"/>
                        <a:t>Denial</a:t>
                      </a:r>
                    </a:p>
                    <a:p>
                      <a:endParaRPr lang="en-US" sz="2100" dirty="0"/>
                    </a:p>
                    <a:p>
                      <a:r>
                        <a:rPr lang="en-US" sz="2100" dirty="0"/>
                        <a:t>May be defensive to the current ways of doing things.</a:t>
                      </a:r>
                    </a:p>
                  </a:txBody>
                  <a:tcPr marL="48229" marR="48229" marT="24118" marB="2411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Confusion</a:t>
                      </a:r>
                    </a:p>
                    <a:p>
                      <a:endParaRPr lang="en-US" sz="2100" dirty="0"/>
                    </a:p>
                    <a:p>
                      <a:r>
                        <a:rPr lang="en-US" sz="2100" dirty="0"/>
                        <a:t>Something feels wrong. Not sure what to do next.  Missing information may be constructed, whether or not based on fact.</a:t>
                      </a:r>
                    </a:p>
                  </a:txBody>
                  <a:tcPr marL="48229" marR="48229" marT="24118" marB="241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/>
          </p:cNvPr>
          <p:cNvSpPr txBox="1"/>
          <p:nvPr/>
        </p:nvSpPr>
        <p:spPr>
          <a:xfrm>
            <a:off x="3162300" y="5580063"/>
            <a:ext cx="5867400" cy="2383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94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Adapted from http://www.claesjanssen.com/four-rooms/matrix/index.shtml</a:t>
            </a:r>
          </a:p>
        </p:txBody>
      </p:sp>
    </p:spTree>
    <p:extLst>
      <p:ext uri="{BB962C8B-B14F-4D97-AF65-F5344CB8AC3E}">
        <p14:creationId xmlns:p14="http://schemas.microsoft.com/office/powerpoint/2010/main" val="57154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582" y="2382"/>
            <a:ext cx="7716838" cy="1192213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What are the Components of a Team?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2225" y="1982788"/>
            <a:ext cx="7173119" cy="46709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41128" indent="-241128" defTabSz="241128">
              <a:buFont typeface="Wingdings" panose="05000000000000000000" pitchFamily="2" charset="2"/>
              <a:buChar char="Ø"/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 more similar the types on a team, the more readily the team members will understand each other.</a:t>
            </a:r>
          </a:p>
          <a:p>
            <a:pPr defTabSz="241128">
              <a:defRPr/>
            </a:pPr>
            <a:endParaRPr lang="en-US" sz="189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241128" indent="-241128" defTabSz="241128">
              <a:buFont typeface="Wingdings" panose="05000000000000000000" pitchFamily="2" charset="2"/>
              <a:buChar char="Ø"/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 more dissimilar the types on a team, the slower the understanding.</a:t>
            </a:r>
          </a:p>
          <a:p>
            <a:pPr defTabSz="241128">
              <a:defRPr/>
            </a:pPr>
            <a:endParaRPr lang="en-US" sz="189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241128" indent="-241128" defTabSz="241128">
              <a:buFont typeface="Wingdings" panose="05000000000000000000" pitchFamily="2" charset="2"/>
              <a:buChar char="Ø"/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Groups with high similarity will reach decisions more quickly but are more likely to make errors due to inadequate representation of all view points.</a:t>
            </a:r>
          </a:p>
          <a:p>
            <a:pPr defTabSz="241128">
              <a:defRPr/>
            </a:pPr>
            <a:endParaRPr lang="en-US" sz="189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241128" indent="-241128" defTabSz="241128">
              <a:buFont typeface="Wingdings" panose="05000000000000000000" pitchFamily="2" charset="2"/>
              <a:buChar char="Ø"/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Groups with members of many different types will reach decisions more slowly but may reach better decisions because more viewpoints are covered.</a:t>
            </a:r>
          </a:p>
          <a:p>
            <a:pPr marL="241128" indent="-241128" defTabSz="241128">
              <a:buFont typeface="Wingdings" panose="05000000000000000000" pitchFamily="2" charset="2"/>
              <a:buChar char="Ø"/>
              <a:defRPr/>
            </a:pPr>
            <a:endParaRPr lang="en-US" sz="1688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168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											</a:t>
            </a:r>
            <a:r>
              <a:rPr lang="en-US" sz="1688" dirty="0" err="1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McCaulley</a:t>
            </a:r>
            <a:r>
              <a:rPr lang="en-US" sz="168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 (1975), Introduction to Types and Teams</a:t>
            </a:r>
          </a:p>
        </p:txBody>
      </p:sp>
    </p:spTree>
    <p:extLst>
      <p:ext uri="{BB962C8B-B14F-4D97-AF65-F5344CB8AC3E}">
        <p14:creationId xmlns:p14="http://schemas.microsoft.com/office/powerpoint/2010/main" val="22063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44850" y="28575"/>
            <a:ext cx="6161882" cy="1048544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Triage and communicate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137694" y="2235200"/>
            <a:ext cx="6375400" cy="452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r>
              <a:rPr lang="en-US" sz="2532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Consider creating a timeline for important tasks.</a:t>
            </a: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endParaRPr lang="en-US" sz="2532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r>
              <a:rPr lang="en-US" sz="2532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 timeline can be based on hours, days or weeks.</a:t>
            </a: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endParaRPr lang="en-US" sz="2532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r>
              <a:rPr lang="en-US" sz="2532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If deadlines cannot be met within an expected deadline, who needs to be notified? What can be done in the meantime?</a:t>
            </a: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endParaRPr lang="en-US" sz="2532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2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280194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Personalities and teams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976563" y="2081213"/>
            <a:ext cx="6472238" cy="2348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“When disagreements or conflicts emerge, encourage team members to step back and ask themselves if type differences are playing a role.”		</a:t>
            </a:r>
            <a:r>
              <a:rPr lang="en-US" sz="52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				          </a:t>
            </a:r>
            <a:r>
              <a:rPr lang="en-US" sz="105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Briggs-Myers, I, Mary H. </a:t>
            </a:r>
            <a:r>
              <a:rPr lang="en-US" sz="1055" dirty="0" err="1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Mccaulley</a:t>
            </a:r>
            <a:r>
              <a:rPr lang="en-US" sz="105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, et al. : CPP : 2009: MBTI Manual </a:t>
            </a: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1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280194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Personalities and teams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369469" y="2093913"/>
            <a:ext cx="6536531" cy="1378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20564" defTabSz="241128">
              <a:lnSpc>
                <a:spcPct val="90000"/>
              </a:lnSpc>
              <a:spcAft>
                <a:spcPts val="317"/>
              </a:spcAft>
              <a:buFont typeface="Arial" panose="020B0604020202020204" pitchFamily="34" charset="0"/>
              <a:buChar char="•"/>
              <a:defRPr/>
            </a:pPr>
            <a:r>
              <a:rPr 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 MBTI is a survey that helps to determine one’s preferences for receiving and processing information, which leads to communication styles and making decisions.</a:t>
            </a:r>
          </a:p>
        </p:txBody>
      </p:sp>
    </p:spTree>
    <p:extLst>
      <p:ext uri="{BB962C8B-B14F-4D97-AF65-F5344CB8AC3E}">
        <p14:creationId xmlns:p14="http://schemas.microsoft.com/office/powerpoint/2010/main" val="139380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114300"/>
            <a:ext cx="6161882" cy="1129507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Personality types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994819" y="1154907"/>
            <a:ext cx="6497638" cy="5108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Share information and discuss ideas (Extrovert)</a:t>
            </a: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Or</a:t>
            </a: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Reflect, process and then discuss (Introvert)</a:t>
            </a:r>
          </a:p>
          <a:p>
            <a:pPr defTabSz="241128"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Identify facts and realities (Sensing)</a:t>
            </a: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Or</a:t>
            </a: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Generate possibilities (Intuition)</a:t>
            </a:r>
          </a:p>
          <a:p>
            <a:pPr defTabSz="241128"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Analyze likely outcomes (Thinking)</a:t>
            </a: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Or</a:t>
            </a: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Evaluate by values and social capital (Feeling)</a:t>
            </a:r>
          </a:p>
          <a:p>
            <a:pPr defTabSz="241128"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Create a plan (Judging)</a:t>
            </a: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Or</a:t>
            </a: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Be spontaneous  (Perceiving)</a:t>
            </a: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5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432969" y="280194"/>
            <a:ext cx="6161881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Personalities and teams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409032" y="1881982"/>
            <a:ext cx="6985794" cy="35994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What happens when:</a:t>
            </a:r>
          </a:p>
          <a:p>
            <a:pPr defTabSz="241128">
              <a:defRPr/>
            </a:pPr>
            <a:endParaRPr lang="en-US" sz="189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301409" indent="-301409" defTabSz="241128">
              <a:buFont typeface="Wingdings" panose="05000000000000000000" pitchFamily="2" charset="2"/>
              <a:buChar char="§"/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 person who focuses on details, doesn’t have enough details?</a:t>
            </a:r>
          </a:p>
          <a:p>
            <a:pPr marL="301409" indent="-301409" defTabSz="241128">
              <a:buFont typeface="Wingdings" panose="05000000000000000000" pitchFamily="2" charset="2"/>
              <a:buChar char="§"/>
              <a:defRPr/>
            </a:pPr>
            <a:endParaRPr lang="en-US" sz="189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301409" indent="-301409" defTabSz="241128">
              <a:buFont typeface="Wingdings" panose="05000000000000000000" pitchFamily="2" charset="2"/>
              <a:buChar char="§"/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 The person who relies on possibilities and intuition now has to make decisions using details and facts?</a:t>
            </a:r>
          </a:p>
          <a:p>
            <a:pPr marL="301409" indent="-301409" defTabSz="241128">
              <a:buFont typeface="Wingdings" panose="05000000000000000000" pitchFamily="2" charset="2"/>
              <a:buChar char="§"/>
              <a:defRPr/>
            </a:pPr>
            <a:endParaRPr lang="en-US" sz="189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301409" indent="-301409" defTabSz="241128">
              <a:buFont typeface="Wingdings" panose="05000000000000000000" pitchFamily="2" charset="2"/>
              <a:buChar char="§"/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 person who is an introvert now has to give a presentation in front of a large group?</a:t>
            </a:r>
          </a:p>
          <a:p>
            <a:pPr marL="301409" indent="-301409" defTabSz="241128">
              <a:buFont typeface="Wingdings" panose="05000000000000000000" pitchFamily="2" charset="2"/>
              <a:buChar char="§"/>
              <a:defRPr/>
            </a:pPr>
            <a:endParaRPr lang="en-US" sz="189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301409" indent="-301409" defTabSz="241128">
              <a:buFont typeface="Wingdings" panose="05000000000000000000" pitchFamily="2" charset="2"/>
              <a:buChar char="§"/>
              <a:defRPr/>
            </a:pPr>
            <a:r>
              <a:rPr lang="en-US" sz="189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Someone who relies on timelines is working with someone who is spontaneous and doesn’t adhere to timelines?</a:t>
            </a:r>
          </a:p>
        </p:txBody>
      </p:sp>
    </p:spTree>
    <p:extLst>
      <p:ext uri="{BB962C8B-B14F-4D97-AF65-F5344CB8AC3E}">
        <p14:creationId xmlns:p14="http://schemas.microsoft.com/office/powerpoint/2010/main" val="231197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319882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Building Teams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0" y="1481138"/>
            <a:ext cx="7319963" cy="34852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1409" indent="-301409" defTabSz="241128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Attack the problem, not the person</a:t>
            </a:r>
          </a:p>
          <a:p>
            <a:pPr marL="301409" indent="-301409" defTabSz="241128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Give everyone the opportunity to state his or her opinion</a:t>
            </a:r>
          </a:p>
          <a:p>
            <a:pPr marL="301409" indent="-301409" defTabSz="241128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Remember that opinions differ; there may be several perspectives on the same situation</a:t>
            </a:r>
          </a:p>
          <a:p>
            <a:pPr marL="301409" indent="-301409" defTabSz="241128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Talk solely about your own beliefs and experiences—avoid blanket statements such as “Everyone feels that …”; instead, try “I feel that …”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9413" y="5052219"/>
            <a:ext cx="6596857" cy="579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altLang="en-US" sz="739" dirty="0">
                <a:solidFill>
                  <a:srgbClr val="6892A0">
                    <a:lumMod val="90000"/>
                  </a:srgbClr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Elizabeth Hirsh, Katherine W. Hirsh, and Sandra Krebs Hirsh, </a:t>
            </a:r>
            <a:r>
              <a:rPr lang="en-US" altLang="en-US" sz="739" i="1" dirty="0">
                <a:solidFill>
                  <a:srgbClr val="6892A0">
                    <a:lumMod val="90000"/>
                  </a:srgbClr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MBTI</a:t>
            </a:r>
            <a:r>
              <a:rPr lang="en-US" altLang="en-US" sz="739" i="1" baseline="30000" dirty="0">
                <a:solidFill>
                  <a:srgbClr val="6892A0">
                    <a:lumMod val="90000"/>
                  </a:srgbClr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®</a:t>
            </a:r>
            <a:r>
              <a:rPr lang="en-US" altLang="en-US" sz="739" i="1" dirty="0">
                <a:solidFill>
                  <a:srgbClr val="6892A0">
                    <a:lumMod val="90000"/>
                  </a:srgbClr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 Teambuilding Program</a:t>
            </a:r>
            <a:r>
              <a:rPr lang="en-US" altLang="en-US" sz="739" dirty="0">
                <a:solidFill>
                  <a:srgbClr val="6892A0">
                    <a:lumMod val="90000"/>
                  </a:srgbClr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, 3rd ed. Copyright 2009 by CPP, Inc. All rights reserved. Permission is hereby granted to reproduce this document for workshop use. Duplication for any other use, including resale, is a violation of copyright law. MBTI and Introduction to Type are trademarks or registered trademarks of the MBTI Trust, Inc., in the United States and other countries.</a:t>
            </a: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29382"/>
            <a:ext cx="4528344" cy="487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/>
          </p:cNvPr>
          <p:cNvSpPr txBox="1"/>
          <p:nvPr/>
        </p:nvSpPr>
        <p:spPr>
          <a:xfrm>
            <a:off x="2420144" y="5093494"/>
            <a:ext cx="7434263" cy="7417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Childhood games often included rules and roles. What happened when those rules and roles were not followed?</a:t>
            </a:r>
          </a:p>
        </p:txBody>
      </p:sp>
    </p:spTree>
    <p:extLst>
      <p:ext uri="{BB962C8B-B14F-4D97-AF65-F5344CB8AC3E}">
        <p14:creationId xmlns:p14="http://schemas.microsoft.com/office/powerpoint/2010/main" val="12478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38894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/>
              <a:t>When types are exaggerated</a:t>
            </a:r>
            <a:endParaRPr lang="en-US" sz="3001" dirty="0"/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316163" y="1088232"/>
            <a:ext cx="6589713" cy="21866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0705" indent="-150705" defTabSz="241128"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That doesn’t sound like them at all.</a:t>
            </a:r>
          </a:p>
          <a:p>
            <a:pPr marL="150705" indent="-150705" defTabSz="241128">
              <a:defRPr/>
            </a:pPr>
            <a:endParaRPr lang="en-US" sz="3165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50705" indent="-150705" defTabSz="241128"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Where did that come from?</a:t>
            </a:r>
          </a:p>
          <a:p>
            <a:pPr marL="150705" indent="-150705" defTabSz="241128">
              <a:defRPr/>
            </a:pPr>
            <a:endParaRPr lang="en-US" sz="3165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  <p:pic>
        <p:nvPicPr>
          <p:cNvPr id="290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32" y="2641600"/>
            <a:ext cx="6783388" cy="37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4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127000"/>
            <a:ext cx="6161882" cy="977107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/>
              <a:t>Working on teams and stress</a:t>
            </a:r>
            <a:endParaRPr lang="en-US" sz="3001" dirty="0"/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918619" y="2114550"/>
            <a:ext cx="6650038" cy="26736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“The stresses of everyday life have different effects on different types and that some types are more naturally reactive to stress than others.”</a:t>
            </a:r>
          </a:p>
          <a:p>
            <a:pPr defTabSz="241128">
              <a:defRPr/>
            </a:pPr>
            <a:endParaRPr lang="en-US" sz="633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endParaRPr lang="en-US" sz="633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endParaRPr lang="en-US" sz="633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633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 </a:t>
            </a:r>
          </a:p>
          <a:p>
            <a:pPr defTabSz="241128">
              <a:defRPr/>
            </a:pPr>
            <a:r>
              <a:rPr lang="en-US" sz="633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Briggs-Myers, I, Mary H. </a:t>
            </a:r>
            <a:r>
              <a:rPr lang="en-US" sz="633" dirty="0" err="1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Mccaulley</a:t>
            </a:r>
            <a:r>
              <a:rPr lang="en-US" sz="633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, et al. : CPP : 2009: MBTI Manual </a:t>
            </a: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r="12452" b="-3"/>
          <a:stretch/>
        </p:blipFill>
        <p:spPr>
          <a:xfrm>
            <a:off x="8429128" y="4127197"/>
            <a:ext cx="1954064" cy="2030577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786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7857" y="280194"/>
            <a:ext cx="6161881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       network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308350" y="2065338"/>
            <a:ext cx="5881688" cy="14071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Are there other libraries that have already implemented/migrated to a new system?</a:t>
            </a:r>
          </a:p>
        </p:txBody>
      </p:sp>
    </p:spTree>
    <p:extLst>
      <p:ext uri="{BB962C8B-B14F-4D97-AF65-F5344CB8AC3E}">
        <p14:creationId xmlns:p14="http://schemas.microsoft.com/office/powerpoint/2010/main" val="29347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67869" y="280194"/>
            <a:ext cx="6162675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 Team problem solving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267869" y="2023269"/>
            <a:ext cx="6327775" cy="3160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When solving problems within a team, is it due to a lack of a:</a:t>
            </a:r>
          </a:p>
          <a:p>
            <a:pPr marL="452114" indent="-452114" defTabSz="241128">
              <a:buFont typeface="Wingdings" panose="05000000000000000000" pitchFamily="2" charset="2"/>
              <a:buChar char="§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Awareness</a:t>
            </a:r>
          </a:p>
          <a:p>
            <a:pPr marL="452114" indent="-452114" defTabSz="241128">
              <a:buFont typeface="Wingdings" panose="05000000000000000000" pitchFamily="2" charset="2"/>
              <a:buChar char="§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Behavior/attitude</a:t>
            </a:r>
          </a:p>
          <a:p>
            <a:pPr marL="452114" indent="-452114" defTabSz="241128">
              <a:buFont typeface="Wingdings" panose="05000000000000000000" pitchFamily="2" charset="2"/>
              <a:buChar char="§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Skill</a:t>
            </a:r>
          </a:p>
          <a:p>
            <a:pPr marL="452114" indent="-452114" defTabSz="241128">
              <a:buFont typeface="Wingdings" panose="05000000000000000000" pitchFamily="2" charset="2"/>
              <a:buChar char="§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Tool</a:t>
            </a:r>
          </a:p>
          <a:p>
            <a:pPr defTabSz="241128">
              <a:defRPr/>
            </a:pPr>
            <a:r>
              <a:rPr lang="en-US" sz="94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09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346075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     Questions only</a:t>
            </a:r>
          </a:p>
        </p:txBody>
      </p:sp>
      <p:pic>
        <p:nvPicPr>
          <p:cNvPr id="294915" name="Picture 3" descr="A brown and white dog lying on a blanket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82" y="2190750"/>
            <a:ext cx="4350544" cy="29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21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55563"/>
            <a:ext cx="6896100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Consider stress relief activities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619500" y="1700213"/>
            <a:ext cx="6438900" cy="3501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endParaRPr lang="en-US" sz="3165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50705" indent="-150705" defTabSz="241128">
              <a:buFont typeface="Wingdings" panose="05000000000000000000" pitchFamily="2" charset="2"/>
              <a:buChar char="Ø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Decorate cupcakes</a:t>
            </a:r>
          </a:p>
          <a:p>
            <a:pPr marL="150705" indent="-150705" defTabSz="241128">
              <a:buFont typeface="Wingdings" panose="05000000000000000000" pitchFamily="2" charset="2"/>
              <a:buChar char="Ø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Go for a walk around campus</a:t>
            </a:r>
          </a:p>
          <a:p>
            <a:pPr marL="150705" indent="-150705" defTabSz="241128">
              <a:buFont typeface="Wingdings" panose="05000000000000000000" pitchFamily="2" charset="2"/>
              <a:buChar char="Ø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Graffiti wall</a:t>
            </a:r>
          </a:p>
          <a:p>
            <a:pPr marL="150705" indent="-150705" defTabSz="241128">
              <a:buFont typeface="Wingdings" panose="05000000000000000000" pitchFamily="2" charset="2"/>
              <a:buChar char="Ø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Painting class</a:t>
            </a:r>
          </a:p>
          <a:p>
            <a:pPr marL="150705" indent="-150705" defTabSz="241128">
              <a:buFont typeface="Wingdings" panose="05000000000000000000" pitchFamily="2" charset="2"/>
              <a:buChar char="Ø"/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Therapy dogs</a:t>
            </a:r>
          </a:p>
          <a:p>
            <a:pPr marL="150705" indent="-150705" defTabSz="241128">
              <a:buFont typeface="Wingdings" panose="05000000000000000000" pitchFamily="2" charset="2"/>
              <a:buChar char="Ø"/>
              <a:defRPr/>
            </a:pPr>
            <a:endParaRPr lang="en-US" sz="3165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86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67869" y="180975"/>
            <a:ext cx="6162675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             Wrap up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802732" y="1764507"/>
            <a:ext cx="7092950" cy="43134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Teams involve many different personalities </a:t>
            </a:r>
          </a:p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With those personalities comes the different communication styles</a:t>
            </a:r>
          </a:p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If information is missing, it might be constructed “Fact versus fiction”</a:t>
            </a:r>
          </a:p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Working on teams can be stressful – recognize stress and give some attention to de-stressing </a:t>
            </a:r>
          </a:p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50705" indent="-150705" defTabSz="241128">
              <a:buFont typeface="Wingdings" panose="05000000000000000000" pitchFamily="2" charset="2"/>
              <a:buChar char="§"/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When feeling overwhelmed, it’s important to triage and then communicate.</a:t>
            </a:r>
          </a:p>
        </p:txBody>
      </p:sp>
    </p:spTree>
    <p:extLst>
      <p:ext uri="{BB962C8B-B14F-4D97-AF65-F5344CB8AC3E}">
        <p14:creationId xmlns:p14="http://schemas.microsoft.com/office/powerpoint/2010/main" val="4009226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643982" y="157957"/>
            <a:ext cx="7633494" cy="1048544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Thank you for attending today!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878263" y="3925094"/>
            <a:ext cx="6504782" cy="627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348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bhogben@Ithaca.edu</a:t>
            </a:r>
          </a:p>
        </p:txBody>
      </p:sp>
      <p:sp>
        <p:nvSpPr>
          <p:cNvPr id="4" name="TextBox 3">
            <a:extLst/>
          </p:cNvPr>
          <p:cNvSpPr txBox="1"/>
          <p:nvPr/>
        </p:nvSpPr>
        <p:spPr>
          <a:xfrm>
            <a:off x="4090988" y="2105819"/>
            <a:ext cx="4328319" cy="14071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Do you have questions?</a:t>
            </a:r>
          </a:p>
          <a:p>
            <a:pPr defTabSz="241128">
              <a:defRPr/>
            </a:pPr>
            <a:endParaRPr lang="en-US" sz="2848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Do you have answers?</a:t>
            </a:r>
          </a:p>
        </p:txBody>
      </p:sp>
    </p:spTree>
    <p:extLst>
      <p:ext uri="{BB962C8B-B14F-4D97-AF65-F5344CB8AC3E}">
        <p14:creationId xmlns:p14="http://schemas.microsoft.com/office/powerpoint/2010/main" val="406468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/>
          <p:nvPr/>
        </p:nvSpPr>
        <p:spPr>
          <a:xfrm>
            <a:off x="3161507" y="588169"/>
            <a:ext cx="6692900" cy="33391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532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Our discussions today will include: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Agreements between staff and departments involved with a project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Communication within teams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 components of change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Team differences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Personality styles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Managing conflict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321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Recognizing stress</a:t>
            </a:r>
          </a:p>
        </p:txBody>
      </p:sp>
    </p:spTree>
    <p:extLst>
      <p:ext uri="{BB962C8B-B14F-4D97-AF65-F5344CB8AC3E}">
        <p14:creationId xmlns:p14="http://schemas.microsoft.com/office/powerpoint/2010/main" val="18844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588963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 Working Agreement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975769" y="1916113"/>
            <a:ext cx="6535738" cy="2982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Team members agree on how/when/where to meet, discuss and make decisions for the project.  The working agreement is defined, decided and agreed upon by all members of the team.</a:t>
            </a:r>
          </a:p>
          <a:p>
            <a:pPr defTabSz="241128">
              <a:defRPr/>
            </a:pPr>
            <a:endParaRPr lang="en-US" sz="2110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2110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The team must also determine the plan of action if the working agreement is not followed. Perhaps it needs to be modified.</a:t>
            </a: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478632"/>
            <a:ext cx="6887369" cy="1048544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Memorandum of understanding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589213" y="2340769"/>
            <a:ext cx="7276307" cy="1845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532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A nonbinding written document that states the responsibilities of each party to an agreement, before the official contract is drafted</a:t>
            </a:r>
            <a:r>
              <a:rPr lang="en-US" sz="94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..</a:t>
            </a: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defTabSz="241128">
              <a:defRPr/>
            </a:pPr>
            <a:r>
              <a:rPr lang="en-US" sz="94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https://legaldictionary.net/memorandum-of-understanding/</a:t>
            </a: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157163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    communication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2961482" y="2081213"/>
            <a:ext cx="6269038" cy="374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How will updates be sent to staff?</a:t>
            </a: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How will team members communicate during the project?</a:t>
            </a: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How often will updates be sent out?</a:t>
            </a: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How far in advance do we need to let users know of the change?</a:t>
            </a:r>
          </a:p>
          <a:p>
            <a:pPr marL="361691" indent="-361691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How can our users contact us with questions in the meantime?</a:t>
            </a:r>
          </a:p>
          <a:p>
            <a:pPr defTabSz="241128">
              <a:defRPr/>
            </a:pPr>
            <a:endParaRPr lang="en-US" sz="949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1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61432" y="16669"/>
            <a:ext cx="6915944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Internal communication tools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161507" y="2470150"/>
            <a:ext cx="6139656" cy="2721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endParaRPr lang="en-US" sz="2848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Basecamp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Course management software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SharePoint (MS Teams)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Wiki</a:t>
            </a:r>
          </a:p>
          <a:p>
            <a:pPr marL="150705" indent="-150705" defTabSz="241128">
              <a:buFont typeface="Arial" panose="020B0604020202020204" pitchFamily="34" charset="0"/>
              <a:buChar char="•"/>
              <a:defRPr/>
            </a:pPr>
            <a:r>
              <a:rPr lang="en-US" sz="2848" dirty="0" err="1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Wordpress</a:t>
            </a:r>
            <a:endParaRPr lang="en-US" sz="2848" dirty="0">
              <a:solidFill>
                <a:prstClr val="black"/>
              </a:solidFill>
              <a:latin typeface="Gill Sans MT" panose="020B0502020104020203"/>
              <a:ea typeface="ヒラギノ明朝 ProN W3" charset="-128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7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207" y="432594"/>
            <a:ext cx="6161881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Communicating within teams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174207" y="2435225"/>
            <a:ext cx="5903913" cy="2040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3165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“My co-worker said that I don’t listen when he’s talking. At least, I think that is what he said. I was distracted at the time he said it.”</a:t>
            </a:r>
          </a:p>
        </p:txBody>
      </p:sp>
    </p:spTree>
    <p:extLst>
      <p:ext uri="{BB962C8B-B14F-4D97-AF65-F5344CB8AC3E}">
        <p14:creationId xmlns:p14="http://schemas.microsoft.com/office/powerpoint/2010/main" val="99418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62300" y="192882"/>
            <a:ext cx="6161882" cy="1049338"/>
          </a:xfrm>
        </p:spPr>
        <p:txBody>
          <a:bodyPr/>
          <a:lstStyle/>
          <a:p>
            <a:pPr defTabSz="643086" eaLnBrk="1" fontAlgn="auto" hangingPunct="1">
              <a:spcAft>
                <a:spcPts val="0"/>
              </a:spcAft>
              <a:defRPr/>
            </a:pPr>
            <a:r>
              <a:rPr lang="en-US" sz="3001" dirty="0"/>
              <a:t>       Is the team inclusive?</a:t>
            </a:r>
          </a:p>
        </p:txBody>
      </p:sp>
      <p:sp>
        <p:nvSpPr>
          <p:cNvPr id="3" name="TextBox 2">
            <a:extLst/>
          </p:cNvPr>
          <p:cNvSpPr txBox="1"/>
          <p:nvPr/>
        </p:nvSpPr>
        <p:spPr>
          <a:xfrm>
            <a:off x="3162300" y="2446338"/>
            <a:ext cx="6668294" cy="9688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41128">
              <a:defRPr/>
            </a:pPr>
            <a:r>
              <a:rPr lang="en-US" sz="2848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Who does the team represent? Staff? Users? Librarians? Students</a:t>
            </a:r>
            <a:r>
              <a:rPr lang="en-US" sz="949" dirty="0">
                <a:solidFill>
                  <a:prstClr val="black"/>
                </a:solidFill>
                <a:latin typeface="Gill Sans MT" panose="020B0502020104020203"/>
                <a:ea typeface="ヒラギノ明朝 ProN W3" charset="-128"/>
                <a:sym typeface="Palatino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025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1.xml><?xml version="1.0" encoding="utf-8"?>
<a:theme xmlns:a="http://schemas.openxmlformats.org/drawingml/2006/main" name="9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2.xml><?xml version="1.0" encoding="utf-8"?>
<a:theme xmlns:a="http://schemas.openxmlformats.org/drawingml/2006/main" name="10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3.xml><?xml version="1.0" encoding="utf-8"?>
<a:theme xmlns:a="http://schemas.openxmlformats.org/drawingml/2006/main" name="1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4.xml><?xml version="1.0" encoding="utf-8"?>
<a:theme xmlns:a="http://schemas.openxmlformats.org/drawingml/2006/main" name="12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5.xml><?xml version="1.0" encoding="utf-8"?>
<a:theme xmlns:a="http://schemas.openxmlformats.org/drawingml/2006/main" name="13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6.xml><?xml version="1.0" encoding="utf-8"?>
<a:theme xmlns:a="http://schemas.openxmlformats.org/drawingml/2006/main" name="14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7.xml><?xml version="1.0" encoding="utf-8"?>
<a:theme xmlns:a="http://schemas.openxmlformats.org/drawingml/2006/main" name="15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8.xml><?xml version="1.0" encoding="utf-8"?>
<a:theme xmlns:a="http://schemas.openxmlformats.org/drawingml/2006/main" name="16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9.xml><?xml version="1.0" encoding="utf-8"?>
<a:theme xmlns:a="http://schemas.openxmlformats.org/drawingml/2006/main" name="17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0.xml><?xml version="1.0" encoding="utf-8"?>
<a:theme xmlns:a="http://schemas.openxmlformats.org/drawingml/2006/main" name="18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1.xml><?xml version="1.0" encoding="utf-8"?>
<a:theme xmlns:a="http://schemas.openxmlformats.org/drawingml/2006/main" name="19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2.xml><?xml version="1.0" encoding="utf-8"?>
<a:theme xmlns:a="http://schemas.openxmlformats.org/drawingml/2006/main" name="20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3.xml><?xml version="1.0" encoding="utf-8"?>
<a:theme xmlns:a="http://schemas.openxmlformats.org/drawingml/2006/main" name="2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4.xml><?xml version="1.0" encoding="utf-8"?>
<a:theme xmlns:a="http://schemas.openxmlformats.org/drawingml/2006/main" name="22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5.xml><?xml version="1.0" encoding="utf-8"?>
<a:theme xmlns:a="http://schemas.openxmlformats.org/drawingml/2006/main" name="23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6.xml><?xml version="1.0" encoding="utf-8"?>
<a:theme xmlns:a="http://schemas.openxmlformats.org/drawingml/2006/main" name="24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7.xml><?xml version="1.0" encoding="utf-8"?>
<a:theme xmlns:a="http://schemas.openxmlformats.org/drawingml/2006/main" name="25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8.xml><?xml version="1.0" encoding="utf-8"?>
<a:theme xmlns:a="http://schemas.openxmlformats.org/drawingml/2006/main" name="26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2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3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4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7.xml><?xml version="1.0" encoding="utf-8"?>
<a:theme xmlns:a="http://schemas.openxmlformats.org/drawingml/2006/main" name="5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6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9.xml><?xml version="1.0" encoding="utf-8"?>
<a:theme xmlns:a="http://schemas.openxmlformats.org/drawingml/2006/main" name="7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Microsoft Office PowerPoint</Application>
  <PresentationFormat>Widescreen</PresentationFormat>
  <Paragraphs>168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27</vt:i4>
      </vt:variant>
    </vt:vector>
  </HeadingPairs>
  <TitlesOfParts>
    <vt:vector size="63" baseType="lpstr">
      <vt:lpstr>ヒラギノ明朝 ProN W3</vt:lpstr>
      <vt:lpstr>Arial</vt:lpstr>
      <vt:lpstr>Calibri</vt:lpstr>
      <vt:lpstr>Calibri Light</vt:lpstr>
      <vt:lpstr>Gill Sans MT</vt:lpstr>
      <vt:lpstr>Palatino</vt:lpstr>
      <vt:lpstr>Verdana</vt:lpstr>
      <vt:lpstr>Wingdings</vt:lpstr>
      <vt:lpstr>Office Theme</vt:lpstr>
      <vt:lpstr>Gallery</vt:lpstr>
      <vt:lpstr>1_Gallery</vt:lpstr>
      <vt:lpstr>2_Gallery</vt:lpstr>
      <vt:lpstr>3_Gallery</vt:lpstr>
      <vt:lpstr>4_Gallery</vt:lpstr>
      <vt:lpstr>5_Gallery</vt:lpstr>
      <vt:lpstr>6_Gallery</vt:lpstr>
      <vt:lpstr>7_Gallery</vt:lpstr>
      <vt:lpstr>8_Gallery</vt:lpstr>
      <vt:lpstr>9_Gallery</vt:lpstr>
      <vt:lpstr>10_Gallery</vt:lpstr>
      <vt:lpstr>11_Gallery</vt:lpstr>
      <vt:lpstr>12_Gallery</vt:lpstr>
      <vt:lpstr>13_Gallery</vt:lpstr>
      <vt:lpstr>14_Gallery</vt:lpstr>
      <vt:lpstr>15_Gallery</vt:lpstr>
      <vt:lpstr>16_Gallery</vt:lpstr>
      <vt:lpstr>17_Gallery</vt:lpstr>
      <vt:lpstr>18_Gallery</vt:lpstr>
      <vt:lpstr>19_Gallery</vt:lpstr>
      <vt:lpstr>20_Gallery</vt:lpstr>
      <vt:lpstr>21_Gallery</vt:lpstr>
      <vt:lpstr>22_Gallery</vt:lpstr>
      <vt:lpstr>23_Gallery</vt:lpstr>
      <vt:lpstr>24_Gallery</vt:lpstr>
      <vt:lpstr>25_Gallery</vt:lpstr>
      <vt:lpstr>26_Gallery</vt:lpstr>
      <vt:lpstr>Putting Out Fires Without Water</vt:lpstr>
      <vt:lpstr>PowerPoint Presentation</vt:lpstr>
      <vt:lpstr>PowerPoint Presentation</vt:lpstr>
      <vt:lpstr>       Working Agreement</vt:lpstr>
      <vt:lpstr>Memorandum of understanding</vt:lpstr>
      <vt:lpstr>          communication</vt:lpstr>
      <vt:lpstr>Internal communication tools</vt:lpstr>
      <vt:lpstr>Communicating within teams</vt:lpstr>
      <vt:lpstr>       Is the team inclusive?</vt:lpstr>
      <vt:lpstr>    Communication Tool</vt:lpstr>
      <vt:lpstr>       Facts versus fiction</vt:lpstr>
      <vt:lpstr>  The Four rooms of change</vt:lpstr>
      <vt:lpstr>What are the Components of a Team?</vt:lpstr>
      <vt:lpstr>   Triage and communicate</vt:lpstr>
      <vt:lpstr>Personalities and teams</vt:lpstr>
      <vt:lpstr>Personalities and teams</vt:lpstr>
      <vt:lpstr>      Personality types</vt:lpstr>
      <vt:lpstr>Personalities and teams</vt:lpstr>
      <vt:lpstr>Building Teams</vt:lpstr>
      <vt:lpstr>When types are exaggerated</vt:lpstr>
      <vt:lpstr>Working on teams and stress</vt:lpstr>
      <vt:lpstr>             network</vt:lpstr>
      <vt:lpstr>       Team problem solving</vt:lpstr>
      <vt:lpstr>           Questions only</vt:lpstr>
      <vt:lpstr>Consider stress relief activities</vt:lpstr>
      <vt:lpstr>                   Wrap up</vt:lpstr>
      <vt:lpstr>Thank you for attending today!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Out Fires Without Water</dc:title>
  <dc:creator>Mark Sullivan</dc:creator>
  <cp:lastModifiedBy>Mark Sullivan</cp:lastModifiedBy>
  <cp:revision>1</cp:revision>
  <dcterms:created xsi:type="dcterms:W3CDTF">2018-08-28T17:19:12Z</dcterms:created>
  <dcterms:modified xsi:type="dcterms:W3CDTF">2018-08-28T17:19:35Z</dcterms:modified>
</cp:coreProperties>
</file>