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8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90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14E2C-2948-42BE-9E76-B748CD4EAB85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7B37B-04ED-45AC-B408-3982A2580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36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jfc.alma.exlibrisgroup.com/mng/login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xlibrisgroup.my.salesforce.com/home/home.jsp?sdtd=1" TargetMode="External"/><Relationship Id="rId4" Type="http://schemas.openxmlformats.org/officeDocument/2006/relationships/hyperlink" Target="https://sjfc-primo.hosted.exlibrisgroup.com:1443/primo_publishing/admin/acegilogin.jsp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jfc.alma.exlibrisgroup.com/mng/login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xlibrisgroup.my.salesforce.com/home/home.jsp?sdtd=1" TargetMode="External"/><Relationship Id="rId4" Type="http://schemas.openxmlformats.org/officeDocument/2006/relationships/hyperlink" Target="https://sjfc-primo.hosted.exlibrisgroup.com:1443/primo_publishing/admin/acegilogin.jsp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2718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d915db05c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d915db05c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from Mad Max: Fury Road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00169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d915db05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d915db05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adapted from Shawn of the Dead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03836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e1b15dd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e1b15dd6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7951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da20dbcc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da20dbcc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adapted from The Day After Tomorrow poster.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111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da20dbcc2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da20dbcc2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adapted from Young Frankenstein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51632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da20dbcc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da20dbcc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4906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da20dbcc2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da20dbcc2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from My Little Pony: Friendship is Magic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20245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e1b15dd6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e1b15dd6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adapted from Atlantis: The Lost Empire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287237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d9f3f1c8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d9f3f1c8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to jump into Alma, kids. Questions and distractions welcome.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sjfc.alma.exlibrisgroup.com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85478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d9f3f1c8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d9f3f1c8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Alma: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https://sjfc.alma.exlibrisgroup.com/mng/login</a:t>
            </a:r>
            <a:r>
              <a:rPr lang="en"/>
              <a:t>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Primo Back Office: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https://sjfc-primo.hosted.exlibrisgroup.com:1443/primo_publishing/admin/acegilogin.jsp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Salesforce: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https://exlibrisgroup.my.salesforce.com/home/home.jsp?sdtd=1</a:t>
            </a:r>
            <a:r>
              <a:rPr lang="en"/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01392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badf42869_0_8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badf42869_0_8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adapted from X-Men Origins: Wolverine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977565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d9f3f1c85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d9f3f1c85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Alma: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https://sjfc.alma.exlibrisgroup.com/mng/login</a:t>
            </a:r>
            <a:r>
              <a:rPr lang="en"/>
              <a:t> 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Primo Back Office: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https://sjfc-primo.hosted.exlibrisgroup.com:1443/primo_publishing/admin/acegilogin.jsp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Salesforce: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https://exlibrisgroup.my.salesforce.com/home/home.jsp?sdtd=1</a:t>
            </a:r>
            <a:r>
              <a:rPr lang="en"/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0042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badf42869_0_8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badf42869_0_8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2495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da20dbcc2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da20dbcc2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Promotional image from Alien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1273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badf42869_0_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badf42869_0_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adapted from X-Men: Apocalypse poster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81408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badf42869_0_8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badf42869_0_8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I say don’t sweat the config spreadsheets -- but you should spend some time on them. Just know that they’re not going to lock you into one configuration, and they limit you in a lot of ways that may not match your institution.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adapted from The Princess Bride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7217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badf42869_0_8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badf42869_0_8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adapted from Kill Bill, Vol. I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18176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d915db05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d915db05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3185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e1b15dd6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e1b15dd6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have your old data, you can pull it apart to answer questions and correct foibles.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from Hackers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4232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E8DC-F267-4947-BCD1-E341A7BBB1E5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B052-28AC-43C3-82E7-4FAE5C491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30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E8DC-F267-4947-BCD1-E341A7BBB1E5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B052-28AC-43C3-82E7-4FAE5C491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E8DC-F267-4947-BCD1-E341A7BBB1E5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B052-28AC-43C3-82E7-4FAE5C491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30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3303632" y="554200"/>
            <a:ext cx="83256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3303632" y="6320000"/>
            <a:ext cx="83256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162300" y="840300"/>
            <a:ext cx="8442000" cy="2056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187023" y="4317933"/>
            <a:ext cx="8442000" cy="1655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58032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566933" y="554200"/>
            <a:ext cx="110624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566933" y="6320000"/>
            <a:ext cx="11062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541900" y="2409100"/>
            <a:ext cx="11062400" cy="20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54348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3303632" y="554200"/>
            <a:ext cx="8325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3303632" y="6320000"/>
            <a:ext cx="8325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3213483" y="2127701"/>
            <a:ext cx="8428800" cy="4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80699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3303632" y="554200"/>
            <a:ext cx="8325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3303632" y="6320000"/>
            <a:ext cx="8325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3200404" y="2136900"/>
            <a:ext cx="4095200" cy="4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7534096" y="2136900"/>
            <a:ext cx="4095200" cy="4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06773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04400" y="548767"/>
            <a:ext cx="11360800" cy="85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04112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26000" y="1248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26000" y="2462405"/>
            <a:ext cx="3744000" cy="3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5773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377471" y="949521"/>
            <a:ext cx="8325600" cy="51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81851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6096000" y="167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50" name="Google Shape;50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354000" y="1863133"/>
            <a:ext cx="5393600" cy="175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354000" y="3647161"/>
            <a:ext cx="53936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25938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E8DC-F267-4947-BCD1-E341A7BBB1E5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B052-28AC-43C3-82E7-4FAE5C491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00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566933" y="6320000"/>
            <a:ext cx="11062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437356" y="5634700"/>
            <a:ext cx="11184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58492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566933" y="6320000"/>
            <a:ext cx="11062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566933" y="554200"/>
            <a:ext cx="110624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1138600" y="1739800"/>
            <a:ext cx="9914800" cy="20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138600" y="3892600"/>
            <a:ext cx="9914800" cy="142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09835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72631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E8DC-F267-4947-BCD1-E341A7BBB1E5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B052-28AC-43C3-82E7-4FAE5C491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62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E8DC-F267-4947-BCD1-E341A7BBB1E5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B052-28AC-43C3-82E7-4FAE5C491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5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E8DC-F267-4947-BCD1-E341A7BBB1E5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B052-28AC-43C3-82E7-4FAE5C491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55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E8DC-F267-4947-BCD1-E341A7BBB1E5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B052-28AC-43C3-82E7-4FAE5C491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6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E8DC-F267-4947-BCD1-E341A7BBB1E5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B052-28AC-43C3-82E7-4FAE5C491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12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E8DC-F267-4947-BCD1-E341A7BBB1E5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B052-28AC-43C3-82E7-4FAE5C491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9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E8DC-F267-4947-BCD1-E341A7BBB1E5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B052-28AC-43C3-82E7-4FAE5C491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4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3E8DC-F267-4947-BCD1-E341A7BBB1E5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8B052-28AC-43C3-82E7-4FAE5C491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5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213483" y="2127701"/>
            <a:ext cx="8428800" cy="4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044114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google.com/search?q=pictures+of+kittens&amp;tbm=isch" TargetMode="External"/><Relationship Id="rId4" Type="http://schemas.openxmlformats.org/officeDocument/2006/relationships/hyperlink" Target="https://sjfc-primo.hosted.exlibrisgroup.com/primo-explore/search?vid=01SJFC_INS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3162300" y="840300"/>
            <a:ext cx="8442000" cy="205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The Library </a:t>
            </a:r>
            <a:br>
              <a:rPr lang="en"/>
            </a:br>
            <a:r>
              <a:rPr lang="en"/>
              <a:t>didn't explode.</a:t>
            </a: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3187023" y="4317933"/>
            <a:ext cx="8442000" cy="1655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4000"/>
              <a:t>One year after an Alma migration</a:t>
            </a:r>
            <a:endParaRPr sz="4000"/>
          </a:p>
        </p:txBody>
      </p:sp>
    </p:spTree>
    <p:extLst>
      <p:ext uri="{BB962C8B-B14F-4D97-AF65-F5344CB8AC3E}">
        <p14:creationId xmlns:p14="http://schemas.microsoft.com/office/powerpoint/2010/main" val="3135826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Get your hands dirty</a:t>
            </a:r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1"/>
          </p:nvPr>
        </p:nvSpPr>
        <p:spPr>
          <a:xfrm>
            <a:off x="6169505" y="2127700"/>
            <a:ext cx="5472800" cy="400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"/>
              <a:t>Don’t be afraid, but take precautions</a:t>
            </a:r>
            <a:endParaRPr/>
          </a:p>
          <a:p>
            <a:pPr marL="0" indent="0">
              <a:spcBef>
                <a:spcPts val="2133"/>
              </a:spcBef>
              <a:buNone/>
            </a:pPr>
            <a:r>
              <a:rPr lang="en"/>
              <a:t>Learn to configure all you can</a:t>
            </a:r>
            <a:endParaRPr/>
          </a:p>
          <a:p>
            <a:pPr marL="0" indent="0">
              <a:spcBef>
                <a:spcPts val="2133"/>
              </a:spcBef>
              <a:buNone/>
            </a:pPr>
            <a:r>
              <a:rPr lang="en"/>
              <a:t>Use your test environment</a:t>
            </a:r>
            <a:endParaRPr/>
          </a:p>
          <a:p>
            <a:pPr marL="0" indent="0">
              <a:spcBef>
                <a:spcPts val="2133"/>
              </a:spcBef>
              <a:buNone/>
            </a:pPr>
            <a:r>
              <a:rPr lang="en"/>
              <a:t>Take screenshots and document current state and changes</a:t>
            </a:r>
            <a:endParaRPr/>
          </a:p>
          <a:p>
            <a:pPr marL="0" indent="0">
              <a:spcBef>
                <a:spcPts val="2133"/>
              </a:spcBef>
              <a:buNone/>
            </a:pPr>
            <a:endParaRPr/>
          </a:p>
          <a:p>
            <a:pPr marL="0" indent="0">
              <a:spcBef>
                <a:spcPts val="2133"/>
              </a:spcBef>
              <a:buNone/>
            </a:pPr>
            <a:endParaRPr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901" y="1966131"/>
            <a:ext cx="5248233" cy="34878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2974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Manage expectations</a:t>
            </a:r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1"/>
          </p:nvPr>
        </p:nvSpPr>
        <p:spPr>
          <a:xfrm>
            <a:off x="5400000" y="2466633"/>
            <a:ext cx="6242400" cy="366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"/>
              <a:t>Let your user base know change is coming</a:t>
            </a:r>
            <a:br>
              <a:rPr lang="en"/>
            </a:br>
            <a:r>
              <a:rPr lang="en"/>
              <a:t>...and more change will come after that</a:t>
            </a:r>
            <a:endParaRPr/>
          </a:p>
          <a:p>
            <a:pPr marL="0" indent="0">
              <a:spcBef>
                <a:spcPts val="2133"/>
              </a:spcBef>
              <a:buNone/>
            </a:pPr>
            <a:r>
              <a:rPr lang="en"/>
              <a:t>Expect growing pains</a:t>
            </a:r>
            <a:endParaRPr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/>
              <a:t>Respond to feedback before and after</a:t>
            </a:r>
            <a:endParaRPr/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3235" y="1711068"/>
            <a:ext cx="3634300" cy="4161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1202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>
            <a:off x="541900" y="2409100"/>
            <a:ext cx="11062400" cy="205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Freeze and Cutover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00645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Offline time...</a:t>
            </a:r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body" idx="1"/>
          </p:nvPr>
        </p:nvSpPr>
        <p:spPr>
          <a:xfrm>
            <a:off x="6804000" y="2043500"/>
            <a:ext cx="4825200" cy="4100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"/>
              <a:t>Plan staff projects</a:t>
            </a:r>
            <a:endParaRPr/>
          </a:p>
          <a:p>
            <a:pPr>
              <a:spcBef>
                <a:spcPts val="2133"/>
              </a:spcBef>
            </a:pPr>
            <a:r>
              <a:rPr lang="en"/>
              <a:t>2 weeks tech services freeze</a:t>
            </a:r>
            <a:endParaRPr/>
          </a:p>
          <a:p>
            <a:r>
              <a:rPr lang="en"/>
              <a:t>2-3 days checkout freeze</a:t>
            </a:r>
            <a:endParaRPr/>
          </a:p>
          <a:p>
            <a:pPr marL="0" indent="0">
              <a:spcBef>
                <a:spcPts val="2133"/>
              </a:spcBef>
              <a:buNone/>
            </a:pPr>
            <a:r>
              <a:rPr lang="en"/>
              <a:t>Training</a:t>
            </a:r>
            <a:endParaRPr/>
          </a:p>
          <a:p>
            <a:pPr marL="0" indent="0">
              <a:spcBef>
                <a:spcPts val="2133"/>
              </a:spcBef>
              <a:buNone/>
            </a:pPr>
            <a:r>
              <a:rPr lang="en"/>
              <a:t>Digitization projects</a:t>
            </a:r>
            <a:endParaRPr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/>
              <a:t>Offline circulation</a:t>
            </a:r>
            <a:endParaRPr/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2667" y="2374898"/>
            <a:ext cx="5408135" cy="3042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1292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Go-Live!</a:t>
            </a:r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body" idx="1"/>
          </p:nvPr>
        </p:nvSpPr>
        <p:spPr>
          <a:xfrm>
            <a:off x="4867500" y="2127700"/>
            <a:ext cx="6774800" cy="400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"/>
              <a:t>Overlap services, or hard switch?</a:t>
            </a:r>
            <a:endParaRPr/>
          </a:p>
          <a:p>
            <a:pPr marL="0" indent="0">
              <a:spcBef>
                <a:spcPts val="2133"/>
              </a:spcBef>
              <a:buNone/>
            </a:pPr>
            <a:r>
              <a:rPr lang="en"/>
              <a:t>If possible, schedule some </a:t>
            </a:r>
            <a:r>
              <a:rPr lang="en" i="1"/>
              <a:t>back-end</a:t>
            </a:r>
            <a:r>
              <a:rPr lang="en"/>
              <a:t> overlap:</a:t>
            </a:r>
            <a:br>
              <a:rPr lang="en"/>
            </a:br>
            <a:r>
              <a:rPr lang="en"/>
              <a:t>you probably forgot something!</a:t>
            </a:r>
            <a:endParaRPr/>
          </a:p>
          <a:p>
            <a:pPr marL="0" indent="0">
              <a:spcBef>
                <a:spcPts val="2133"/>
              </a:spcBef>
              <a:buNone/>
            </a:pPr>
            <a:r>
              <a:rPr lang="en"/>
              <a:t>Test all the things</a:t>
            </a:r>
            <a:endParaRPr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/>
              <a:t>Communicate with users:</a:t>
            </a:r>
            <a:br>
              <a:rPr lang="en"/>
            </a:br>
            <a:r>
              <a:rPr lang="en"/>
              <a:t>the feedback cycle starts now</a:t>
            </a:r>
            <a:endParaRPr/>
          </a:p>
        </p:txBody>
      </p:sp>
      <p:pic>
        <p:nvPicPr>
          <p:cNvPr id="158" name="Google Shape;158;p26"/>
          <p:cNvPicPr preferRelativeResize="0"/>
          <p:nvPr/>
        </p:nvPicPr>
        <p:blipFill rotWithShape="1">
          <a:blip r:embed="rId3">
            <a:alphaModFix/>
          </a:blip>
          <a:srcRect l="16235" r="28070"/>
          <a:stretch/>
        </p:blipFill>
        <p:spPr>
          <a:xfrm>
            <a:off x="1007167" y="1732234"/>
            <a:ext cx="3685267" cy="427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2729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>
            <a:spLocks noGrp="1"/>
          </p:cNvSpPr>
          <p:nvPr>
            <p:ph type="title"/>
          </p:nvPr>
        </p:nvSpPr>
        <p:spPr>
          <a:xfrm>
            <a:off x="541900" y="2409100"/>
            <a:ext cx="11062400" cy="205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After Migration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05568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Celebrate!</a:t>
            </a:r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body" idx="1"/>
          </p:nvPr>
        </p:nvSpPr>
        <p:spPr>
          <a:xfrm>
            <a:off x="6803933" y="2545367"/>
            <a:ext cx="4825200" cy="285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"/>
              <a:t>You made it! Cue the group hugs!</a:t>
            </a:r>
            <a:endParaRPr/>
          </a:p>
          <a:p>
            <a:pPr marL="0" indent="0">
              <a:spcBef>
                <a:spcPts val="2133"/>
              </a:spcBef>
              <a:buNone/>
            </a:pPr>
            <a:r>
              <a:rPr lang="en"/>
              <a:t>And the continuing meetings…</a:t>
            </a:r>
            <a:br>
              <a:rPr lang="en"/>
            </a:br>
            <a:r>
              <a:rPr lang="en"/>
              <a:t>but seriously, throw a party, you went through a lot</a:t>
            </a:r>
            <a:endParaRPr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  <p:pic>
        <p:nvPicPr>
          <p:cNvPr id="170" name="Google Shape;17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3701" y="1847834"/>
            <a:ext cx="5228633" cy="3741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1331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You can fix it</a:t>
            </a:r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body" idx="1"/>
          </p:nvPr>
        </p:nvSpPr>
        <p:spPr>
          <a:xfrm>
            <a:off x="5436233" y="1818367"/>
            <a:ext cx="6298800" cy="4312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"/>
              <a:t>Alma can change before AND after go-live</a:t>
            </a:r>
            <a:endParaRPr/>
          </a:p>
          <a:p>
            <a:pPr marL="0" indent="0">
              <a:spcBef>
                <a:spcPts val="2133"/>
              </a:spcBef>
              <a:buNone/>
            </a:pPr>
            <a:r>
              <a:rPr lang="en"/>
              <a:t>You’re not stuck -- now it’s </a:t>
            </a:r>
            <a:r>
              <a:rPr lang="en" b="1"/>
              <a:t>yours</a:t>
            </a:r>
            <a:endParaRPr b="1"/>
          </a:p>
          <a:p>
            <a:pPr marL="0" indent="0">
              <a:spcBef>
                <a:spcPts val="2133"/>
              </a:spcBef>
              <a:buNone/>
            </a:pPr>
            <a:r>
              <a:rPr lang="en"/>
              <a:t>Touch base with all staff: </a:t>
            </a:r>
            <a:br>
              <a:rPr lang="en"/>
            </a:br>
            <a:r>
              <a:rPr lang="en"/>
              <a:t>where are pain points occurring?</a:t>
            </a:r>
            <a:endParaRPr/>
          </a:p>
          <a:p>
            <a:pPr marL="0" indent="0">
              <a:spcBef>
                <a:spcPts val="2133"/>
              </a:spcBef>
              <a:buNone/>
            </a:pPr>
            <a:r>
              <a:rPr lang="en"/>
              <a:t>Work with product support</a:t>
            </a:r>
            <a:endParaRPr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/>
              <a:t>Suggest improvements through Idea Exchange, NERS, and lists</a:t>
            </a:r>
            <a:endParaRPr/>
          </a:p>
        </p:txBody>
      </p:sp>
      <p:pic>
        <p:nvPicPr>
          <p:cNvPr id="177" name="Google Shape;177;p29"/>
          <p:cNvPicPr preferRelativeResize="0"/>
          <p:nvPr/>
        </p:nvPicPr>
        <p:blipFill rotWithShape="1">
          <a:blip r:embed="rId3">
            <a:alphaModFix/>
          </a:blip>
          <a:srcRect r="32198"/>
          <a:stretch/>
        </p:blipFill>
        <p:spPr>
          <a:xfrm>
            <a:off x="674767" y="1818367"/>
            <a:ext cx="4544000" cy="400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6753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>
            <a:spLocks noGrp="1"/>
          </p:cNvSpPr>
          <p:nvPr>
            <p:ph type="title"/>
          </p:nvPr>
        </p:nvSpPr>
        <p:spPr>
          <a:xfrm>
            <a:off x="541900" y="2409100"/>
            <a:ext cx="11062400" cy="205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Let’s Get In There!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34751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Links</a:t>
            </a:r>
            <a:endParaRPr/>
          </a:p>
        </p:txBody>
      </p:sp>
      <p:sp>
        <p:nvSpPr>
          <p:cNvPr id="188" name="Google Shape;188;p31"/>
          <p:cNvSpPr txBox="1">
            <a:spLocks noGrp="1"/>
          </p:cNvSpPr>
          <p:nvPr>
            <p:ph type="body" idx="1"/>
          </p:nvPr>
        </p:nvSpPr>
        <p:spPr>
          <a:xfrm>
            <a:off x="618900" y="1818367"/>
            <a:ext cx="11023200" cy="4312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"/>
              <a:t>Ex Libris Knowledge Center: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https://knowledge.exlibrisgroup.com</a:t>
            </a:r>
            <a:r>
              <a:rPr lang="en"/>
              <a:t> </a:t>
            </a:r>
            <a:endParaRPr/>
          </a:p>
          <a:p>
            <a:pPr marL="0" indent="0">
              <a:spcBef>
                <a:spcPts val="2133"/>
              </a:spcBef>
              <a:buNone/>
            </a:pPr>
            <a:r>
              <a:rPr lang="en"/>
              <a:t>St. John Fisher Primo: </a:t>
            </a:r>
            <a:r>
              <a:rPr lang="en" sz="1867" u="sng">
                <a:solidFill>
                  <a:schemeClr val="hlink"/>
                </a:solidFill>
                <a:hlinkClick r:id="rId4"/>
              </a:rPr>
              <a:t>https://sjfc-primo.hosted.exlibrisgroup.com/primo-explore/search?vid=01SJFC_INST</a:t>
            </a:r>
            <a:r>
              <a:rPr lang="en" sz="1867"/>
              <a:t> </a:t>
            </a:r>
            <a:endParaRPr sz="1867"/>
          </a:p>
          <a:p>
            <a:pPr marL="0" indent="0">
              <a:spcBef>
                <a:spcPts val="2133"/>
              </a:spcBef>
              <a:buNone/>
            </a:pPr>
            <a:r>
              <a:rPr lang="en"/>
              <a:t>Pictures of Kittens: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https://www.google.com/search?q=pictures+of+kittens&amp;tbm=isch</a:t>
            </a:r>
            <a:r>
              <a:rPr lang="en"/>
              <a:t> </a:t>
            </a:r>
            <a:endParaRPr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3587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“Why did we do this?”</a:t>
            </a:r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-100" y="5426333"/>
            <a:ext cx="12192000" cy="70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spcAft>
                <a:spcPts val="2133"/>
              </a:spcAft>
              <a:buNone/>
            </a:pPr>
            <a:r>
              <a:rPr lang="en"/>
              <a:t>You can’t walk away from this one.</a:t>
            </a:r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7904" y="1715034"/>
            <a:ext cx="5816195" cy="36113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071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Thanks</a:t>
            </a:r>
            <a:endParaRPr/>
          </a:p>
        </p:txBody>
      </p:sp>
      <p:sp>
        <p:nvSpPr>
          <p:cNvPr id="194" name="Google Shape;194;p32"/>
          <p:cNvSpPr txBox="1">
            <a:spLocks noGrp="1"/>
          </p:cNvSpPr>
          <p:nvPr>
            <p:ph type="body" idx="1"/>
          </p:nvPr>
        </p:nvSpPr>
        <p:spPr>
          <a:xfrm>
            <a:off x="618900" y="1818367"/>
            <a:ext cx="11023200" cy="4312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"/>
              <a:t>The library staff at Fisher and Nazareth</a:t>
            </a:r>
            <a:endParaRPr/>
          </a:p>
          <a:p>
            <a:pPr marL="0" indent="0">
              <a:spcBef>
                <a:spcPts val="2133"/>
              </a:spcBef>
              <a:buNone/>
            </a:pPr>
            <a:r>
              <a:rPr lang="en"/>
              <a:t>Our mentors at IDS, Roberts, Ithaca, Northwestern, Tennessee, and UConn</a:t>
            </a:r>
            <a:endParaRPr/>
          </a:p>
          <a:p>
            <a:pPr marL="0" indent="0">
              <a:spcBef>
                <a:spcPts val="2133"/>
              </a:spcBef>
              <a:buNone/>
            </a:pPr>
            <a:r>
              <a:rPr lang="en"/>
              <a:t>Our library director and campus community</a:t>
            </a:r>
            <a:endParaRPr/>
          </a:p>
          <a:p>
            <a:pPr marL="0" indent="0">
              <a:spcBef>
                <a:spcPts val="2133"/>
              </a:spcBef>
              <a:buNone/>
            </a:pPr>
            <a:r>
              <a:rPr lang="en"/>
              <a:t>Our Alma implementation coordinator, Marina, and her support team</a:t>
            </a:r>
            <a:endParaRPr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140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541900" y="2409100"/>
            <a:ext cx="11062400" cy="205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Managing your migration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83287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Your support network</a:t>
            </a:r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body" idx="1"/>
          </p:nvPr>
        </p:nvSpPr>
        <p:spPr>
          <a:xfrm>
            <a:off x="4981500" y="2074233"/>
            <a:ext cx="6660400" cy="4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"/>
              <a:t>Library staff and administration</a:t>
            </a:r>
            <a:endParaRPr/>
          </a:p>
          <a:p>
            <a:pPr marL="0" indent="0">
              <a:spcBef>
                <a:spcPts val="2133"/>
              </a:spcBef>
              <a:buNone/>
            </a:pPr>
            <a:r>
              <a:rPr lang="en"/>
              <a:t>IT</a:t>
            </a:r>
            <a:endParaRPr/>
          </a:p>
          <a:p>
            <a:pPr marL="0" indent="0">
              <a:spcBef>
                <a:spcPts val="2133"/>
              </a:spcBef>
              <a:buNone/>
            </a:pPr>
            <a:r>
              <a:rPr lang="en"/>
              <a:t>Colleagues in your institution and beyond : IDS!</a:t>
            </a:r>
            <a:endParaRPr/>
          </a:p>
          <a:p>
            <a:pPr marL="0" indent="0">
              <a:spcBef>
                <a:spcPts val="2133"/>
              </a:spcBef>
              <a:buNone/>
            </a:pPr>
            <a:r>
              <a:rPr lang="en"/>
              <a:t>Family and friends</a:t>
            </a:r>
            <a:endParaRPr/>
          </a:p>
          <a:p>
            <a:pPr marL="0" indent="0">
              <a:spcBef>
                <a:spcPts val="2133"/>
              </a:spcBef>
              <a:buNone/>
            </a:pPr>
            <a:r>
              <a:rPr lang="en"/>
              <a:t>Ex Libris Support</a:t>
            </a:r>
            <a:endParaRPr/>
          </a:p>
          <a:p>
            <a:pPr marL="0" indent="0">
              <a:spcBef>
                <a:spcPts val="2133"/>
              </a:spcBef>
              <a:buNone/>
            </a:pPr>
            <a:endParaRPr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3834" y="1697967"/>
            <a:ext cx="3399100" cy="414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8725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Get all hands on deck</a:t>
            </a:r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body" idx="1"/>
          </p:nvPr>
        </p:nvSpPr>
        <p:spPr>
          <a:xfrm>
            <a:off x="5305500" y="1872333"/>
            <a:ext cx="6336800" cy="425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"/>
              <a:t>Focused teams are needed for project meetings … but </a:t>
            </a:r>
            <a:r>
              <a:rPr lang="en" i="1"/>
              <a:t>everyone </a:t>
            </a:r>
            <a:r>
              <a:rPr lang="en"/>
              <a:t>is part of this</a:t>
            </a:r>
            <a:endParaRPr/>
          </a:p>
          <a:p>
            <a:pPr marL="0" indent="0">
              <a:spcBef>
                <a:spcPts val="2133"/>
              </a:spcBef>
              <a:buNone/>
            </a:pPr>
            <a:r>
              <a:rPr lang="en"/>
              <a:t>Include input from all departments (don’t forget Instruction!)</a:t>
            </a:r>
            <a:endParaRPr/>
          </a:p>
          <a:p>
            <a:pPr marL="0" indent="0">
              <a:spcBef>
                <a:spcPts val="2133"/>
              </a:spcBef>
              <a:buNone/>
            </a:pPr>
            <a:r>
              <a:rPr lang="en"/>
              <a:t>Designated liaisons between project leads and departments</a:t>
            </a:r>
            <a:endParaRPr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/>
              <a:t>Keep communication flowing</a:t>
            </a:r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 rotWithShape="1">
          <a:blip r:embed="rId3">
            <a:alphaModFix/>
          </a:blip>
          <a:srcRect r="22033"/>
          <a:stretch/>
        </p:blipFill>
        <p:spPr>
          <a:xfrm>
            <a:off x="432700" y="1872333"/>
            <a:ext cx="4602800" cy="3924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3956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The big stuff</a:t>
            </a:r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4981500" y="1891633"/>
            <a:ext cx="6660400" cy="423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"/>
              <a:t>Don’t sweat the config spreadsheets</a:t>
            </a:r>
            <a:endParaRPr/>
          </a:p>
          <a:p>
            <a:pPr marL="0" indent="0">
              <a:spcBef>
                <a:spcPts val="2133"/>
              </a:spcBef>
              <a:buNone/>
            </a:pPr>
            <a:r>
              <a:rPr lang="en"/>
              <a:t>Use your implementation coordinator</a:t>
            </a:r>
            <a:endParaRPr/>
          </a:p>
          <a:p>
            <a:pPr marL="0" indent="0">
              <a:spcBef>
                <a:spcPts val="2133"/>
              </a:spcBef>
              <a:buNone/>
            </a:pPr>
            <a:r>
              <a:rPr lang="en"/>
              <a:t>Read and act on feedback from test data loads</a:t>
            </a:r>
            <a:endParaRPr/>
          </a:p>
          <a:p>
            <a:pPr marL="0" indent="0">
              <a:spcBef>
                <a:spcPts val="2133"/>
              </a:spcBef>
              <a:buNone/>
            </a:pPr>
            <a:r>
              <a:rPr lang="en"/>
              <a:t>Document preexisting workflows </a:t>
            </a:r>
            <a:endParaRPr/>
          </a:p>
          <a:p>
            <a:pPr marL="0" indent="0">
              <a:spcBef>
                <a:spcPts val="2133"/>
              </a:spcBef>
              <a:buNone/>
            </a:pPr>
            <a:r>
              <a:rPr lang="en"/>
              <a:t>Figure out nice-to-haves vs. essentials</a:t>
            </a:r>
            <a:endParaRPr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/>
              <a:t>Take training seriously</a:t>
            </a:r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3">
            <a:alphaModFix/>
          </a:blip>
          <a:srcRect l="28710" r="26894"/>
          <a:stretch/>
        </p:blipFill>
        <p:spPr>
          <a:xfrm>
            <a:off x="994134" y="1891633"/>
            <a:ext cx="3382833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0968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Leverage available tools</a:t>
            </a:r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1"/>
          </p:nvPr>
        </p:nvSpPr>
        <p:spPr>
          <a:xfrm>
            <a:off x="5633933" y="2127700"/>
            <a:ext cx="5995200" cy="400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"/>
              <a:t>Project management tools: </a:t>
            </a:r>
            <a:br>
              <a:rPr lang="en"/>
            </a:br>
            <a:r>
              <a:rPr lang="en"/>
              <a:t>Asana, Basecamp, Keep, Trello</a:t>
            </a:r>
            <a:endParaRPr/>
          </a:p>
          <a:p>
            <a:pPr marL="0" indent="0">
              <a:spcBef>
                <a:spcPts val="2133"/>
              </a:spcBef>
              <a:buNone/>
            </a:pPr>
            <a:r>
              <a:rPr lang="en"/>
              <a:t>Keep track of progress, deadlines, and assignees</a:t>
            </a:r>
            <a:endParaRPr/>
          </a:p>
          <a:p>
            <a:pPr marL="0" indent="0">
              <a:spcBef>
                <a:spcPts val="2133"/>
              </a:spcBef>
              <a:buSzPts val="1100"/>
              <a:buNone/>
            </a:pPr>
            <a:r>
              <a:rPr lang="en"/>
              <a:t>Dig into Salesforce Support Cases, Alma-L/Primo-L, and Knowledge Center</a:t>
            </a:r>
            <a:endParaRPr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3">
            <a:alphaModFix/>
          </a:blip>
          <a:srcRect l="31642" r="6879"/>
          <a:stretch/>
        </p:blipFill>
        <p:spPr>
          <a:xfrm>
            <a:off x="420367" y="2127700"/>
            <a:ext cx="5113400" cy="3119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0417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541900" y="2409100"/>
            <a:ext cx="11062400" cy="205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Protect yourselves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43708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Back up all the data</a:t>
            </a:r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6412500" y="1921267"/>
            <a:ext cx="5229600" cy="420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"/>
              <a:t>Save everything from your old system</a:t>
            </a:r>
            <a:endParaRPr/>
          </a:p>
          <a:p>
            <a:pPr marL="0" indent="0">
              <a:spcBef>
                <a:spcPts val="2133"/>
              </a:spcBef>
              <a:buNone/>
            </a:pPr>
            <a:r>
              <a:rPr lang="en"/>
              <a:t>Copy the database if you have database-level access</a:t>
            </a:r>
            <a:endParaRPr/>
          </a:p>
          <a:p>
            <a:pPr marL="0" indent="0">
              <a:spcBef>
                <a:spcPts val="2133"/>
              </a:spcBef>
              <a:buNone/>
            </a:pPr>
            <a:r>
              <a:rPr lang="en"/>
              <a:t>Pull every report</a:t>
            </a:r>
            <a:endParaRPr/>
          </a:p>
          <a:p>
            <a:pPr marL="0" indent="0">
              <a:spcBef>
                <a:spcPts val="2133"/>
              </a:spcBef>
              <a:buNone/>
            </a:pPr>
            <a:r>
              <a:rPr lang="en"/>
              <a:t>Export all the MARC</a:t>
            </a:r>
            <a:endParaRPr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/>
              <a:t>….and save it all to two places. JIC.</a:t>
            </a:r>
            <a:endParaRPr/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667" y="2180185"/>
            <a:ext cx="5411333" cy="3357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5279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552</Words>
  <Application>Microsoft Office PowerPoint</Application>
  <PresentationFormat>Widescreen</PresentationFormat>
  <Paragraphs>99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Lato</vt:lpstr>
      <vt:lpstr>Raleway</vt:lpstr>
      <vt:lpstr>Office Theme</vt:lpstr>
      <vt:lpstr>Swiss</vt:lpstr>
      <vt:lpstr>The Library  didn't explode.</vt:lpstr>
      <vt:lpstr>“Why did we do this?”</vt:lpstr>
      <vt:lpstr>Managing your migration</vt:lpstr>
      <vt:lpstr>Your support network</vt:lpstr>
      <vt:lpstr>Get all hands on deck</vt:lpstr>
      <vt:lpstr>The big stuff</vt:lpstr>
      <vt:lpstr>Leverage available tools</vt:lpstr>
      <vt:lpstr>Protect yourselves</vt:lpstr>
      <vt:lpstr>Back up all the data</vt:lpstr>
      <vt:lpstr>Get your hands dirty</vt:lpstr>
      <vt:lpstr>Manage expectations</vt:lpstr>
      <vt:lpstr>Freeze and Cutover</vt:lpstr>
      <vt:lpstr>Offline time...</vt:lpstr>
      <vt:lpstr>Go-Live!</vt:lpstr>
      <vt:lpstr>After Migration</vt:lpstr>
      <vt:lpstr>Celebrate!</vt:lpstr>
      <vt:lpstr>You can fix it</vt:lpstr>
      <vt:lpstr>Let’s Get In There!</vt:lpstr>
      <vt:lpstr>Links</vt:lpstr>
      <vt:lpstr>Thanks</vt:lpstr>
    </vt:vector>
  </TitlesOfParts>
  <Company>SUNY Geneseo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Library  didn't explode.</dc:title>
  <dc:creator>Mark Sullivan</dc:creator>
  <cp:lastModifiedBy>Mark Sullivan</cp:lastModifiedBy>
  <cp:revision>1</cp:revision>
  <dcterms:created xsi:type="dcterms:W3CDTF">2018-08-28T17:04:46Z</dcterms:created>
  <dcterms:modified xsi:type="dcterms:W3CDTF">2018-08-28T17:05:18Z</dcterms:modified>
</cp:coreProperties>
</file>