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8" autoAdjust="0"/>
    <p:restoredTop sz="94660"/>
  </p:normalViewPr>
  <p:slideViewPr>
    <p:cSldViewPr snapToGrid="0">
      <p:cViewPr varScale="1">
        <p:scale>
          <a:sx n="118" d="100"/>
          <a:sy n="118" d="100"/>
        </p:scale>
        <p:origin x="90"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89604E-CAEF-4972-B6BE-7D584C1F35EB}" type="datetimeFigureOut">
              <a:rPr lang="en-US" smtClean="0"/>
              <a:t>8/28/2018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42CD2-6C21-45A3-BC6A-261995E755E3}" type="slidenum">
              <a:rPr lang="en-US" smtClean="0"/>
              <a:t>‹#›</a:t>
            </a:fld>
            <a:endParaRPr lang="en-US"/>
          </a:p>
        </p:txBody>
      </p:sp>
    </p:spTree>
    <p:extLst>
      <p:ext uri="{BB962C8B-B14F-4D97-AF65-F5344CB8AC3E}">
        <p14:creationId xmlns:p14="http://schemas.microsoft.com/office/powerpoint/2010/main" val="3902779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John Trares and I’ve been working with ILLiad since 2006 .. And I’m still learning new material every time I dig deeper into the components.</a:t>
            </a:r>
          </a:p>
          <a:p>
            <a:endParaRPr lang="en-US" dirty="0"/>
          </a:p>
          <a:p>
            <a:r>
              <a:rPr lang="en-US" dirty="0"/>
              <a:t>I manage the hosting service at OCLC and I also work with the WorldShare ILL developers when we release new ILL APIs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461DB-BFE5-3A49-97F3-B754FD4611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993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B26142-AC99-4254-8C25-65928BE357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491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with an open discussion about the Tipasa API and the call for participation in the Task Force at the IDS Conference in July, 2017.</a:t>
            </a:r>
          </a:p>
          <a:p>
            <a:endParaRPr lang="en-US" dirty="0"/>
          </a:p>
          <a:p>
            <a:r>
              <a:rPr lang="en-US" dirty="0"/>
              <a:t>We had our first meeting in September and continued meeting monthly. Our charge was to define use cases for the Tipasa API and </a:t>
            </a:r>
            <a:r>
              <a:rPr lang="en-US" sz="1200" b="0" i="0" kern="1200" dirty="0">
                <a:solidFill>
                  <a:schemeClr val="tx1"/>
                </a:solidFill>
                <a:effectLst/>
                <a:latin typeface="+mn-lt"/>
                <a:ea typeface="+mn-ea"/>
                <a:cs typeface="+mn-cs"/>
              </a:rPr>
              <a:t>how the ILL community will work together to collaborate on and share applications using the API.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242FB-C156-A14A-9F52-74F252AEF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454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here are the community members of the Tipasa API Task Force, two of whom, Shannon and Tim, you'll be hearing from them shortly. I'm personally very thankful for all the thought and dedication that the Task Force members have contributed towards this effort, so let's have a round of applause for them.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There’s a lot of expertise in this group customizing ILL workflows and tools, particularly ILLiad, so we couldn't have asked for a better group to guide the development of the Tipasa API.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242FB-C156-A14A-9F52-74F252AEF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886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had a lot of participation in this group from the OCLC side, from both our product management and technology teams.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242FB-C156-A14A-9F52-74F252AEF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175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our conversations about these problems, we then formulated user stories about what developers want to do with the Tipasa API. This included building applications that are capable of creating new Tipasa requests, reading, updating, and searching request information, and more!</a:t>
            </a:r>
          </a:p>
          <a:p>
            <a:endParaRPr lang="en-US" dirty="0"/>
          </a:p>
          <a:p>
            <a:r>
              <a:rPr lang="en-US" sz="1200" kern="1200" dirty="0">
                <a:solidFill>
                  <a:schemeClr val="tx1"/>
                </a:solidFill>
                <a:effectLst/>
                <a:latin typeface="+mn-lt"/>
                <a:ea typeface="+mn-ea"/>
                <a:cs typeface="+mn-cs"/>
              </a:rPr>
              <a:t>Our next step after solidifying these problem statements and user stories was to focus on how to make the API as developer-friendly as possible.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242FB-C156-A14A-9F52-74F252AEF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921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sample real, in process and future problem / solution pairs for OCLC APIs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964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029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13" y="1517650"/>
            <a:ext cx="9398000" cy="5286375"/>
          </a:xfrm>
          <a:prstGeom prst="rect">
            <a:avLst/>
          </a:prstGeom>
        </p:spPr>
      </p:sp>
      <p:sp>
        <p:nvSpPr>
          <p:cNvPr id="3" name="Notes Placeholder 2"/>
          <p:cNvSpPr>
            <a:spLocks noGrp="1"/>
          </p:cNvSpPr>
          <p:nvPr>
            <p:ph type="body" idx="1"/>
          </p:nvPr>
        </p:nvSpPr>
        <p:spPr/>
        <p:txBody>
          <a:bodyPr/>
          <a:lstStyle/>
          <a:p>
            <a:r>
              <a:rPr lang="en-US" dirty="0"/>
              <a:t>A key enhancement that we introduced in the last year was Digby, a mobile app. </a:t>
            </a:r>
          </a:p>
          <a:p>
            <a:endParaRPr lang="en-US" dirty="0"/>
          </a:p>
          <a:p>
            <a:r>
              <a:rPr lang="en-US" dirty="0"/>
              <a:t>The Digby app, which is available with a WMS subscription, has helped libraries' student workers, volunteers, and staff manage common library tasks like handling pull lists and reshelving more efficiently—saving time and reducing reliance on paper slips.</a:t>
            </a:r>
          </a:p>
        </p:txBody>
      </p:sp>
      <p:sp>
        <p:nvSpPr>
          <p:cNvPr id="4" name="Slide Number Placeholder 3"/>
          <p:cNvSpPr>
            <a:spLocks noGrp="1"/>
          </p:cNvSpPr>
          <p:nvPr>
            <p:ph type="sldNum" sz="quarter" idx="10"/>
          </p:nvPr>
        </p:nvSpPr>
        <p:spPr/>
        <p:txBody>
          <a:bodyPr/>
          <a:lstStyle/>
          <a:p>
            <a:pPr marL="0" marR="0" lvl="0" indent="0" algn="r" defTabSz="682600" rtl="0" eaLnBrk="1" fontAlgn="auto" latinLnBrk="0" hangingPunct="1">
              <a:lnSpc>
                <a:spcPct val="100000"/>
              </a:lnSpc>
              <a:spcBef>
                <a:spcPts val="0"/>
              </a:spcBef>
              <a:spcAft>
                <a:spcPts val="0"/>
              </a:spcAft>
              <a:buClrTx/>
              <a:buSzTx/>
              <a:buFontTx/>
              <a:buNone/>
              <a:tabLst/>
              <a:defRPr/>
            </a:pPr>
            <a:fld id="{E12D1B82-AA63-1F46-9833-6836FC48416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26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67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680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889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do another quick show of hands: how many of you are really comfortable with what an API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Well, the good news is that it's not super important for you, as ILL librarians, to understand all the technical details about APIs. But, you too should be excited about the forthcoming Tipasa API, and my main goal today is to help you understand why.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214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 the API could be used in building a custom patron to submit Tipasa requests.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774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449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679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be sharing more information about the Tipasa API on the OCLC Developer Network website, and posting starter code your developers can use in their own applications on our GitHub page. We also plan to promote discussions about how libraries are using the API and community-built applications via the Community Center.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242FB-C156-A14A-9F52-74F252AEF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849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Developer Network is a global community of developers who innovate, collaborate and use APIs through the OCLC WorldShare Platform to enhance library workflows. </a:t>
            </a:r>
          </a:p>
          <a:p>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A3138-C881-4868-80A3-3713C389E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292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kern="1200" dirty="0">
                <a:effectLst/>
                <a:latin typeface="+mn-lt"/>
                <a:ea typeface="+mn-ea"/>
                <a:cs typeface="+mn-cs"/>
              </a:rPr>
              <a:t>The </a:t>
            </a:r>
            <a:r>
              <a:rPr lang="en-US" b="0" i="0" kern="1200" dirty="0">
                <a:effectLst/>
                <a:latin typeface="+mn-lt"/>
                <a:ea typeface="+mn-ea"/>
                <a:cs typeface="+mn-cs"/>
              </a:rPr>
              <a:t>OCLC Community Center </a:t>
            </a:r>
            <a:r>
              <a:rPr lang="en-US" kern="1200" dirty="0">
                <a:effectLst/>
                <a:latin typeface="+mn-lt"/>
                <a:ea typeface="+mn-ea"/>
                <a:cs typeface="+mn-cs"/>
              </a:rPr>
              <a:t>is the place for making community connections, sharing best practices, staying up to date on product releases and contributing ideas.</a:t>
            </a:r>
            <a:endParaRPr lang="en-US" b="0" u="none" strike="noStrike" noProof="0" dirty="0">
              <a:solidFill>
                <a:srgbClr val="FFFFFF"/>
              </a:solidFill>
              <a:ea typeface="+mn-ea"/>
              <a:cs typeface="+mn-cs"/>
            </a:endParaRPr>
          </a:p>
          <a:p>
            <a:pPr lvl="0"/>
            <a:endParaRPr lang="en-US" sz="1800" dirty="0"/>
          </a:p>
          <a:p>
            <a:pPr marL="682600" lvl="1"/>
            <a:endParaRPr lang="en-US" sz="3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C1866-0D27-4135-AFDA-818C1B8059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593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i="0" dirty="0"/>
              <a:t> APIs are currently on the Tipasa phase 3 roadmap. Updates will be posted here when available.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B26142-AC99-4254-8C25-65928BE357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24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Tipasa API update will be on the calendar.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825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attending today’s presentation.</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981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Here’s the definition that I came up with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513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Tipasa APIs will be a tool set. This tool set will allow developers to build custom applications that interact with Tipasa and enhance the ILL experience for both patrons and staff. The API is an important part of making Tipasa as customizable and interoperable with other systems as you need it to be.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We're committed not only to creating this toolkit, but to providing facilities to share the resulting applications with the Tipasa Community. This, we believe, is what we really need to spur community innovation in the ILL space.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perhaps some of you are thinking, my library doesn’t have developers, or at least very many of them. So why do I care about the Tipasa API? </a:t>
            </a:r>
            <a:r>
              <a:rPr lang="en-US" sz="1200" kern="1200" dirty="0">
                <a:solidFill>
                  <a:schemeClr val="tx1"/>
                </a:solidFill>
                <a:effectLst/>
                <a:latin typeface="+mn-lt"/>
                <a:ea typeface="+mn-ea"/>
                <a:cs typeface="+mn-cs"/>
              </a:rPr>
              <a:t>Well, our community-based approach will also allow institutions of ALL sizes to take advantage of the Tipasa API, and now I’ll say a little more about how.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242FB-C156-A14A-9F52-74F252AEF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924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start with the big libraries. Libraries with development staff, which tend of course to be larger institutions, will be able to take advantage of the API directly and write code that integrates with Tipasa.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libraries will want to look to the OCLC Developer Network to find API documentation and technical updates, as well as our GitHub page for code libraries, examples, and starter projects.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242FB-C156-A14A-9F52-74F252AEF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524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libraries, on the other hand, even smaller ones with limited or no development staff, will be able to take advantage of applications shared with the community, and perhaps contribute to community coding projects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Tipasa Community Center will be a great place to learn about how libraries are taking advantage of these tools and integrating them into their workflows.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promote interoperability, we also have plans to make the API available to OCLC commercial partners so that they can integrate their software with Tipasa and create more tools for libraries of all sizes to make use of.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242FB-C156-A14A-9F52-74F252AEF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64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Request</a:t>
            </a:r>
          </a:p>
          <a:p>
            <a:r>
              <a:rPr lang="en-US" dirty="0"/>
              <a:t>External system(s)</a:t>
            </a:r>
          </a:p>
          <a:p>
            <a:r>
              <a:rPr lang="en-US" dirty="0"/>
              <a:t>Response(s)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950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242FB-C156-A14A-9F52-74F252AEF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007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compact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56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80A135-E41C-4531-B6DF-6440E262D6FA}"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D247F-B539-4105-A039-362ADE6CAD90}" type="slidenum">
              <a:rPr lang="en-US" smtClean="0"/>
              <a:t>‹#›</a:t>
            </a:fld>
            <a:endParaRPr lang="en-US"/>
          </a:p>
        </p:txBody>
      </p:sp>
    </p:spTree>
    <p:extLst>
      <p:ext uri="{BB962C8B-B14F-4D97-AF65-F5344CB8AC3E}">
        <p14:creationId xmlns:p14="http://schemas.microsoft.com/office/powerpoint/2010/main" val="900717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80A135-E41C-4531-B6DF-6440E262D6FA}"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D247F-B539-4105-A039-362ADE6CAD90}" type="slidenum">
              <a:rPr lang="en-US" smtClean="0"/>
              <a:t>‹#›</a:t>
            </a:fld>
            <a:endParaRPr lang="en-US"/>
          </a:p>
        </p:txBody>
      </p:sp>
    </p:spTree>
    <p:extLst>
      <p:ext uri="{BB962C8B-B14F-4D97-AF65-F5344CB8AC3E}">
        <p14:creationId xmlns:p14="http://schemas.microsoft.com/office/powerpoint/2010/main" val="2556173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80A135-E41C-4531-B6DF-6440E262D6FA}"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D247F-B539-4105-A039-362ADE6CAD90}" type="slidenum">
              <a:rPr lang="en-US" smtClean="0"/>
              <a:t>‹#›</a:t>
            </a:fld>
            <a:endParaRPr lang="en-US"/>
          </a:p>
        </p:txBody>
      </p:sp>
    </p:spTree>
    <p:extLst>
      <p:ext uri="{BB962C8B-B14F-4D97-AF65-F5344CB8AC3E}">
        <p14:creationId xmlns:p14="http://schemas.microsoft.com/office/powerpoint/2010/main" val="4044985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dirty="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dirty="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dirty="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dirty="0">
              <a:solidFill>
                <a:srgbClr val="3D527F"/>
              </a:solidFill>
            </a:endParaRPr>
          </a:p>
        </p:txBody>
      </p:sp>
      <p:sp>
        <p:nvSpPr>
          <p:cNvPr id="36" name="Text Placeholder 35"/>
          <p:cNvSpPr>
            <a:spLocks noGrp="1"/>
          </p:cNvSpPr>
          <p:nvPr>
            <p:ph type="body" sz="quarter" idx="12" hasCustomPrompt="1"/>
          </p:nvPr>
        </p:nvSpPr>
        <p:spPr>
          <a:xfrm>
            <a:off x="4" y="1915553"/>
            <a:ext cx="4069063"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Title • June 25, 2015 </a:t>
            </a:r>
          </a:p>
        </p:txBody>
      </p:sp>
      <p:sp>
        <p:nvSpPr>
          <p:cNvPr id="16" name="Text Placeholder 18"/>
          <p:cNvSpPr>
            <a:spLocks noGrp="1"/>
          </p:cNvSpPr>
          <p:nvPr>
            <p:ph type="body" sz="quarter" idx="16" hasCustomPrompt="1"/>
          </p:nvPr>
        </p:nvSpPr>
        <p:spPr>
          <a:xfrm>
            <a:off x="1039293" y="2612255"/>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710084"/>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5252573"/>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dirty="0">
              <a:solidFill>
                <a:srgbClr val="3D527F"/>
              </a:solidFill>
            </a:endParaRPr>
          </a:p>
        </p:txBody>
      </p:sp>
    </p:spTree>
    <p:extLst>
      <p:ext uri="{BB962C8B-B14F-4D97-AF65-F5344CB8AC3E}">
        <p14:creationId xmlns:p14="http://schemas.microsoft.com/office/powerpoint/2010/main" val="139598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dirty="0">
              <a:solidFill>
                <a:prstClr val="white"/>
              </a:solidFill>
            </a:endParaRPr>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539204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52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dirty="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dirty="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dirty="0">
              <a:solidFill>
                <a:srgbClr val="3D527F"/>
              </a:solidFill>
            </a:endParaRPr>
          </a:p>
        </p:txBody>
      </p:sp>
      <p:sp>
        <p:nvSpPr>
          <p:cNvPr id="4"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stStyle>
          <a:p>
            <a:pPr lvl="0"/>
            <a:r>
              <a:rPr lang="en-US"/>
              <a:t>Click to add copy</a:t>
            </a: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24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dirty="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dirty="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dirty="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47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71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dirty="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dirty="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dirty="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61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80A135-E41C-4531-B6DF-6440E262D6FA}"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D247F-B539-4105-A039-362ADE6CAD90}" type="slidenum">
              <a:rPr lang="en-US" smtClean="0"/>
              <a:t>‹#›</a:t>
            </a:fld>
            <a:endParaRPr lang="en-US"/>
          </a:p>
        </p:txBody>
      </p:sp>
    </p:spTree>
    <p:extLst>
      <p:ext uri="{BB962C8B-B14F-4D97-AF65-F5344CB8AC3E}">
        <p14:creationId xmlns:p14="http://schemas.microsoft.com/office/powerpoint/2010/main" val="2993322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80A135-E41C-4531-B6DF-6440E262D6FA}"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D247F-B539-4105-A039-362ADE6CAD90}" type="slidenum">
              <a:rPr lang="en-US" smtClean="0"/>
              <a:t>‹#›</a:t>
            </a:fld>
            <a:endParaRPr lang="en-US"/>
          </a:p>
        </p:txBody>
      </p:sp>
    </p:spTree>
    <p:extLst>
      <p:ext uri="{BB962C8B-B14F-4D97-AF65-F5344CB8AC3E}">
        <p14:creationId xmlns:p14="http://schemas.microsoft.com/office/powerpoint/2010/main" val="268235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80A135-E41C-4531-B6DF-6440E262D6FA}"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D247F-B539-4105-A039-362ADE6CAD90}" type="slidenum">
              <a:rPr lang="en-US" smtClean="0"/>
              <a:t>‹#›</a:t>
            </a:fld>
            <a:endParaRPr lang="en-US"/>
          </a:p>
        </p:txBody>
      </p:sp>
    </p:spTree>
    <p:extLst>
      <p:ext uri="{BB962C8B-B14F-4D97-AF65-F5344CB8AC3E}">
        <p14:creationId xmlns:p14="http://schemas.microsoft.com/office/powerpoint/2010/main" val="3690079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80A135-E41C-4531-B6DF-6440E262D6FA}" type="datetimeFigureOut">
              <a:rPr lang="en-US" smtClean="0"/>
              <a:t>8/28/2018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6D247F-B539-4105-A039-362ADE6CAD90}" type="slidenum">
              <a:rPr lang="en-US" smtClean="0"/>
              <a:t>‹#›</a:t>
            </a:fld>
            <a:endParaRPr lang="en-US"/>
          </a:p>
        </p:txBody>
      </p:sp>
    </p:spTree>
    <p:extLst>
      <p:ext uri="{BB962C8B-B14F-4D97-AF65-F5344CB8AC3E}">
        <p14:creationId xmlns:p14="http://schemas.microsoft.com/office/powerpoint/2010/main" val="2009400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80A135-E41C-4531-B6DF-6440E262D6FA}" type="datetimeFigureOut">
              <a:rPr lang="en-US" smtClean="0"/>
              <a:t>8/28/2018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6D247F-B539-4105-A039-362ADE6CAD90}" type="slidenum">
              <a:rPr lang="en-US" smtClean="0"/>
              <a:t>‹#›</a:t>
            </a:fld>
            <a:endParaRPr lang="en-US"/>
          </a:p>
        </p:txBody>
      </p:sp>
    </p:spTree>
    <p:extLst>
      <p:ext uri="{BB962C8B-B14F-4D97-AF65-F5344CB8AC3E}">
        <p14:creationId xmlns:p14="http://schemas.microsoft.com/office/powerpoint/2010/main" val="3184324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80A135-E41C-4531-B6DF-6440E262D6FA}" type="datetimeFigureOut">
              <a:rPr lang="en-US" smtClean="0"/>
              <a:t>8/28/2018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6D247F-B539-4105-A039-362ADE6CAD90}" type="slidenum">
              <a:rPr lang="en-US" smtClean="0"/>
              <a:t>‹#›</a:t>
            </a:fld>
            <a:endParaRPr lang="en-US"/>
          </a:p>
        </p:txBody>
      </p:sp>
    </p:spTree>
    <p:extLst>
      <p:ext uri="{BB962C8B-B14F-4D97-AF65-F5344CB8AC3E}">
        <p14:creationId xmlns:p14="http://schemas.microsoft.com/office/powerpoint/2010/main" val="1768008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80A135-E41C-4531-B6DF-6440E262D6FA}"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D247F-B539-4105-A039-362ADE6CAD90}" type="slidenum">
              <a:rPr lang="en-US" smtClean="0"/>
              <a:t>‹#›</a:t>
            </a:fld>
            <a:endParaRPr lang="en-US"/>
          </a:p>
        </p:txBody>
      </p:sp>
    </p:spTree>
    <p:extLst>
      <p:ext uri="{BB962C8B-B14F-4D97-AF65-F5344CB8AC3E}">
        <p14:creationId xmlns:p14="http://schemas.microsoft.com/office/powerpoint/2010/main" val="4119136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80A135-E41C-4531-B6DF-6440E262D6FA}"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D247F-B539-4105-A039-362ADE6CAD90}" type="slidenum">
              <a:rPr lang="en-US" smtClean="0"/>
              <a:t>‹#›</a:t>
            </a:fld>
            <a:endParaRPr lang="en-US"/>
          </a:p>
        </p:txBody>
      </p:sp>
    </p:spTree>
    <p:extLst>
      <p:ext uri="{BB962C8B-B14F-4D97-AF65-F5344CB8AC3E}">
        <p14:creationId xmlns:p14="http://schemas.microsoft.com/office/powerpoint/2010/main" val="2633212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80A135-E41C-4531-B6DF-6440E262D6FA}" type="datetimeFigureOut">
              <a:rPr lang="en-US" smtClean="0"/>
              <a:t>8/28/2018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6D247F-B539-4105-A039-362ADE6CAD90}" type="slidenum">
              <a:rPr lang="en-US" smtClean="0"/>
              <a:t>‹#›</a:t>
            </a:fld>
            <a:endParaRPr lang="en-US"/>
          </a:p>
        </p:txBody>
      </p:sp>
    </p:spTree>
    <p:extLst>
      <p:ext uri="{BB962C8B-B14F-4D97-AF65-F5344CB8AC3E}">
        <p14:creationId xmlns:p14="http://schemas.microsoft.com/office/powerpoint/2010/main" val="4168524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8396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1.tiff"/><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2.emf"/><Relationship Id="rId4" Type="http://schemas.openxmlformats.org/officeDocument/2006/relationships/image" Target="../media/image12.tif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www.oclc.org/developer/home.en.html"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hyperlink" Target="http://oc.lc/community" TargetMode="External"/><Relationship Id="rId4" Type="http://schemas.openxmlformats.org/officeDocument/2006/relationships/hyperlink" Target="https://github.com/oclc-developer-networ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hyperlink" Target="https://www.flickr.com/photos/51764518@N02/12367369235"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ommons.wikimedia.org/wiki/File:Bibliotheek_van_het_Rijksmuseum.jpg"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ki/File:Little_Free_Library,_Easthampton_MA.jpg"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 y="1773170"/>
            <a:ext cx="3239776" cy="759183"/>
          </a:xfrm>
        </p:spPr>
        <p:txBody>
          <a:bodyPr vert="horz" wrap="none" lIns="609600" tIns="182880" rIns="365760" bIns="243840" anchor="t">
            <a:spAutoFit/>
          </a:bodyPr>
          <a:lstStyle/>
          <a:p>
            <a:r>
              <a:rPr lang="en-US" dirty="0">
                <a:cs typeface="Arial" charset="0"/>
              </a:rPr>
              <a:t>IDS • 26 July 2018</a:t>
            </a:r>
          </a:p>
        </p:txBody>
      </p:sp>
      <p:sp>
        <p:nvSpPr>
          <p:cNvPr id="3" name="Text Placeholder 2"/>
          <p:cNvSpPr>
            <a:spLocks noGrp="1"/>
          </p:cNvSpPr>
          <p:nvPr>
            <p:ph type="body" sz="quarter" idx="16"/>
          </p:nvPr>
        </p:nvSpPr>
        <p:spPr>
          <a:xfrm>
            <a:off x="1039297" y="2469872"/>
            <a:ext cx="8556988" cy="1598545"/>
          </a:xfrm>
        </p:spPr>
        <p:txBody>
          <a:bodyPr vert="horz" wrap="square" lIns="457200" tIns="304800" rIns="457200" bIns="365760">
            <a:noAutofit/>
          </a:bodyPr>
          <a:lstStyle/>
          <a:p>
            <a:r>
              <a:rPr lang="en-US" sz="6267" spc="-200" dirty="0"/>
              <a:t>Tipasa API Update</a:t>
            </a:r>
          </a:p>
        </p:txBody>
      </p:sp>
      <p:sp>
        <p:nvSpPr>
          <p:cNvPr id="4" name="Text Placeholder 3"/>
          <p:cNvSpPr>
            <a:spLocks noGrp="1"/>
          </p:cNvSpPr>
          <p:nvPr>
            <p:ph type="body" sz="quarter" idx="17"/>
          </p:nvPr>
        </p:nvSpPr>
        <p:spPr>
          <a:xfrm>
            <a:off x="971593" y="4446805"/>
            <a:ext cx="2030749" cy="502766"/>
          </a:xfrm>
        </p:spPr>
        <p:txBody>
          <a:bodyPr/>
          <a:lstStyle/>
          <a:p>
            <a:r>
              <a:rPr lang="en-US" dirty="0"/>
              <a:t>John Trares</a:t>
            </a:r>
          </a:p>
        </p:txBody>
      </p:sp>
      <p:sp>
        <p:nvSpPr>
          <p:cNvPr id="5" name="Text Placeholder 4"/>
          <p:cNvSpPr>
            <a:spLocks noGrp="1"/>
          </p:cNvSpPr>
          <p:nvPr>
            <p:ph type="body" sz="quarter" idx="18"/>
          </p:nvPr>
        </p:nvSpPr>
        <p:spPr>
          <a:xfrm>
            <a:off x="971595" y="4989295"/>
            <a:ext cx="3376886" cy="834074"/>
          </a:xfrm>
        </p:spPr>
        <p:txBody>
          <a:bodyPr/>
          <a:lstStyle/>
          <a:p>
            <a:r>
              <a:rPr lang="en-US" sz="1600" dirty="0"/>
              <a:t>Senior Product Operations Manager</a:t>
            </a:r>
            <a:br>
              <a:rPr lang="en-US" sz="1600" dirty="0"/>
            </a:br>
            <a:r>
              <a:rPr lang="en-US" sz="1600" dirty="0"/>
              <a:t>Resource Sharing</a:t>
            </a:r>
          </a:p>
          <a:p>
            <a:r>
              <a:rPr lang="en-US" sz="1600" dirty="0"/>
              <a:t>traresj@oclc.org</a:t>
            </a:r>
          </a:p>
        </p:txBody>
      </p:sp>
    </p:spTree>
    <p:extLst>
      <p:ext uri="{BB962C8B-B14F-4D97-AF65-F5344CB8AC3E}">
        <p14:creationId xmlns:p14="http://schemas.microsoft.com/office/powerpoint/2010/main" val="261619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94F863-853F-534A-A1F8-F8064C008251}"/>
              </a:ext>
            </a:extLst>
          </p:cNvPr>
          <p:cNvSpPr>
            <a:spLocks noGrp="1"/>
          </p:cNvSpPr>
          <p:nvPr>
            <p:ph type="body" sz="quarter" idx="13"/>
          </p:nvPr>
        </p:nvSpPr>
        <p:spPr/>
        <p:txBody>
          <a:bodyPr/>
          <a:lstStyle/>
          <a:p>
            <a:r>
              <a:rPr lang="en-US" dirty="0"/>
              <a:t>Travel system example</a:t>
            </a:r>
          </a:p>
        </p:txBody>
      </p:sp>
      <p:sp>
        <p:nvSpPr>
          <p:cNvPr id="3" name="Text Placeholder 2">
            <a:extLst>
              <a:ext uri="{FF2B5EF4-FFF2-40B4-BE49-F238E27FC236}">
                <a16:creationId xmlns:a16="http://schemas.microsoft.com/office/drawing/2014/main" id="{8224DA32-A3E9-4443-BD96-76F2972CC6C9}"/>
              </a:ext>
            </a:extLst>
          </p:cNvPr>
          <p:cNvSpPr>
            <a:spLocks noGrp="1"/>
          </p:cNvSpPr>
          <p:nvPr>
            <p:ph type="body" sz="quarter" idx="12"/>
          </p:nvPr>
        </p:nvSpPr>
        <p:spPr/>
        <p:txBody>
          <a:bodyPr/>
          <a:lstStyle/>
          <a:p>
            <a:r>
              <a:rPr lang="en-US" dirty="0"/>
              <a:t>Unexpected results</a:t>
            </a:r>
          </a:p>
          <a:p>
            <a:r>
              <a:rPr lang="en-US" dirty="0"/>
              <a:t>Error handling</a:t>
            </a:r>
          </a:p>
          <a:p>
            <a:r>
              <a:rPr lang="en-US" dirty="0"/>
              <a:t>Recovery</a:t>
            </a:r>
          </a:p>
          <a:p>
            <a:r>
              <a:rPr lang="en-US" dirty="0" err="1"/>
              <a:t>Acceptence</a:t>
            </a:r>
            <a:endParaRPr lang="en-US" dirty="0"/>
          </a:p>
          <a:p>
            <a:pPr marL="0" indent="0">
              <a:buNone/>
            </a:pPr>
            <a:endParaRPr lang="en-US" dirty="0"/>
          </a:p>
        </p:txBody>
      </p:sp>
      <p:pic>
        <p:nvPicPr>
          <p:cNvPr id="4" name="Picture 3">
            <a:extLst>
              <a:ext uri="{FF2B5EF4-FFF2-40B4-BE49-F238E27FC236}">
                <a16:creationId xmlns:a16="http://schemas.microsoft.com/office/drawing/2014/main" id="{6BF1BAAF-4D40-CF4E-8195-90875AC57F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2664" y="2170135"/>
            <a:ext cx="4904043" cy="3678032"/>
          </a:xfrm>
          <a:prstGeom prst="rect">
            <a:avLst/>
          </a:prstGeom>
        </p:spPr>
      </p:pic>
    </p:spTree>
    <p:extLst>
      <p:ext uri="{BB962C8B-B14F-4D97-AF65-F5344CB8AC3E}">
        <p14:creationId xmlns:p14="http://schemas.microsoft.com/office/powerpoint/2010/main" val="127764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7E65E7-48B5-4524-93F5-2A872D3CC363}"/>
              </a:ext>
            </a:extLst>
          </p:cNvPr>
          <p:cNvSpPr>
            <a:spLocks noGrp="1"/>
          </p:cNvSpPr>
          <p:nvPr>
            <p:ph type="body" sz="quarter" idx="13"/>
          </p:nvPr>
        </p:nvSpPr>
        <p:spPr/>
        <p:txBody>
          <a:bodyPr/>
          <a:lstStyle/>
          <a:p>
            <a:r>
              <a:rPr lang="en-US" dirty="0"/>
              <a:t>Current WorldShare ILL API usage</a:t>
            </a:r>
          </a:p>
        </p:txBody>
      </p:sp>
      <p:sp>
        <p:nvSpPr>
          <p:cNvPr id="8" name="Text Placeholder 2">
            <a:extLst>
              <a:ext uri="{FF2B5EF4-FFF2-40B4-BE49-F238E27FC236}">
                <a16:creationId xmlns:a16="http://schemas.microsoft.com/office/drawing/2014/main" id="{F1942321-404C-F64F-8F03-7A870D07DA0F}"/>
              </a:ext>
            </a:extLst>
          </p:cNvPr>
          <p:cNvSpPr txBox="1">
            <a:spLocks/>
          </p:cNvSpPr>
          <p:nvPr/>
        </p:nvSpPr>
        <p:spPr>
          <a:xfrm>
            <a:off x="432012" y="1272328"/>
            <a:ext cx="9859936" cy="458616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800"/>
              </a:spcAft>
              <a:buClrTx/>
              <a:buSzTx/>
              <a:buFont typeface="Arial"/>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OCLC provides two separate Resource Sharing APIs</a:t>
            </a:r>
          </a:p>
          <a:p>
            <a:pPr marL="0" marR="0" lvl="0" indent="0" algn="l" defTabSz="457200" rtl="0" eaLnBrk="1" fontAlgn="auto" latinLnBrk="0" hangingPunct="1">
              <a:lnSpc>
                <a:spcPct val="100000"/>
              </a:lnSpc>
              <a:spcBef>
                <a:spcPct val="20000"/>
              </a:spcBef>
              <a:spcAft>
                <a:spcPts val="800"/>
              </a:spcAft>
              <a:buClrTx/>
              <a:buSzTx/>
              <a:buFont typeface="Arial"/>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Problems:</a:t>
            </a:r>
          </a:p>
          <a:p>
            <a:pPr marL="457189" marR="0" lvl="1" indent="-220128"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Arial"/>
                <a:ea typeface="+mn-ea"/>
                <a:cs typeface="+mn-cs"/>
              </a:rPr>
              <a:t>Built on HTTP/SOAP (Simple Object Access Protocol) protocol</a:t>
            </a:r>
          </a:p>
          <a:p>
            <a:pPr marL="990575" marR="0" lvl="2" indent="-220128"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“The verbosity of the protocol, slow parsing speed of XML, and lack of a standardized interaction model led to the domination in the field by services using the HTTP protocol more directly. See, for example, REST.”</a:t>
            </a:r>
          </a:p>
          <a:p>
            <a:pPr marL="457189" marR="0" lvl="1" indent="-220128"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Arial"/>
                <a:ea typeface="+mn-ea"/>
                <a:cs typeface="+mn-cs"/>
              </a:rPr>
              <a:t>Enhancements hard to provide since the entire API needs updated for new features</a:t>
            </a:r>
          </a:p>
          <a:p>
            <a:pPr marL="457189" marR="0" lvl="1" indent="-220128"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Arial"/>
                <a:ea typeface="+mn-ea"/>
                <a:cs typeface="+mn-cs"/>
              </a:rPr>
              <a:t>Current APIs don’t map well to the internal WorldShare ILL / Tipasa components </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800"/>
              </a:spcAft>
              <a:buClrTx/>
              <a:buSzTx/>
              <a:buFont typeface="Arial"/>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We will:</a:t>
            </a:r>
          </a:p>
          <a:p>
            <a:pPr marL="457189" marR="0" lvl="1" indent="-220128"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Arial"/>
                <a:ea typeface="+mn-ea"/>
                <a:cs typeface="+mn-cs"/>
              </a:rPr>
              <a:t>Move to the HTTP/REST (Representational State Transfer) protocol</a:t>
            </a:r>
          </a:p>
          <a:p>
            <a:pPr marL="457189" marR="0" lvl="1" indent="-220128"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Arial"/>
                <a:ea typeface="+mn-ea"/>
                <a:cs typeface="+mn-cs"/>
              </a:rPr>
              <a:t>Provide access to the same internal components used by WorldShare ILL and Tipasa</a:t>
            </a:r>
          </a:p>
          <a:p>
            <a:pPr marL="457189" marR="0" lvl="1" indent="-220128"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Arial"/>
                <a:ea typeface="+mn-ea"/>
                <a:cs typeface="+mn-cs"/>
              </a:rPr>
              <a:t>Provide a community-based development model to engage less technical institutions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667"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226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89DB5C-E117-3D40-BE7B-5273F8EC31C5}"/>
              </a:ext>
            </a:extLst>
          </p:cNvPr>
          <p:cNvPicPr>
            <a:picLocks noChangeAspect="1"/>
          </p:cNvPicPr>
          <p:nvPr/>
        </p:nvPicPr>
        <p:blipFill>
          <a:blip r:embed="rId3"/>
          <a:stretch>
            <a:fillRect/>
          </a:stretch>
        </p:blipFill>
        <p:spPr>
          <a:xfrm>
            <a:off x="2091466" y="1828801"/>
            <a:ext cx="7435029" cy="1276721"/>
          </a:xfrm>
          <a:prstGeom prst="rect">
            <a:avLst/>
          </a:prstGeom>
        </p:spPr>
      </p:pic>
      <p:pic>
        <p:nvPicPr>
          <p:cNvPr id="3" name="Picture 2">
            <a:extLst>
              <a:ext uri="{FF2B5EF4-FFF2-40B4-BE49-F238E27FC236}">
                <a16:creationId xmlns:a16="http://schemas.microsoft.com/office/drawing/2014/main" id="{03BC1FF0-0228-354A-B783-18AD3A134166}"/>
              </a:ext>
            </a:extLst>
          </p:cNvPr>
          <p:cNvPicPr>
            <a:picLocks noChangeAspect="1"/>
          </p:cNvPicPr>
          <p:nvPr/>
        </p:nvPicPr>
        <p:blipFill>
          <a:blip r:embed="rId4"/>
          <a:stretch>
            <a:fillRect/>
          </a:stretch>
        </p:blipFill>
        <p:spPr>
          <a:xfrm>
            <a:off x="3281430" y="3316744"/>
            <a:ext cx="5055100" cy="1289123"/>
          </a:xfrm>
          <a:prstGeom prst="rect">
            <a:avLst/>
          </a:prstGeom>
        </p:spPr>
      </p:pic>
      <p:sp>
        <p:nvSpPr>
          <p:cNvPr id="5" name="Text Placeholder 4">
            <a:extLst>
              <a:ext uri="{FF2B5EF4-FFF2-40B4-BE49-F238E27FC236}">
                <a16:creationId xmlns:a16="http://schemas.microsoft.com/office/drawing/2014/main" id="{BF660E0E-7A9A-B34D-A89C-07A774067154}"/>
              </a:ext>
            </a:extLst>
          </p:cNvPr>
          <p:cNvSpPr>
            <a:spLocks noGrp="1"/>
          </p:cNvSpPr>
          <p:nvPr>
            <p:ph type="body" sz="quarter" idx="13"/>
          </p:nvPr>
        </p:nvSpPr>
        <p:spPr/>
        <p:txBody>
          <a:bodyPr/>
          <a:lstStyle/>
          <a:p>
            <a:r>
              <a:rPr lang="en-US" dirty="0"/>
              <a:t>Tipasa AP Task Force .. started</a:t>
            </a:r>
          </a:p>
        </p:txBody>
      </p:sp>
    </p:spTree>
    <p:extLst>
      <p:ext uri="{BB962C8B-B14F-4D97-AF65-F5344CB8AC3E}">
        <p14:creationId xmlns:p14="http://schemas.microsoft.com/office/powerpoint/2010/main" val="97991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D61AD-DBA4-5F4B-AD05-568B730F505B}"/>
              </a:ext>
            </a:extLst>
          </p:cNvPr>
          <p:cNvSpPr>
            <a:spLocks noGrp="1"/>
          </p:cNvSpPr>
          <p:nvPr>
            <p:ph type="body" sz="quarter" idx="13"/>
          </p:nvPr>
        </p:nvSpPr>
        <p:spPr/>
        <p:txBody>
          <a:bodyPr/>
          <a:lstStyle/>
          <a:p>
            <a:r>
              <a:rPr lang="en-US" dirty="0"/>
              <a:t>Task Force – Community Members</a:t>
            </a:r>
          </a:p>
        </p:txBody>
      </p:sp>
      <p:sp>
        <p:nvSpPr>
          <p:cNvPr id="3" name="Text Placeholder 2">
            <a:extLst>
              <a:ext uri="{FF2B5EF4-FFF2-40B4-BE49-F238E27FC236}">
                <a16:creationId xmlns:a16="http://schemas.microsoft.com/office/drawing/2014/main" id="{2205C524-DC16-1647-905B-D978A61DD000}"/>
              </a:ext>
            </a:extLst>
          </p:cNvPr>
          <p:cNvSpPr>
            <a:spLocks noGrp="1"/>
          </p:cNvSpPr>
          <p:nvPr>
            <p:ph type="body" sz="quarter" idx="12"/>
          </p:nvPr>
        </p:nvSpPr>
        <p:spPr/>
        <p:txBody>
          <a:bodyPr/>
          <a:lstStyle/>
          <a:p>
            <a:r>
              <a:rPr lang="en-US" b="1" dirty="0"/>
              <a:t>Lauren Ajamie</a:t>
            </a:r>
            <a:r>
              <a:rPr lang="en-US" dirty="0"/>
              <a:t>, University of Notre Dame</a:t>
            </a:r>
          </a:p>
          <a:p>
            <a:r>
              <a:rPr lang="en-US" b="1" dirty="0"/>
              <a:t>Tyler Ashcroft</a:t>
            </a:r>
            <a:r>
              <a:rPr lang="en-US" dirty="0"/>
              <a:t>, Brigham Young University</a:t>
            </a:r>
          </a:p>
          <a:p>
            <a:r>
              <a:rPr lang="en-US" b="1" dirty="0"/>
              <a:t>Eric Bivona</a:t>
            </a:r>
            <a:r>
              <a:rPr lang="en-US" dirty="0"/>
              <a:t>, Dartmouth College</a:t>
            </a:r>
          </a:p>
          <a:p>
            <a:r>
              <a:rPr lang="en-US" b="1" dirty="0"/>
              <a:t>Timothy Jackson</a:t>
            </a:r>
            <a:r>
              <a:rPr lang="en-US" dirty="0"/>
              <a:t>, University at Albany, SUNY</a:t>
            </a:r>
          </a:p>
          <a:p>
            <a:r>
              <a:rPr lang="en-US" b="1" dirty="0"/>
              <a:t>Ralph Johnson</a:t>
            </a:r>
            <a:r>
              <a:rPr lang="en-US" dirty="0"/>
              <a:t>, University of Michigan</a:t>
            </a:r>
          </a:p>
          <a:p>
            <a:r>
              <a:rPr lang="en-US" b="1" dirty="0"/>
              <a:t>Shannon Pritting</a:t>
            </a:r>
            <a:r>
              <a:rPr lang="en-US" dirty="0"/>
              <a:t>, SUNY Polytechnic Institute</a:t>
            </a:r>
          </a:p>
          <a:p>
            <a:r>
              <a:rPr lang="en-US" b="1" dirty="0"/>
              <a:t>Mark Sullivan</a:t>
            </a:r>
            <a:r>
              <a:rPr lang="en-US" dirty="0"/>
              <a:t>, IDS Project</a:t>
            </a:r>
          </a:p>
          <a:p>
            <a:pPr marL="0" indent="0">
              <a:buNone/>
            </a:pPr>
            <a:endParaRPr lang="en-US" dirty="0"/>
          </a:p>
          <a:p>
            <a:endParaRPr lang="en-US" dirty="0"/>
          </a:p>
        </p:txBody>
      </p:sp>
    </p:spTree>
    <p:extLst>
      <p:ext uri="{BB962C8B-B14F-4D97-AF65-F5344CB8AC3E}">
        <p14:creationId xmlns:p14="http://schemas.microsoft.com/office/powerpoint/2010/main" val="341719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D61AD-DBA4-5F4B-AD05-568B730F505B}"/>
              </a:ext>
            </a:extLst>
          </p:cNvPr>
          <p:cNvSpPr>
            <a:spLocks noGrp="1"/>
          </p:cNvSpPr>
          <p:nvPr>
            <p:ph type="body" sz="quarter" idx="13"/>
          </p:nvPr>
        </p:nvSpPr>
        <p:spPr/>
        <p:txBody>
          <a:bodyPr/>
          <a:lstStyle/>
          <a:p>
            <a:r>
              <a:rPr lang="en-US" dirty="0"/>
              <a:t>Task Force – OCLC Staff</a:t>
            </a:r>
          </a:p>
        </p:txBody>
      </p:sp>
      <p:sp>
        <p:nvSpPr>
          <p:cNvPr id="3" name="Text Placeholder 2">
            <a:extLst>
              <a:ext uri="{FF2B5EF4-FFF2-40B4-BE49-F238E27FC236}">
                <a16:creationId xmlns:a16="http://schemas.microsoft.com/office/drawing/2014/main" id="{2205C524-DC16-1647-905B-D978A61DD000}"/>
              </a:ext>
            </a:extLst>
          </p:cNvPr>
          <p:cNvSpPr>
            <a:spLocks noGrp="1"/>
          </p:cNvSpPr>
          <p:nvPr>
            <p:ph type="body" sz="quarter" idx="12"/>
          </p:nvPr>
        </p:nvSpPr>
        <p:spPr/>
        <p:txBody>
          <a:bodyPr/>
          <a:lstStyle/>
          <a:p>
            <a:r>
              <a:rPr lang="en-US" b="1" dirty="0"/>
              <a:t>Donald Bohn</a:t>
            </a:r>
            <a:r>
              <a:rPr lang="en-US" dirty="0"/>
              <a:t>, Software Architect</a:t>
            </a:r>
            <a:endParaRPr lang="en-US" b="1" dirty="0"/>
          </a:p>
          <a:p>
            <a:r>
              <a:rPr lang="en-US" b="1" dirty="0"/>
              <a:t>Karen Coombs</a:t>
            </a:r>
            <a:r>
              <a:rPr lang="en-US" dirty="0"/>
              <a:t>, Senior Product Analyst</a:t>
            </a:r>
            <a:endParaRPr lang="en-US" b="1" dirty="0"/>
          </a:p>
          <a:p>
            <a:r>
              <a:rPr lang="en-US" b="1" dirty="0"/>
              <a:t>Jennifer Corsi</a:t>
            </a:r>
            <a:r>
              <a:rPr lang="en-US" dirty="0"/>
              <a:t>, Senior Product Manager</a:t>
            </a:r>
            <a:endParaRPr lang="en-US" b="1" dirty="0"/>
          </a:p>
          <a:p>
            <a:r>
              <a:rPr lang="en-US" b="1" dirty="0"/>
              <a:t>Tony O’Brien</a:t>
            </a:r>
            <a:r>
              <a:rPr lang="en-US" dirty="0"/>
              <a:t>, Senior Technical Manager</a:t>
            </a:r>
            <a:endParaRPr lang="en-US" b="1" dirty="0"/>
          </a:p>
          <a:p>
            <a:r>
              <a:rPr lang="en-US" b="1" dirty="0"/>
              <a:t>Hank Sway</a:t>
            </a:r>
            <a:r>
              <a:rPr lang="en-US" dirty="0"/>
              <a:t>, Product Analyst</a:t>
            </a:r>
            <a:endParaRPr lang="en-US" b="1" dirty="0"/>
          </a:p>
          <a:p>
            <a:r>
              <a:rPr lang="en-US" b="1" dirty="0"/>
              <a:t>John Trares</a:t>
            </a:r>
            <a:r>
              <a:rPr lang="en-US" dirty="0"/>
              <a:t>, Senior Product Operations Manager</a:t>
            </a:r>
          </a:p>
          <a:p>
            <a:pPr marL="0" indent="0">
              <a:buNone/>
            </a:pPr>
            <a:endParaRPr lang="en-US" dirty="0"/>
          </a:p>
          <a:p>
            <a:endParaRPr lang="en-US" dirty="0"/>
          </a:p>
        </p:txBody>
      </p:sp>
    </p:spTree>
    <p:extLst>
      <p:ext uri="{BB962C8B-B14F-4D97-AF65-F5344CB8AC3E}">
        <p14:creationId xmlns:p14="http://schemas.microsoft.com/office/powerpoint/2010/main" val="246297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C75894-8BA0-684F-A94F-0B71061B039C}"/>
              </a:ext>
            </a:extLst>
          </p:cNvPr>
          <p:cNvSpPr>
            <a:spLocks noGrp="1"/>
          </p:cNvSpPr>
          <p:nvPr>
            <p:ph type="body" sz="quarter" idx="13"/>
          </p:nvPr>
        </p:nvSpPr>
        <p:spPr/>
        <p:txBody>
          <a:bodyPr/>
          <a:lstStyle/>
          <a:p>
            <a:r>
              <a:rPr lang="en-US" dirty="0"/>
              <a:t>User Stories</a:t>
            </a:r>
          </a:p>
        </p:txBody>
      </p:sp>
      <p:sp>
        <p:nvSpPr>
          <p:cNvPr id="3" name="Text Placeholder 2">
            <a:extLst>
              <a:ext uri="{FF2B5EF4-FFF2-40B4-BE49-F238E27FC236}">
                <a16:creationId xmlns:a16="http://schemas.microsoft.com/office/drawing/2014/main" id="{4A3B5D75-7B49-7F41-B654-A378B447BE63}"/>
              </a:ext>
            </a:extLst>
          </p:cNvPr>
          <p:cNvSpPr>
            <a:spLocks noGrp="1"/>
          </p:cNvSpPr>
          <p:nvPr>
            <p:ph type="body" sz="quarter" idx="12"/>
          </p:nvPr>
        </p:nvSpPr>
        <p:spPr/>
        <p:txBody>
          <a:bodyPr/>
          <a:lstStyle/>
          <a:p>
            <a:r>
              <a:rPr lang="en-US" dirty="0"/>
              <a:t>Build custom applications that can:</a:t>
            </a:r>
          </a:p>
          <a:p>
            <a:pPr lvl="1"/>
            <a:r>
              <a:rPr lang="en-US" dirty="0"/>
              <a:t>Create Tipasa requests</a:t>
            </a:r>
          </a:p>
          <a:p>
            <a:pPr lvl="1"/>
            <a:r>
              <a:rPr lang="en-US" dirty="0"/>
              <a:t>Read Tipasa request data</a:t>
            </a:r>
          </a:p>
          <a:p>
            <a:pPr lvl="1"/>
            <a:r>
              <a:rPr lang="en-US" dirty="0"/>
              <a:t>Update Tipasa request data</a:t>
            </a:r>
          </a:p>
          <a:p>
            <a:pPr lvl="1"/>
            <a:r>
              <a:rPr lang="en-US" dirty="0"/>
              <a:t>Search Tipasa requests</a:t>
            </a:r>
          </a:p>
          <a:p>
            <a:pPr lvl="1"/>
            <a:r>
              <a:rPr lang="en-US" dirty="0"/>
              <a:t>… and more!</a:t>
            </a:r>
          </a:p>
        </p:txBody>
      </p:sp>
    </p:spTree>
    <p:extLst>
      <p:ext uri="{BB962C8B-B14F-4D97-AF65-F5344CB8AC3E}">
        <p14:creationId xmlns:p14="http://schemas.microsoft.com/office/powerpoint/2010/main" val="172220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ED17D2-80AE-4F32-83F7-BF7CABEBDBE9}"/>
              </a:ext>
            </a:extLst>
          </p:cNvPr>
          <p:cNvSpPr txBox="1">
            <a:spLocks/>
          </p:cNvSpPr>
          <p:nvPr/>
        </p:nvSpPr>
        <p:spPr>
          <a:xfrm>
            <a:off x="485422" y="276939"/>
            <a:ext cx="11252197" cy="915256"/>
          </a:xfrm>
          <a:prstGeom prst="rect">
            <a:avLst/>
          </a:prstGeom>
        </p:spPr>
        <p:txBody>
          <a:bodyPr vert="horz"/>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733" b="1" i="0" u="none" strike="noStrike" kern="1200" cap="none" spc="0" normalizeH="0" baseline="0" noProof="0" dirty="0">
                <a:ln>
                  <a:noFill/>
                </a:ln>
                <a:solidFill>
                  <a:srgbClr val="2178B5"/>
                </a:solidFill>
                <a:effectLst/>
                <a:uLnTx/>
                <a:uFillTx/>
                <a:latin typeface="Arial"/>
                <a:ea typeface="+mn-ea"/>
                <a:cs typeface="+mn-cs"/>
              </a:rPr>
              <a:t>API Problem / Solution Pairs</a:t>
            </a:r>
            <a:endParaRPr kumimoji="0" lang="en-US" sz="3733" b="1" i="0" u="none" strike="noStrike" kern="1200" cap="none" spc="0" normalizeH="0" baseline="0" noProof="0" dirty="0">
              <a:ln>
                <a:noFill/>
              </a:ln>
              <a:solidFill>
                <a:srgbClr val="1F497D"/>
              </a:solidFill>
              <a:effectLst/>
              <a:uLnTx/>
              <a:uFillTx/>
              <a:latin typeface="Arial"/>
              <a:ea typeface="+mn-ea"/>
              <a:cs typeface="+mn-cs"/>
            </a:endParaRPr>
          </a:p>
        </p:txBody>
      </p:sp>
      <p:pic>
        <p:nvPicPr>
          <p:cNvPr id="9" name="Picture 8">
            <a:extLst>
              <a:ext uri="{FF2B5EF4-FFF2-40B4-BE49-F238E27FC236}">
                <a16:creationId xmlns:a16="http://schemas.microsoft.com/office/drawing/2014/main" id="{11DEA6AC-F71B-9740-BEB6-A5E5F9093730}"/>
              </a:ext>
            </a:extLst>
          </p:cNvPr>
          <p:cNvPicPr>
            <a:picLocks noChangeAspect="1"/>
          </p:cNvPicPr>
          <p:nvPr/>
        </p:nvPicPr>
        <p:blipFill>
          <a:blip r:embed="rId3"/>
          <a:stretch>
            <a:fillRect/>
          </a:stretch>
        </p:blipFill>
        <p:spPr>
          <a:xfrm>
            <a:off x="899861" y="1170913"/>
            <a:ext cx="10392281" cy="4516177"/>
          </a:xfrm>
          <a:prstGeom prst="rect">
            <a:avLst/>
          </a:prstGeom>
        </p:spPr>
      </p:pic>
    </p:spTree>
    <p:extLst>
      <p:ext uri="{BB962C8B-B14F-4D97-AF65-F5344CB8AC3E}">
        <p14:creationId xmlns:p14="http://schemas.microsoft.com/office/powerpoint/2010/main" val="1251508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body" sz="quarter" idx="12"/>
          </p:nvPr>
        </p:nvSpPr>
        <p:spPr/>
        <p:txBody>
          <a:bodyPr/>
          <a:lstStyle/>
          <a:p>
            <a:pPr marL="0" indent="0">
              <a:buNone/>
            </a:pPr>
            <a:r>
              <a:rPr lang="en-US" b="1" dirty="0">
                <a:latin typeface="Calibri" panose="020F0502020204030204" pitchFamily="34" charset="0"/>
              </a:rPr>
              <a:t>Problem</a:t>
            </a:r>
          </a:p>
          <a:p>
            <a:pPr marL="0" indent="0">
              <a:buNone/>
            </a:pPr>
            <a:r>
              <a:rPr lang="en-US" sz="2667" dirty="0">
                <a:latin typeface="Calibri" panose="020F0502020204030204" pitchFamily="34" charset="0"/>
              </a:rPr>
              <a:t>Need each way to get a real time list of materials to be retrieved from offsite storage on a mobile device</a:t>
            </a:r>
            <a:endParaRPr lang="en-US" sz="2812" dirty="0">
              <a:latin typeface="Calibri" panose="020F0502020204030204" pitchFamily="34" charset="0"/>
            </a:endParaRPr>
          </a:p>
        </p:txBody>
      </p:sp>
      <p:sp>
        <p:nvSpPr>
          <p:cNvPr id="4" name="Text Placeholder 3">
            <a:extLst>
              <a:ext uri="{FF2B5EF4-FFF2-40B4-BE49-F238E27FC236}">
                <a16:creationId xmlns:a16="http://schemas.microsoft.com/office/drawing/2014/main" id="{9EED17D2-80AE-4F32-83F7-BF7CABEBDBE9}"/>
              </a:ext>
            </a:extLst>
          </p:cNvPr>
          <p:cNvSpPr txBox="1">
            <a:spLocks/>
          </p:cNvSpPr>
          <p:nvPr/>
        </p:nvSpPr>
        <p:spPr>
          <a:xfrm>
            <a:off x="485422" y="276939"/>
            <a:ext cx="11252197" cy="915256"/>
          </a:xfrm>
          <a:prstGeom prst="rect">
            <a:avLst/>
          </a:prstGeom>
        </p:spPr>
        <p:txBody>
          <a:bodyPr vert="horz"/>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733" b="1" i="0" u="none" strike="noStrike" kern="1200" cap="none" spc="0" normalizeH="0" baseline="0" noProof="0" dirty="0">
                <a:ln>
                  <a:noFill/>
                </a:ln>
                <a:solidFill>
                  <a:srgbClr val="2178B5"/>
                </a:solidFill>
                <a:effectLst/>
                <a:uLnTx/>
                <a:uFillTx/>
                <a:latin typeface="Arial"/>
                <a:ea typeface="+mn-ea"/>
                <a:cs typeface="+mn-cs"/>
              </a:rPr>
              <a:t>Pull lists</a:t>
            </a:r>
            <a:endParaRPr kumimoji="0" lang="en-US" sz="3733" b="1" i="0" u="none" strike="noStrike" kern="1200" cap="none" spc="0" normalizeH="0" baseline="0" noProof="0" dirty="0">
              <a:ln>
                <a:noFill/>
              </a:ln>
              <a:solidFill>
                <a:srgbClr val="1F497D"/>
              </a:solidFill>
              <a:effectLst/>
              <a:uLnTx/>
              <a:uFillTx/>
              <a:latin typeface="Arial"/>
              <a:ea typeface="+mn-ea"/>
              <a:cs typeface="+mn-cs"/>
            </a:endParaRPr>
          </a:p>
        </p:txBody>
      </p:sp>
    </p:spTree>
    <p:extLst>
      <p:ext uri="{BB962C8B-B14F-4D97-AF65-F5344CB8AC3E}">
        <p14:creationId xmlns:p14="http://schemas.microsoft.com/office/powerpoint/2010/main" val="263001387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body" sz="quarter" idx="12"/>
          </p:nvPr>
        </p:nvSpPr>
        <p:spPr/>
        <p:txBody>
          <a:bodyPr/>
          <a:lstStyle/>
          <a:p>
            <a:pPr marL="0" indent="0">
              <a:buNone/>
            </a:pPr>
            <a:r>
              <a:rPr lang="en-US" b="1" dirty="0">
                <a:latin typeface="Calibri" panose="020F0502020204030204" pitchFamily="34" charset="0"/>
              </a:rPr>
              <a:t>Problem</a:t>
            </a:r>
          </a:p>
          <a:p>
            <a:pPr marL="0" indent="0">
              <a:buNone/>
            </a:pPr>
            <a:r>
              <a:rPr lang="en-US" sz="2667" dirty="0">
                <a:latin typeface="Calibri" panose="020F0502020204030204" pitchFamily="34" charset="0"/>
              </a:rPr>
              <a:t>Need each way to get a real time list of materials to be retrieved from offsite storage on a mobile device</a:t>
            </a:r>
          </a:p>
          <a:p>
            <a:pPr marL="0" indent="0">
              <a:buNone/>
            </a:pPr>
            <a:endParaRPr lang="en-US" sz="2667" dirty="0">
              <a:latin typeface="Calibri" panose="020F0502020204030204" pitchFamily="34" charset="0"/>
            </a:endParaRPr>
          </a:p>
          <a:p>
            <a:pPr marL="0" indent="0">
              <a:buNone/>
            </a:pPr>
            <a:r>
              <a:rPr lang="en-US" sz="2667" b="1" dirty="0"/>
              <a:t>Solution</a:t>
            </a:r>
          </a:p>
          <a:p>
            <a:pPr marL="0" indent="0">
              <a:buNone/>
            </a:pPr>
            <a:r>
              <a:rPr lang="en-US" sz="2667" dirty="0">
                <a:latin typeface="Calibri" panose="020F0502020204030204" pitchFamily="34" charset="0"/>
              </a:rPr>
              <a:t>OCLC Digby App - Uses </a:t>
            </a:r>
            <a:r>
              <a:rPr lang="en-US" sz="2667" b="1" dirty="0">
                <a:solidFill>
                  <a:srgbClr val="00B050"/>
                </a:solidFill>
                <a:latin typeface="Calibri" panose="020F0502020204030204" pitchFamily="34" charset="0"/>
              </a:rPr>
              <a:t>WMS Circulation API </a:t>
            </a:r>
            <a:r>
              <a:rPr lang="en-US" sz="2667" dirty="0">
                <a:latin typeface="Calibri" panose="020F0502020204030204" pitchFamily="34" charset="0"/>
              </a:rPr>
              <a:t>see a list of items to be pulled and mark each item as “pulled” </a:t>
            </a:r>
          </a:p>
          <a:p>
            <a:pPr marL="0" indent="0">
              <a:buNone/>
            </a:pPr>
            <a:endParaRPr lang="en-US" sz="2812" dirty="0">
              <a:latin typeface="Calibri" panose="020F0502020204030204" pitchFamily="34" charset="0"/>
            </a:endParaRPr>
          </a:p>
        </p:txBody>
      </p:sp>
      <p:sp>
        <p:nvSpPr>
          <p:cNvPr id="4" name="Text Placeholder 3">
            <a:extLst>
              <a:ext uri="{FF2B5EF4-FFF2-40B4-BE49-F238E27FC236}">
                <a16:creationId xmlns:a16="http://schemas.microsoft.com/office/drawing/2014/main" id="{9EED17D2-80AE-4F32-83F7-BF7CABEBDBE9}"/>
              </a:ext>
            </a:extLst>
          </p:cNvPr>
          <p:cNvSpPr txBox="1">
            <a:spLocks/>
          </p:cNvSpPr>
          <p:nvPr/>
        </p:nvSpPr>
        <p:spPr>
          <a:xfrm>
            <a:off x="485422" y="276939"/>
            <a:ext cx="11252197" cy="915256"/>
          </a:xfrm>
          <a:prstGeom prst="rect">
            <a:avLst/>
          </a:prstGeom>
        </p:spPr>
        <p:txBody>
          <a:bodyPr vert="horz"/>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733" b="1" i="0" u="none" strike="noStrike" kern="1200" cap="none" spc="0" normalizeH="0" baseline="0" noProof="0" dirty="0">
                <a:ln>
                  <a:noFill/>
                </a:ln>
                <a:solidFill>
                  <a:srgbClr val="2178B5"/>
                </a:solidFill>
                <a:effectLst/>
                <a:uLnTx/>
                <a:uFillTx/>
                <a:latin typeface="Arial"/>
                <a:ea typeface="+mn-ea"/>
                <a:cs typeface="+mn-cs"/>
              </a:rPr>
              <a:t>Pull lists</a:t>
            </a:r>
            <a:endParaRPr kumimoji="0" lang="en-US" sz="3733" b="1" i="0" u="none" strike="noStrike" kern="1200" cap="none" spc="0" normalizeH="0" baseline="0" noProof="0" dirty="0">
              <a:ln>
                <a:noFill/>
              </a:ln>
              <a:solidFill>
                <a:srgbClr val="1F497D"/>
              </a:solidFill>
              <a:effectLst/>
              <a:uLnTx/>
              <a:uFillTx/>
              <a:latin typeface="Arial"/>
              <a:ea typeface="+mn-ea"/>
              <a:cs typeface="+mn-cs"/>
            </a:endParaRPr>
          </a:p>
        </p:txBody>
      </p:sp>
    </p:spTree>
    <p:extLst>
      <p:ext uri="{BB962C8B-B14F-4D97-AF65-F5344CB8AC3E}">
        <p14:creationId xmlns:p14="http://schemas.microsoft.com/office/powerpoint/2010/main" val="42217873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1728831" y="-1728829"/>
            <a:ext cx="6905016" cy="10362676"/>
          </a:xfrm>
          <a:prstGeom prst="rect">
            <a:avLst/>
          </a:prstGeom>
        </p:spPr>
      </p:pic>
      <p:sp>
        <p:nvSpPr>
          <p:cNvPr id="4" name="Rectangle 3"/>
          <p:cNvSpPr/>
          <p:nvPr/>
        </p:nvSpPr>
        <p:spPr>
          <a:xfrm>
            <a:off x="8759482" y="1068265"/>
            <a:ext cx="3432519" cy="5799809"/>
          </a:xfrm>
          <a:prstGeom prst="rect">
            <a:avLst/>
          </a:prstGeom>
          <a:solidFill>
            <a:srgbClr val="0152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2701809" y="-2583274"/>
            <a:ext cx="6906916" cy="12073467"/>
          </a:xfrm>
          <a:prstGeom prst="rect">
            <a:avLst/>
          </a:prstGeom>
        </p:spPr>
      </p:pic>
      <p:pic>
        <p:nvPicPr>
          <p:cNvPr id="9"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Footer Placeholder 4"/>
          <p:cNvSpPr txBox="1">
            <a:spLocks/>
          </p:cNvSpPr>
          <p:nvPr/>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alpha val="50000"/>
                  </a:prstClr>
                </a:solidFill>
                <a:effectLst/>
                <a:uLnTx/>
                <a:uFillTx/>
                <a:latin typeface="Arial"/>
                <a:ea typeface="Arial" charset="0"/>
                <a:cs typeface="Arial" charset="0"/>
              </a:rPr>
              <a:t>Confidential. Not for distribution.</a:t>
            </a:r>
          </a:p>
        </p:txBody>
      </p:sp>
      <p:pic>
        <p:nvPicPr>
          <p:cNvPr id="11" name="Picture 10">
            <a:extLst>
              <a:ext uri="{FF2B5EF4-FFF2-40B4-BE49-F238E27FC236}">
                <a16:creationId xmlns:a16="http://schemas.microsoft.com/office/drawing/2014/main" id="{6264BF74-E542-2B43-90D2-59AD775B55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46568" y="527321"/>
            <a:ext cx="3231161" cy="5855203"/>
          </a:xfrm>
          <a:prstGeom prst="rect">
            <a:avLst/>
          </a:prstGeom>
        </p:spPr>
      </p:pic>
      <p:pic>
        <p:nvPicPr>
          <p:cNvPr id="16" name="Picture 15">
            <a:extLst>
              <a:ext uri="{FF2B5EF4-FFF2-40B4-BE49-F238E27FC236}">
                <a16:creationId xmlns:a16="http://schemas.microsoft.com/office/drawing/2014/main" id="{028B63FD-B95C-9A40-B6FE-6E72CC1180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68795" y="1919070"/>
            <a:ext cx="5860749" cy="3067901"/>
          </a:xfrm>
          <a:prstGeom prst="rect">
            <a:avLst/>
          </a:prstGeom>
        </p:spPr>
      </p:pic>
    </p:spTree>
    <p:extLst>
      <p:ext uri="{BB962C8B-B14F-4D97-AF65-F5344CB8AC3E}">
        <p14:creationId xmlns:p14="http://schemas.microsoft.com/office/powerpoint/2010/main" val="280043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2830" y="1092746"/>
            <a:ext cx="10898717" cy="861775"/>
          </a:xfrm>
        </p:spPr>
        <p:txBody>
          <a:bodyPr/>
          <a:lstStyle/>
          <a:p>
            <a:r>
              <a:rPr lang="en-US" dirty="0"/>
              <a:t>     API …</a:t>
            </a:r>
          </a:p>
        </p:txBody>
      </p:sp>
      <p:sp>
        <p:nvSpPr>
          <p:cNvPr id="3" name="Text Placeholder 2"/>
          <p:cNvSpPr>
            <a:spLocks noGrp="1"/>
          </p:cNvSpPr>
          <p:nvPr>
            <p:ph type="body" sz="quarter" idx="11"/>
          </p:nvPr>
        </p:nvSpPr>
        <p:spPr/>
        <p:txBody>
          <a:bodyPr/>
          <a:lstStyle/>
          <a:p>
            <a:endParaRPr lang="en-US" dirty="0"/>
          </a:p>
        </p:txBody>
      </p:sp>
      <p:sp>
        <p:nvSpPr>
          <p:cNvPr id="4" name="Text Placeholder 3"/>
          <p:cNvSpPr>
            <a:spLocks noGrp="1"/>
          </p:cNvSpPr>
          <p:nvPr>
            <p:ph type="body" sz="quarter" idx="12"/>
          </p:nvPr>
        </p:nvSpPr>
        <p:spPr/>
        <p:txBody>
          <a:bodyPr/>
          <a:lstStyle/>
          <a:p>
            <a:endParaRPr lang="en-US" dirty="0"/>
          </a:p>
        </p:txBody>
      </p:sp>
      <p:pic>
        <p:nvPicPr>
          <p:cNvPr id="5" name="Picture 4"/>
          <p:cNvPicPr>
            <a:picLocks noChangeAspect="1"/>
          </p:cNvPicPr>
          <p:nvPr/>
        </p:nvPicPr>
        <p:blipFill>
          <a:blip r:embed="rId3"/>
          <a:stretch>
            <a:fillRect/>
          </a:stretch>
        </p:blipFill>
        <p:spPr>
          <a:xfrm>
            <a:off x="620917" y="1229648"/>
            <a:ext cx="881952" cy="587968"/>
          </a:xfrm>
          <a:prstGeom prst="rect">
            <a:avLst/>
          </a:prstGeom>
        </p:spPr>
      </p:pic>
      <p:sp>
        <p:nvSpPr>
          <p:cNvPr id="7" name="TextBox 6">
            <a:extLst>
              <a:ext uri="{FF2B5EF4-FFF2-40B4-BE49-F238E27FC236}">
                <a16:creationId xmlns:a16="http://schemas.microsoft.com/office/drawing/2014/main" id="{8E5B8A36-1A50-2E49-96C7-DC78C2F472CA}"/>
              </a:ext>
            </a:extLst>
          </p:cNvPr>
          <p:cNvSpPr txBox="1"/>
          <p:nvPr/>
        </p:nvSpPr>
        <p:spPr>
          <a:xfrm>
            <a:off x="1219200" y="2951767"/>
            <a:ext cx="9652000" cy="95410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Arial"/>
                <a:ea typeface="+mn-ea"/>
                <a:cs typeface="+mn-cs"/>
              </a:rPr>
              <a:t>What is an API?</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0080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body" sz="quarter" idx="12"/>
          </p:nvPr>
        </p:nvSpPr>
        <p:spPr/>
        <p:txBody>
          <a:bodyPr/>
          <a:lstStyle/>
          <a:p>
            <a:pPr marL="0" indent="0">
              <a:buNone/>
            </a:pPr>
            <a:r>
              <a:rPr lang="en-US" b="1" dirty="0">
                <a:latin typeface="Calibri" panose="020F0502020204030204" pitchFamily="34" charset="0"/>
              </a:rPr>
              <a:t>Problem</a:t>
            </a:r>
          </a:p>
          <a:p>
            <a:pPr marL="0" indent="0">
              <a:buNone/>
            </a:pPr>
            <a:r>
              <a:rPr lang="en-US" sz="2667" dirty="0">
                <a:latin typeface="Calibri" panose="020F0502020204030204" pitchFamily="34" charset="0"/>
              </a:rPr>
              <a:t>Need to allow patrons to create accounts for themselves</a:t>
            </a:r>
            <a:endParaRPr lang="en-US" sz="2812" dirty="0">
              <a:latin typeface="Calibri" panose="020F0502020204030204" pitchFamily="34" charset="0"/>
            </a:endParaRPr>
          </a:p>
        </p:txBody>
      </p:sp>
      <p:sp>
        <p:nvSpPr>
          <p:cNvPr id="4" name="Text Placeholder 3">
            <a:extLst>
              <a:ext uri="{FF2B5EF4-FFF2-40B4-BE49-F238E27FC236}">
                <a16:creationId xmlns:a16="http://schemas.microsoft.com/office/drawing/2014/main" id="{9EED17D2-80AE-4F32-83F7-BF7CABEBDBE9}"/>
              </a:ext>
            </a:extLst>
          </p:cNvPr>
          <p:cNvSpPr txBox="1">
            <a:spLocks/>
          </p:cNvSpPr>
          <p:nvPr/>
        </p:nvSpPr>
        <p:spPr>
          <a:xfrm>
            <a:off x="485422" y="276939"/>
            <a:ext cx="11252197" cy="915256"/>
          </a:xfrm>
          <a:prstGeom prst="rect">
            <a:avLst/>
          </a:prstGeom>
        </p:spPr>
        <p:txBody>
          <a:bodyPr vert="horz"/>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733" b="1" i="0" u="none" strike="noStrike" kern="1200" cap="none" spc="0" normalizeH="0" baseline="0" noProof="0" dirty="0">
                <a:ln>
                  <a:noFill/>
                </a:ln>
                <a:solidFill>
                  <a:srgbClr val="2178B5"/>
                </a:solidFill>
                <a:effectLst/>
                <a:uLnTx/>
                <a:uFillTx/>
                <a:latin typeface="Arial"/>
                <a:ea typeface="+mn-ea"/>
                <a:cs typeface="+mn-cs"/>
              </a:rPr>
              <a:t>Self Service Account Creation</a:t>
            </a:r>
            <a:endParaRPr kumimoji="0" lang="en-US" sz="3733" b="1" i="0" u="none" strike="noStrike" kern="1200" cap="none" spc="0" normalizeH="0" baseline="0" noProof="0" dirty="0">
              <a:ln>
                <a:noFill/>
              </a:ln>
              <a:solidFill>
                <a:srgbClr val="1F497D"/>
              </a:solidFill>
              <a:effectLst/>
              <a:uLnTx/>
              <a:uFillTx/>
              <a:latin typeface="Arial"/>
              <a:ea typeface="+mn-ea"/>
              <a:cs typeface="+mn-cs"/>
            </a:endParaRPr>
          </a:p>
        </p:txBody>
      </p:sp>
      <p:sp>
        <p:nvSpPr>
          <p:cNvPr id="7" name="Content Placeholder 1">
            <a:extLst>
              <a:ext uri="{FF2B5EF4-FFF2-40B4-BE49-F238E27FC236}">
                <a16:creationId xmlns:a16="http://schemas.microsoft.com/office/drawing/2014/main" id="{9762B277-E72E-453E-A130-58FF8BB757F5}"/>
              </a:ext>
            </a:extLst>
          </p:cNvPr>
          <p:cNvSpPr txBox="1">
            <a:spLocks/>
          </p:cNvSpPr>
          <p:nvPr/>
        </p:nvSpPr>
        <p:spPr>
          <a:xfrm>
            <a:off x="7686245" y="347533"/>
            <a:ext cx="4505756" cy="795200"/>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667"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185293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body" sz="quarter" idx="12"/>
          </p:nvPr>
        </p:nvSpPr>
        <p:spPr/>
        <p:txBody>
          <a:bodyPr/>
          <a:lstStyle/>
          <a:p>
            <a:pPr marL="0" indent="0">
              <a:buNone/>
            </a:pPr>
            <a:r>
              <a:rPr lang="en-US" b="1" dirty="0">
                <a:latin typeface="Calibri" panose="020F0502020204030204" pitchFamily="34" charset="0"/>
              </a:rPr>
              <a:t>Problem</a:t>
            </a:r>
          </a:p>
          <a:p>
            <a:pPr marL="0" indent="0">
              <a:buNone/>
            </a:pPr>
            <a:r>
              <a:rPr lang="en-US" sz="2667" dirty="0">
                <a:latin typeface="Calibri" panose="020F0502020204030204" pitchFamily="34" charset="0"/>
              </a:rPr>
              <a:t>Need to allow patrons to create accounts for themselves</a:t>
            </a:r>
            <a:endParaRPr lang="en-US" sz="2812" dirty="0">
              <a:latin typeface="Calibri" panose="020F0502020204030204" pitchFamily="34" charset="0"/>
            </a:endParaRPr>
          </a:p>
          <a:p>
            <a:pPr marL="0" indent="0">
              <a:buNone/>
            </a:pPr>
            <a:endParaRPr lang="en-US" sz="2667" dirty="0">
              <a:latin typeface="Calibri" panose="020F0502020204030204" pitchFamily="34" charset="0"/>
            </a:endParaRPr>
          </a:p>
          <a:p>
            <a:pPr marL="0" indent="0">
              <a:buNone/>
            </a:pPr>
            <a:r>
              <a:rPr lang="en-US" b="1" dirty="0">
                <a:latin typeface="Calibri" panose="020F0502020204030204" pitchFamily="34" charset="0"/>
              </a:rPr>
              <a:t>Solution</a:t>
            </a:r>
          </a:p>
          <a:p>
            <a:pPr marL="0" indent="0">
              <a:buNone/>
            </a:pPr>
            <a:r>
              <a:rPr lang="en-US" sz="2667" dirty="0">
                <a:latin typeface="Calibri" panose="020F0502020204030204" pitchFamily="34" charset="0"/>
              </a:rPr>
              <a:t>Use </a:t>
            </a:r>
            <a:r>
              <a:rPr lang="en-US" sz="2667" b="1" dirty="0">
                <a:solidFill>
                  <a:srgbClr val="00B050"/>
                </a:solidFill>
                <a:latin typeface="Calibri" panose="020F0502020204030204" pitchFamily="34" charset="0"/>
              </a:rPr>
              <a:t>WorldShare Identity Management API </a:t>
            </a:r>
            <a:r>
              <a:rPr lang="en-US" sz="2667" dirty="0">
                <a:latin typeface="Calibri" panose="020F0502020204030204" pitchFamily="34" charset="0"/>
              </a:rPr>
              <a:t>to allow patrons to enter basic data and get a basic account</a:t>
            </a:r>
          </a:p>
          <a:p>
            <a:pPr marL="0" indent="0">
              <a:buNone/>
            </a:pPr>
            <a:endParaRPr lang="en-US" sz="2812" dirty="0">
              <a:latin typeface="Calibri" panose="020F0502020204030204" pitchFamily="34" charset="0"/>
            </a:endParaRPr>
          </a:p>
        </p:txBody>
      </p:sp>
      <p:sp>
        <p:nvSpPr>
          <p:cNvPr id="4" name="Text Placeholder 3">
            <a:extLst>
              <a:ext uri="{FF2B5EF4-FFF2-40B4-BE49-F238E27FC236}">
                <a16:creationId xmlns:a16="http://schemas.microsoft.com/office/drawing/2014/main" id="{9EED17D2-80AE-4F32-83F7-BF7CABEBDBE9}"/>
              </a:ext>
            </a:extLst>
          </p:cNvPr>
          <p:cNvSpPr txBox="1">
            <a:spLocks/>
          </p:cNvSpPr>
          <p:nvPr/>
        </p:nvSpPr>
        <p:spPr>
          <a:xfrm>
            <a:off x="454382" y="287505"/>
            <a:ext cx="11252197" cy="915256"/>
          </a:xfrm>
          <a:prstGeom prst="rect">
            <a:avLst/>
          </a:prstGeom>
        </p:spPr>
        <p:txBody>
          <a:bodyPr vert="horz"/>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733" b="1" i="0" u="none" strike="noStrike" kern="1200" cap="none" spc="0" normalizeH="0" baseline="0" noProof="0" dirty="0">
                <a:ln>
                  <a:noFill/>
                </a:ln>
                <a:solidFill>
                  <a:srgbClr val="2178B5"/>
                </a:solidFill>
                <a:effectLst/>
                <a:uLnTx/>
                <a:uFillTx/>
                <a:latin typeface="Arial"/>
                <a:ea typeface="+mn-ea"/>
                <a:cs typeface="+mn-cs"/>
              </a:rPr>
              <a:t>Self Service Account Creation</a:t>
            </a:r>
            <a:endParaRPr kumimoji="0" lang="en-US" sz="3733" b="1" i="0" u="none" strike="noStrike" kern="1200" cap="none" spc="0" normalizeH="0" baseline="0" noProof="0" dirty="0">
              <a:ln>
                <a:noFill/>
              </a:ln>
              <a:solidFill>
                <a:srgbClr val="1F497D"/>
              </a:solidFill>
              <a:effectLst/>
              <a:uLnTx/>
              <a:uFillTx/>
              <a:latin typeface="Arial"/>
              <a:ea typeface="+mn-ea"/>
              <a:cs typeface="+mn-cs"/>
            </a:endParaRPr>
          </a:p>
        </p:txBody>
      </p:sp>
      <p:sp>
        <p:nvSpPr>
          <p:cNvPr id="7" name="Content Placeholder 1">
            <a:extLst>
              <a:ext uri="{FF2B5EF4-FFF2-40B4-BE49-F238E27FC236}">
                <a16:creationId xmlns:a16="http://schemas.microsoft.com/office/drawing/2014/main" id="{9762B277-E72E-453E-A130-58FF8BB757F5}"/>
              </a:ext>
            </a:extLst>
          </p:cNvPr>
          <p:cNvSpPr txBox="1">
            <a:spLocks/>
          </p:cNvSpPr>
          <p:nvPr/>
        </p:nvSpPr>
        <p:spPr>
          <a:xfrm>
            <a:off x="7686245" y="347533"/>
            <a:ext cx="4505756" cy="795200"/>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667"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7672152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body" sz="quarter" idx="12"/>
          </p:nvPr>
        </p:nvSpPr>
        <p:spPr/>
        <p:txBody>
          <a:bodyPr/>
          <a:lstStyle/>
          <a:p>
            <a:pPr marL="0" indent="0">
              <a:buNone/>
            </a:pPr>
            <a:r>
              <a:rPr lang="en-US" b="1" dirty="0">
                <a:latin typeface="Calibri" panose="020F0502020204030204" pitchFamily="34" charset="0"/>
              </a:rPr>
              <a:t>Problem</a:t>
            </a:r>
          </a:p>
          <a:p>
            <a:pPr marL="0" indent="0">
              <a:buNone/>
            </a:pPr>
            <a:r>
              <a:rPr lang="en-US" sz="2667" dirty="0">
                <a:latin typeface="Calibri" panose="020F0502020204030204" pitchFamily="34" charset="0"/>
              </a:rPr>
              <a:t>Need to submit a request from a custom patron portal</a:t>
            </a:r>
            <a:endParaRPr lang="en-US" sz="2812" dirty="0">
              <a:latin typeface="Calibri" panose="020F0502020204030204" pitchFamily="34" charset="0"/>
            </a:endParaRPr>
          </a:p>
        </p:txBody>
      </p:sp>
      <p:sp>
        <p:nvSpPr>
          <p:cNvPr id="4" name="Text Placeholder 3">
            <a:extLst>
              <a:ext uri="{FF2B5EF4-FFF2-40B4-BE49-F238E27FC236}">
                <a16:creationId xmlns:a16="http://schemas.microsoft.com/office/drawing/2014/main" id="{9EED17D2-80AE-4F32-83F7-BF7CABEBDBE9}"/>
              </a:ext>
            </a:extLst>
          </p:cNvPr>
          <p:cNvSpPr txBox="1">
            <a:spLocks/>
          </p:cNvSpPr>
          <p:nvPr/>
        </p:nvSpPr>
        <p:spPr>
          <a:xfrm>
            <a:off x="485422" y="276939"/>
            <a:ext cx="11252197" cy="915256"/>
          </a:xfrm>
          <a:prstGeom prst="rect">
            <a:avLst/>
          </a:prstGeom>
        </p:spPr>
        <p:txBody>
          <a:bodyPr vert="horz"/>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733" b="1" i="0" u="none" strike="noStrike" kern="1200" cap="none" spc="0" normalizeH="0" baseline="0" noProof="0" dirty="0">
                <a:ln>
                  <a:noFill/>
                </a:ln>
                <a:solidFill>
                  <a:srgbClr val="2178B5"/>
                </a:solidFill>
                <a:effectLst/>
                <a:uLnTx/>
                <a:uFillTx/>
                <a:latin typeface="Arial"/>
                <a:ea typeface="+mn-ea"/>
                <a:cs typeface="+mn-cs"/>
              </a:rPr>
              <a:t>Submit a request to Tipasa/WorldShare ILL</a:t>
            </a:r>
            <a:endParaRPr kumimoji="0" lang="en-US" sz="3733" b="1" i="0" u="none" strike="noStrike" kern="1200" cap="none" spc="0" normalizeH="0" baseline="0" noProof="0" dirty="0">
              <a:ln>
                <a:noFill/>
              </a:ln>
              <a:solidFill>
                <a:srgbClr val="1F497D"/>
              </a:solidFill>
              <a:effectLst/>
              <a:uLnTx/>
              <a:uFillTx/>
              <a:latin typeface="Arial"/>
              <a:ea typeface="+mn-ea"/>
              <a:cs typeface="+mn-cs"/>
            </a:endParaRPr>
          </a:p>
        </p:txBody>
      </p:sp>
      <p:sp>
        <p:nvSpPr>
          <p:cNvPr id="7" name="Content Placeholder 1">
            <a:extLst>
              <a:ext uri="{FF2B5EF4-FFF2-40B4-BE49-F238E27FC236}">
                <a16:creationId xmlns:a16="http://schemas.microsoft.com/office/drawing/2014/main" id="{9762B277-E72E-453E-A130-58FF8BB757F5}"/>
              </a:ext>
            </a:extLst>
          </p:cNvPr>
          <p:cNvSpPr txBox="1">
            <a:spLocks/>
          </p:cNvSpPr>
          <p:nvPr/>
        </p:nvSpPr>
        <p:spPr>
          <a:xfrm>
            <a:off x="7686245" y="347533"/>
            <a:ext cx="4505756" cy="795200"/>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667"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6358512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body" sz="quarter" idx="12"/>
          </p:nvPr>
        </p:nvSpPr>
        <p:spPr/>
        <p:txBody>
          <a:bodyPr/>
          <a:lstStyle/>
          <a:p>
            <a:pPr marL="0" indent="0">
              <a:buNone/>
            </a:pPr>
            <a:r>
              <a:rPr lang="en-US" b="1" dirty="0">
                <a:latin typeface="Calibri" panose="020F0502020204030204" pitchFamily="34" charset="0"/>
              </a:rPr>
              <a:t>Problem</a:t>
            </a:r>
          </a:p>
          <a:p>
            <a:pPr marL="0" indent="0">
              <a:buNone/>
            </a:pPr>
            <a:r>
              <a:rPr lang="en-US" sz="2667" dirty="0">
                <a:latin typeface="Calibri" panose="020F0502020204030204" pitchFamily="34" charset="0"/>
              </a:rPr>
              <a:t>Need to submit a request from a custom patron portal</a:t>
            </a:r>
            <a:endParaRPr lang="en-US" sz="2812" dirty="0">
              <a:latin typeface="Calibri" panose="020F0502020204030204" pitchFamily="34" charset="0"/>
            </a:endParaRPr>
          </a:p>
          <a:p>
            <a:pPr marL="0" indent="0">
              <a:buNone/>
            </a:pPr>
            <a:endParaRPr lang="en-US" sz="2667" dirty="0">
              <a:latin typeface="Calibri" panose="020F0502020204030204" pitchFamily="34" charset="0"/>
            </a:endParaRPr>
          </a:p>
          <a:p>
            <a:pPr marL="0" indent="0">
              <a:buNone/>
            </a:pPr>
            <a:r>
              <a:rPr lang="en-US" b="1" dirty="0">
                <a:latin typeface="Calibri" panose="020F0502020204030204" pitchFamily="34" charset="0"/>
              </a:rPr>
              <a:t>Solution</a:t>
            </a:r>
          </a:p>
          <a:p>
            <a:pPr marL="0" indent="0">
              <a:buNone/>
            </a:pPr>
            <a:r>
              <a:rPr lang="en-US" sz="2667" dirty="0">
                <a:latin typeface="Calibri" panose="020F0502020204030204" pitchFamily="34" charset="0"/>
              </a:rPr>
              <a:t>Use </a:t>
            </a:r>
            <a:r>
              <a:rPr lang="en-US" sz="2667" b="1" dirty="0">
                <a:solidFill>
                  <a:srgbClr val="00B050"/>
                </a:solidFill>
                <a:latin typeface="Calibri" panose="020F0502020204030204" pitchFamily="34" charset="0"/>
              </a:rPr>
              <a:t>Tipasa API </a:t>
            </a:r>
            <a:r>
              <a:rPr lang="en-US" sz="2667" dirty="0">
                <a:latin typeface="Calibri" panose="020F0502020204030204" pitchFamily="34" charset="0"/>
              </a:rPr>
              <a:t>to create an request within Tipasa/WorldShare ILL</a:t>
            </a:r>
            <a:endParaRPr lang="en-US" sz="2812" dirty="0">
              <a:latin typeface="Calibri" panose="020F0502020204030204" pitchFamily="34" charset="0"/>
            </a:endParaRPr>
          </a:p>
        </p:txBody>
      </p:sp>
      <p:sp>
        <p:nvSpPr>
          <p:cNvPr id="4" name="Text Placeholder 3">
            <a:extLst>
              <a:ext uri="{FF2B5EF4-FFF2-40B4-BE49-F238E27FC236}">
                <a16:creationId xmlns:a16="http://schemas.microsoft.com/office/drawing/2014/main" id="{9EED17D2-80AE-4F32-83F7-BF7CABEBDBE9}"/>
              </a:ext>
            </a:extLst>
          </p:cNvPr>
          <p:cNvSpPr txBox="1">
            <a:spLocks/>
          </p:cNvSpPr>
          <p:nvPr/>
        </p:nvSpPr>
        <p:spPr>
          <a:xfrm>
            <a:off x="454382" y="287505"/>
            <a:ext cx="11252197" cy="915256"/>
          </a:xfrm>
          <a:prstGeom prst="rect">
            <a:avLst/>
          </a:prstGeom>
        </p:spPr>
        <p:txBody>
          <a:bodyPr vert="horz"/>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733" b="1" i="0" u="none" strike="noStrike" kern="1200" cap="none" spc="0" normalizeH="0" baseline="0" noProof="0" dirty="0">
                <a:ln>
                  <a:noFill/>
                </a:ln>
                <a:solidFill>
                  <a:srgbClr val="2178B5"/>
                </a:solidFill>
                <a:effectLst/>
                <a:uLnTx/>
                <a:uFillTx/>
                <a:latin typeface="Arial"/>
                <a:ea typeface="+mn-ea"/>
                <a:cs typeface="+mn-cs"/>
              </a:rPr>
              <a:t>Submit a request to Tipasa/WorldShare ILL</a:t>
            </a:r>
            <a:endParaRPr kumimoji="0" lang="en-US" sz="3733" b="1" i="0" u="none" strike="noStrike" kern="1200" cap="none" spc="0" normalizeH="0" baseline="0" noProof="0" dirty="0">
              <a:ln>
                <a:noFill/>
              </a:ln>
              <a:solidFill>
                <a:srgbClr val="1F497D"/>
              </a:solidFill>
              <a:effectLst/>
              <a:uLnTx/>
              <a:uFillTx/>
              <a:latin typeface="Arial"/>
              <a:ea typeface="+mn-ea"/>
              <a:cs typeface="+mn-cs"/>
            </a:endParaRPr>
          </a:p>
        </p:txBody>
      </p:sp>
      <p:sp>
        <p:nvSpPr>
          <p:cNvPr id="7" name="Content Placeholder 1">
            <a:extLst>
              <a:ext uri="{FF2B5EF4-FFF2-40B4-BE49-F238E27FC236}">
                <a16:creationId xmlns:a16="http://schemas.microsoft.com/office/drawing/2014/main" id="{9762B277-E72E-453E-A130-58FF8BB757F5}"/>
              </a:ext>
            </a:extLst>
          </p:cNvPr>
          <p:cNvSpPr txBox="1">
            <a:spLocks/>
          </p:cNvSpPr>
          <p:nvPr/>
        </p:nvSpPr>
        <p:spPr>
          <a:xfrm>
            <a:off x="7686245" y="347533"/>
            <a:ext cx="4505756" cy="795200"/>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667"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4674200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18C363-0372-1443-A58F-FD397D4BE4F4}"/>
              </a:ext>
            </a:extLst>
          </p:cNvPr>
          <p:cNvSpPr>
            <a:spLocks noGrp="1"/>
          </p:cNvSpPr>
          <p:nvPr>
            <p:ph type="body" sz="quarter" idx="13"/>
          </p:nvPr>
        </p:nvSpPr>
        <p:spPr/>
        <p:txBody>
          <a:bodyPr/>
          <a:lstStyle/>
          <a:p>
            <a:r>
              <a:rPr lang="en-US" dirty="0"/>
              <a:t>Tipasa API</a:t>
            </a:r>
          </a:p>
        </p:txBody>
      </p:sp>
      <p:sp>
        <p:nvSpPr>
          <p:cNvPr id="3" name="Text Placeholder 2">
            <a:extLst>
              <a:ext uri="{FF2B5EF4-FFF2-40B4-BE49-F238E27FC236}">
                <a16:creationId xmlns:a16="http://schemas.microsoft.com/office/drawing/2014/main" id="{94192833-16C0-5A4A-A92B-2384E9A5D7FB}"/>
              </a:ext>
            </a:extLst>
          </p:cNvPr>
          <p:cNvSpPr>
            <a:spLocks noGrp="1"/>
          </p:cNvSpPr>
          <p:nvPr>
            <p:ph type="body" sz="quarter" idx="12"/>
          </p:nvPr>
        </p:nvSpPr>
        <p:spPr/>
        <p:txBody>
          <a:bodyPr/>
          <a:lstStyle/>
          <a:p>
            <a:r>
              <a:rPr lang="en-US" sz="2667" dirty="0"/>
              <a:t>Read / write access to Tipasa data:</a:t>
            </a:r>
          </a:p>
          <a:p>
            <a:pPr lvl="1"/>
            <a:r>
              <a:rPr lang="en-US" sz="2667" dirty="0"/>
              <a:t>Requests</a:t>
            </a:r>
          </a:p>
          <a:p>
            <a:pPr lvl="2"/>
            <a:r>
              <a:rPr lang="en-US" sz="2667" dirty="0"/>
              <a:t>Create, Get, Update (full, partial), List/Search</a:t>
            </a:r>
          </a:p>
          <a:p>
            <a:pPr lvl="1"/>
            <a:r>
              <a:rPr lang="en-US" sz="2667" dirty="0"/>
              <a:t>Queues</a:t>
            </a:r>
          </a:p>
          <a:p>
            <a:pPr lvl="2"/>
            <a:r>
              <a:rPr lang="en-US" sz="2667" dirty="0"/>
              <a:t>Get, List/Search</a:t>
            </a:r>
          </a:p>
          <a:p>
            <a:pPr lvl="1"/>
            <a:r>
              <a:rPr lang="en-US" sz="2667" dirty="0"/>
              <a:t>Request Events</a:t>
            </a:r>
          </a:p>
          <a:p>
            <a:pPr lvl="2"/>
            <a:r>
              <a:rPr lang="en-US" sz="2667" dirty="0"/>
              <a:t>Get, List/Search</a:t>
            </a:r>
          </a:p>
          <a:p>
            <a:r>
              <a:rPr lang="en-US" sz="2667" dirty="0"/>
              <a:t>Patron-facing tools</a:t>
            </a:r>
          </a:p>
        </p:txBody>
      </p:sp>
    </p:spTree>
    <p:extLst>
      <p:ext uri="{BB962C8B-B14F-4D97-AF65-F5344CB8AC3E}">
        <p14:creationId xmlns:p14="http://schemas.microsoft.com/office/powerpoint/2010/main" val="186991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A03AF6-438E-4D59-B17D-BBD633E48ED6}"/>
              </a:ext>
            </a:extLst>
          </p:cNvPr>
          <p:cNvSpPr>
            <a:spLocks noGrp="1"/>
          </p:cNvSpPr>
          <p:nvPr>
            <p:ph type="body" sz="quarter" idx="13"/>
          </p:nvPr>
        </p:nvSpPr>
        <p:spPr/>
        <p:txBody>
          <a:bodyPr/>
          <a:lstStyle/>
          <a:p>
            <a:r>
              <a:rPr lang="en-US" dirty="0"/>
              <a:t>What’s next?</a:t>
            </a:r>
          </a:p>
        </p:txBody>
      </p:sp>
      <p:sp>
        <p:nvSpPr>
          <p:cNvPr id="3" name="Text Placeholder 2">
            <a:extLst>
              <a:ext uri="{FF2B5EF4-FFF2-40B4-BE49-F238E27FC236}">
                <a16:creationId xmlns:a16="http://schemas.microsoft.com/office/drawing/2014/main" id="{3328A7E9-4310-489B-8C8A-251E890CED4B}"/>
              </a:ext>
            </a:extLst>
          </p:cNvPr>
          <p:cNvSpPr>
            <a:spLocks noGrp="1"/>
          </p:cNvSpPr>
          <p:nvPr>
            <p:ph type="body" sz="quarter" idx="12"/>
          </p:nvPr>
        </p:nvSpPr>
        <p:spPr/>
        <p:txBody>
          <a:bodyPr/>
          <a:lstStyle/>
          <a:p>
            <a:r>
              <a:rPr lang="en-US" dirty="0"/>
              <a:t>Tipasa API Advisory Group</a:t>
            </a:r>
          </a:p>
          <a:p>
            <a:r>
              <a:rPr lang="en-US" dirty="0"/>
              <a:t>URL Specifications</a:t>
            </a:r>
          </a:p>
          <a:p>
            <a:r>
              <a:rPr lang="en-US" dirty="0"/>
              <a:t>Item Request XML Schema</a:t>
            </a:r>
          </a:p>
          <a:p>
            <a:r>
              <a:rPr lang="en-US" dirty="0"/>
              <a:t>Sample Item Request XML Document</a:t>
            </a:r>
          </a:p>
          <a:p>
            <a:r>
              <a:rPr lang="en-US" dirty="0"/>
              <a:t>Error Messages</a:t>
            </a:r>
          </a:p>
          <a:p>
            <a:r>
              <a:rPr lang="en-US" dirty="0"/>
              <a:t>Persona Creation</a:t>
            </a:r>
          </a:p>
        </p:txBody>
      </p:sp>
    </p:spTree>
    <p:extLst>
      <p:ext uri="{BB962C8B-B14F-4D97-AF65-F5344CB8AC3E}">
        <p14:creationId xmlns:p14="http://schemas.microsoft.com/office/powerpoint/2010/main" val="326703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D80ACE-D10E-EE43-8623-72F01018338F}"/>
              </a:ext>
            </a:extLst>
          </p:cNvPr>
          <p:cNvSpPr>
            <a:spLocks noGrp="1"/>
          </p:cNvSpPr>
          <p:nvPr>
            <p:ph type="body" sz="quarter" idx="13"/>
          </p:nvPr>
        </p:nvSpPr>
        <p:spPr/>
        <p:txBody>
          <a:bodyPr/>
          <a:lstStyle/>
          <a:p>
            <a:r>
              <a:rPr lang="en-US" dirty="0"/>
              <a:t>How to Get Updates</a:t>
            </a:r>
          </a:p>
        </p:txBody>
      </p:sp>
      <p:sp>
        <p:nvSpPr>
          <p:cNvPr id="3" name="Text Placeholder 2">
            <a:extLst>
              <a:ext uri="{FF2B5EF4-FFF2-40B4-BE49-F238E27FC236}">
                <a16:creationId xmlns:a16="http://schemas.microsoft.com/office/drawing/2014/main" id="{C715A9AF-6D01-E842-A6B2-F1C471555468}"/>
              </a:ext>
            </a:extLst>
          </p:cNvPr>
          <p:cNvSpPr>
            <a:spLocks noGrp="1"/>
          </p:cNvSpPr>
          <p:nvPr>
            <p:ph type="body" sz="quarter" idx="12"/>
          </p:nvPr>
        </p:nvSpPr>
        <p:spPr/>
        <p:txBody>
          <a:bodyPr/>
          <a:lstStyle/>
          <a:p>
            <a:r>
              <a:rPr lang="en-US" sz="2400" dirty="0"/>
              <a:t>Developers:</a:t>
            </a:r>
          </a:p>
          <a:p>
            <a:pPr lvl="1"/>
            <a:r>
              <a:rPr lang="en-US" sz="2400" dirty="0"/>
              <a:t>OCLC Developer Network (news, documentation)</a:t>
            </a:r>
          </a:p>
          <a:p>
            <a:pPr lvl="2"/>
            <a:r>
              <a:rPr lang="en-US" sz="2400" dirty="0">
                <a:hlinkClick r:id="rId3"/>
              </a:rPr>
              <a:t>https://www.oclc.org/developer/home.en.html</a:t>
            </a:r>
            <a:r>
              <a:rPr lang="en-US" sz="2400" dirty="0"/>
              <a:t> </a:t>
            </a:r>
          </a:p>
          <a:p>
            <a:pPr lvl="1"/>
            <a:r>
              <a:rPr lang="en-US" sz="2400" dirty="0"/>
              <a:t>GitHub (starter code, code libraries)</a:t>
            </a:r>
          </a:p>
          <a:p>
            <a:pPr lvl="2"/>
            <a:r>
              <a:rPr lang="en-US" sz="2400" dirty="0">
                <a:hlinkClick r:id="rId4"/>
              </a:rPr>
              <a:t>https://github.com/oclc-developer-network</a:t>
            </a:r>
            <a:endParaRPr lang="en-US" sz="2400" dirty="0"/>
          </a:p>
          <a:p>
            <a:r>
              <a:rPr lang="en-US" sz="2400" dirty="0"/>
              <a:t>Librarians:</a:t>
            </a:r>
          </a:p>
          <a:p>
            <a:pPr lvl="1"/>
            <a:r>
              <a:rPr lang="en-US" sz="2400" dirty="0"/>
              <a:t>Tipasa Community Center (discuss APIs, community applications in practice)</a:t>
            </a:r>
          </a:p>
          <a:p>
            <a:pPr lvl="1"/>
            <a:r>
              <a:rPr lang="en-US" sz="2400" dirty="0"/>
              <a:t>ILLiad to Tipasa Community Center</a:t>
            </a:r>
          </a:p>
          <a:p>
            <a:pPr lvl="2"/>
            <a:r>
              <a:rPr lang="en-US" sz="2400" dirty="0">
                <a:hlinkClick r:id="rId5"/>
              </a:rPr>
              <a:t>http://oc.lc/community</a:t>
            </a:r>
            <a:r>
              <a:rPr lang="en-US" sz="2400" dirty="0"/>
              <a:t> </a:t>
            </a:r>
          </a:p>
        </p:txBody>
      </p:sp>
    </p:spTree>
    <p:extLst>
      <p:ext uri="{BB962C8B-B14F-4D97-AF65-F5344CB8AC3E}">
        <p14:creationId xmlns:p14="http://schemas.microsoft.com/office/powerpoint/2010/main" val="106092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93" y="1"/>
            <a:ext cx="12193892" cy="17976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ext Placeholder 1"/>
          <p:cNvSpPr>
            <a:spLocks noGrp="1"/>
          </p:cNvSpPr>
          <p:nvPr>
            <p:ph type="body" sz="quarter" idx="12"/>
          </p:nvPr>
        </p:nvSpPr>
        <p:spPr>
          <a:xfrm>
            <a:off x="450036" y="1978625"/>
            <a:ext cx="5984137" cy="3108961"/>
          </a:xfrm>
        </p:spPr>
        <p:txBody>
          <a:bodyPr/>
          <a:lstStyle/>
          <a:p>
            <a:pPr marL="0" indent="0">
              <a:buNone/>
            </a:pPr>
            <a:r>
              <a:rPr lang="en-US" b="1" dirty="0"/>
              <a:t>OCLC’s Developer Network</a:t>
            </a:r>
            <a:r>
              <a:rPr lang="en-US" sz="2667" b="1" dirty="0"/>
              <a:t/>
            </a:r>
            <a:br>
              <a:rPr lang="en-US" sz="2667" b="1" dirty="0"/>
            </a:br>
            <a:endParaRPr lang="en-US" sz="933" b="1" dirty="0"/>
          </a:p>
          <a:p>
            <a:r>
              <a:rPr lang="en-US" sz="2667" dirty="0"/>
              <a:t>Explore and access all APIs, including WMS APIs, to enhance library workflows and services</a:t>
            </a:r>
            <a:br>
              <a:rPr lang="en-US" sz="2667" dirty="0"/>
            </a:br>
            <a:endParaRPr lang="en-US" sz="800" dirty="0"/>
          </a:p>
          <a:p>
            <a:r>
              <a:rPr lang="en-US" sz="2667" dirty="0"/>
              <a:t>Tools, documentation, and resources for all skill levels</a:t>
            </a:r>
            <a:br>
              <a:rPr lang="en-US" sz="2667" dirty="0"/>
            </a:br>
            <a:endParaRPr lang="en-US" sz="933" dirty="0"/>
          </a:p>
          <a:p>
            <a:r>
              <a:rPr lang="en-US" sz="2667" dirty="0"/>
              <a:t>Live support available via </a:t>
            </a:r>
            <a:br>
              <a:rPr lang="en-US" sz="2667" dirty="0"/>
            </a:br>
            <a:r>
              <a:rPr lang="en-US" sz="2667" dirty="0"/>
              <a:t>email and phone</a:t>
            </a:r>
          </a:p>
        </p:txBody>
      </p:sp>
      <p:sp>
        <p:nvSpPr>
          <p:cNvPr id="4" name="Rectangle 3"/>
          <p:cNvSpPr/>
          <p:nvPr/>
        </p:nvSpPr>
        <p:spPr>
          <a:xfrm>
            <a:off x="1494130" y="180681"/>
            <a:ext cx="9201845" cy="1405449"/>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a:ea typeface="Arial" charset="0"/>
                <a:cs typeface="Arial" charset="0"/>
              </a:rPr>
              <a:t>Collaborate. Build. Share.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Arial" charset="0"/>
                <a:cs typeface="Arial" charset="0"/>
              </a:rPr>
              <a:t>The Developer Network helps you learn, experiment, and collaborate to put OCLC Web services to work.</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27848" y="1797653"/>
            <a:ext cx="5464149" cy="4449636"/>
          </a:xfrm>
          <a:prstGeom prst="rect">
            <a:avLst/>
          </a:prstGeom>
        </p:spPr>
      </p:pic>
    </p:spTree>
    <p:extLst>
      <p:ext uri="{BB962C8B-B14F-4D97-AF65-F5344CB8AC3E}">
        <p14:creationId xmlns:p14="http://schemas.microsoft.com/office/powerpoint/2010/main" val="405891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43837" y="243841"/>
            <a:ext cx="3779523" cy="5771921"/>
            <a:chOff x="182878" y="182880"/>
            <a:chExt cx="2729347" cy="4168139"/>
          </a:xfrm>
        </p:grpSpPr>
        <p:sp>
          <p:nvSpPr>
            <p:cNvPr id="14" name="Rectangle 13"/>
            <p:cNvSpPr/>
            <p:nvPr/>
          </p:nvSpPr>
          <p:spPr>
            <a:xfrm>
              <a:off x="182880" y="182880"/>
              <a:ext cx="1288473" cy="1288473"/>
            </a:xfrm>
            <a:prstGeom prst="rect">
              <a:avLst/>
            </a:prstGeom>
            <a:solidFill>
              <a:srgbClr val="E877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Rectangle 17"/>
            <p:cNvSpPr/>
            <p:nvPr/>
          </p:nvSpPr>
          <p:spPr>
            <a:xfrm>
              <a:off x="1623750" y="3062546"/>
              <a:ext cx="1288473" cy="128847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Rectangle 18"/>
            <p:cNvSpPr/>
            <p:nvPr/>
          </p:nvSpPr>
          <p:spPr>
            <a:xfrm>
              <a:off x="182878" y="3062546"/>
              <a:ext cx="1288473" cy="1288473"/>
            </a:xfrm>
            <a:prstGeom prst="rect">
              <a:avLst/>
            </a:prstGeom>
            <a:solidFill>
              <a:srgbClr val="F6B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Rectangle 19"/>
            <p:cNvSpPr/>
            <p:nvPr/>
          </p:nvSpPr>
          <p:spPr>
            <a:xfrm>
              <a:off x="1623752" y="182880"/>
              <a:ext cx="1288473" cy="12884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Rectangle 20"/>
            <p:cNvSpPr/>
            <p:nvPr/>
          </p:nvSpPr>
          <p:spPr>
            <a:xfrm>
              <a:off x="1623751" y="1622713"/>
              <a:ext cx="1288473" cy="1288473"/>
            </a:xfrm>
            <a:prstGeom prst="rect">
              <a:avLst/>
            </a:prstGeom>
            <a:solidFill>
              <a:srgbClr val="78BE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Rectangle 21"/>
            <p:cNvSpPr/>
            <p:nvPr/>
          </p:nvSpPr>
          <p:spPr>
            <a:xfrm>
              <a:off x="182879" y="1610591"/>
              <a:ext cx="1288473" cy="128847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10" name="Picture 9"/>
          <p:cNvPicPr>
            <a:picLocks noChangeAspect="1"/>
          </p:cNvPicPr>
          <p:nvPr/>
        </p:nvPicPr>
        <p:blipFill>
          <a:blip r:embed="rId3"/>
          <a:stretch>
            <a:fillRect/>
          </a:stretch>
        </p:blipFill>
        <p:spPr>
          <a:xfrm>
            <a:off x="2707903" y="729561"/>
            <a:ext cx="846667" cy="812800"/>
          </a:xfrm>
          <a:prstGeom prst="rect">
            <a:avLst/>
          </a:prstGeom>
        </p:spPr>
      </p:pic>
      <p:pic>
        <p:nvPicPr>
          <p:cNvPr id="11" name="Picture 10"/>
          <p:cNvPicPr>
            <a:picLocks noChangeAspect="1"/>
          </p:cNvPicPr>
          <p:nvPr/>
        </p:nvPicPr>
        <p:blipFill>
          <a:blip r:embed="rId4"/>
          <a:stretch>
            <a:fillRect/>
          </a:stretch>
        </p:blipFill>
        <p:spPr>
          <a:xfrm>
            <a:off x="712624" y="2706613"/>
            <a:ext cx="846667" cy="812800"/>
          </a:xfrm>
          <a:prstGeom prst="rect">
            <a:avLst/>
          </a:prstGeom>
        </p:spPr>
      </p:pic>
      <p:pic>
        <p:nvPicPr>
          <p:cNvPr id="12" name="Picture 11"/>
          <p:cNvPicPr>
            <a:picLocks noChangeAspect="1"/>
          </p:cNvPicPr>
          <p:nvPr/>
        </p:nvPicPr>
        <p:blipFill>
          <a:blip r:embed="rId5"/>
          <a:stretch>
            <a:fillRect/>
          </a:stretch>
        </p:blipFill>
        <p:spPr>
          <a:xfrm>
            <a:off x="907357" y="4869640"/>
            <a:ext cx="457200" cy="508000"/>
          </a:xfrm>
          <a:prstGeom prst="rect">
            <a:avLst/>
          </a:prstGeom>
        </p:spPr>
      </p:pic>
      <p:pic>
        <p:nvPicPr>
          <p:cNvPr id="13" name="Picture 12"/>
          <p:cNvPicPr>
            <a:picLocks noChangeAspect="1"/>
          </p:cNvPicPr>
          <p:nvPr/>
        </p:nvPicPr>
        <p:blipFill>
          <a:blip r:embed="rId6"/>
          <a:stretch>
            <a:fillRect/>
          </a:stretch>
        </p:blipFill>
        <p:spPr>
          <a:xfrm>
            <a:off x="2784103" y="2791134"/>
            <a:ext cx="694267" cy="677333"/>
          </a:xfrm>
          <a:prstGeom prst="rect">
            <a:avLst/>
          </a:prstGeom>
        </p:spPr>
      </p:pic>
      <p:pic>
        <p:nvPicPr>
          <p:cNvPr id="24" name="Picture 23"/>
          <p:cNvPicPr>
            <a:picLocks noChangeAspect="1"/>
          </p:cNvPicPr>
          <p:nvPr/>
        </p:nvPicPr>
        <p:blipFill>
          <a:blip r:embed="rId5"/>
          <a:stretch>
            <a:fillRect/>
          </a:stretch>
        </p:blipFill>
        <p:spPr>
          <a:xfrm>
            <a:off x="907357" y="881960"/>
            <a:ext cx="457200" cy="508000"/>
          </a:xfrm>
          <a:prstGeom prst="rect">
            <a:avLst/>
          </a:prstGeom>
        </p:spPr>
      </p:pic>
      <p:pic>
        <p:nvPicPr>
          <p:cNvPr id="25" name="Picture 24"/>
          <p:cNvPicPr>
            <a:picLocks noChangeAspect="1"/>
          </p:cNvPicPr>
          <p:nvPr/>
        </p:nvPicPr>
        <p:blipFill>
          <a:blip r:embed="rId6"/>
          <a:stretch>
            <a:fillRect/>
          </a:stretch>
        </p:blipFill>
        <p:spPr>
          <a:xfrm>
            <a:off x="2784103" y="4801316"/>
            <a:ext cx="694267" cy="677333"/>
          </a:xfrm>
          <a:prstGeom prst="rect">
            <a:avLst/>
          </a:prstGeom>
        </p:spPr>
      </p:pic>
      <p:sp>
        <p:nvSpPr>
          <p:cNvPr id="26" name="TextBox 25"/>
          <p:cNvSpPr txBox="1"/>
          <p:nvPr/>
        </p:nvSpPr>
        <p:spPr>
          <a:xfrm>
            <a:off x="4492143" y="617334"/>
            <a:ext cx="7112424" cy="189808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srgbClr val="4EA74C"/>
                </a:solidFill>
                <a:effectLst/>
                <a:uLnTx/>
                <a:uFillTx/>
                <a:latin typeface="Arial"/>
                <a:ea typeface="+mn-ea"/>
                <a:cs typeface="+mn-cs"/>
              </a:rPr>
              <a:t>OCLC</a:t>
            </a:r>
            <a:br>
              <a:rPr kumimoji="0" lang="en-US" sz="5867" b="1" i="0" u="none" strike="noStrike" kern="1200" cap="none" spc="0" normalizeH="0" baseline="0" noProof="0" dirty="0">
                <a:ln>
                  <a:noFill/>
                </a:ln>
                <a:solidFill>
                  <a:srgbClr val="4EA74C"/>
                </a:solidFill>
                <a:effectLst/>
                <a:uLnTx/>
                <a:uFillTx/>
                <a:latin typeface="Arial"/>
                <a:ea typeface="+mn-ea"/>
                <a:cs typeface="+mn-cs"/>
              </a:rPr>
            </a:br>
            <a:r>
              <a:rPr kumimoji="0" lang="en-US" sz="5867" b="1" i="0" u="none" strike="noStrike" kern="1200" cap="none" spc="0" normalizeH="0" baseline="0" noProof="0" dirty="0">
                <a:ln>
                  <a:noFill/>
                </a:ln>
                <a:solidFill>
                  <a:srgbClr val="4EA74C"/>
                </a:solidFill>
                <a:effectLst/>
                <a:uLnTx/>
                <a:uFillTx/>
                <a:latin typeface="Arial"/>
                <a:ea typeface="+mn-ea"/>
                <a:cs typeface="+mn-cs"/>
              </a:rPr>
              <a:t>Community Center</a:t>
            </a:r>
          </a:p>
        </p:txBody>
      </p:sp>
      <p:sp>
        <p:nvSpPr>
          <p:cNvPr id="27" name="TextBox 26"/>
          <p:cNvSpPr txBox="1"/>
          <p:nvPr/>
        </p:nvSpPr>
        <p:spPr>
          <a:xfrm>
            <a:off x="4568344" y="5110869"/>
            <a:ext cx="5992080" cy="615553"/>
          </a:xfrm>
          <a:prstGeom prst="rect">
            <a:avLst/>
          </a:prstGeom>
          <a:noFill/>
          <a:ln w="38100">
            <a:solidFill>
              <a:srgbClr val="4EA74C"/>
            </a:solidFill>
            <a:miter lim="800000"/>
          </a:ln>
        </p:spPr>
        <p:txBody>
          <a:bodyPr wrap="square" lIns="243840" tIns="121920" rIns="243840" bIns="12192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EA74C"/>
                </a:solidFill>
                <a:effectLst/>
                <a:uLnTx/>
                <a:uFillTx/>
                <a:latin typeface="Arial"/>
                <a:ea typeface="+mn-ea"/>
                <a:cs typeface="+mn-cs"/>
              </a:rPr>
              <a:t>Join the community at </a:t>
            </a:r>
            <a:r>
              <a:rPr kumimoji="0" lang="en-US" sz="2400" b="1" i="0" u="none" strike="noStrike" kern="1200" cap="none" spc="0" normalizeH="0" baseline="0" noProof="0" dirty="0">
                <a:ln>
                  <a:noFill/>
                </a:ln>
                <a:solidFill>
                  <a:srgbClr val="4EA74C"/>
                </a:solidFill>
                <a:effectLst/>
                <a:uLnTx/>
                <a:uFillTx/>
                <a:latin typeface="Arial"/>
                <a:ea typeface="+mn-ea"/>
                <a:cs typeface="+mn-cs"/>
              </a:rPr>
              <a:t>oc.lc/community</a:t>
            </a:r>
          </a:p>
        </p:txBody>
      </p:sp>
      <p:sp>
        <p:nvSpPr>
          <p:cNvPr id="28" name="TextBox 27"/>
          <p:cNvSpPr txBox="1"/>
          <p:nvPr/>
        </p:nvSpPr>
        <p:spPr>
          <a:xfrm>
            <a:off x="4492144" y="2882830"/>
            <a:ext cx="6649201" cy="1569660"/>
          </a:xfrm>
          <a:prstGeom prst="rect">
            <a:avLst/>
          </a:prstGeom>
          <a:noFill/>
        </p:spPr>
        <p:txBody>
          <a:bodyPr wrap="square" rtlCol="0" anchor="t">
            <a:spAutoFit/>
          </a:bodyPr>
          <a:lstStyle/>
          <a:p>
            <a:pPr marL="365751" marR="0" lvl="0" indent="-365751"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15,700+ members </a:t>
            </a:r>
          </a:p>
          <a:p>
            <a:pPr marL="365751" marR="0" lvl="0" indent="-365751"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5,000+ institutions</a:t>
            </a:r>
            <a:endParaRPr kumimoji="0" lang="en-US" sz="3200" b="0" i="0" u="none" strike="noStrike" kern="1200" cap="none" spc="0" normalizeH="0" baseline="0" noProof="0" dirty="0">
              <a:ln>
                <a:noFill/>
              </a:ln>
              <a:solidFill>
                <a:srgbClr val="000000"/>
              </a:solidFill>
              <a:effectLst/>
              <a:uLnTx/>
              <a:uFillTx/>
              <a:latin typeface="Arial"/>
              <a:ea typeface="+mn-ea"/>
              <a:cs typeface="Arial"/>
            </a:endParaRPr>
          </a:p>
          <a:p>
            <a:pPr marL="365751" marR="0" lvl="0" indent="-365751"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260 new postings a month</a:t>
            </a:r>
            <a:endParaRPr kumimoji="0" lang="en-US" sz="3200" b="0"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06121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76BBA0-BDE4-41B5-84E9-7433450EC032}"/>
              </a:ext>
            </a:extLst>
          </p:cNvPr>
          <p:cNvPicPr>
            <a:picLocks noChangeAspect="1"/>
          </p:cNvPicPr>
          <p:nvPr/>
        </p:nvPicPr>
        <p:blipFill>
          <a:blip r:embed="rId3"/>
          <a:stretch>
            <a:fillRect/>
          </a:stretch>
        </p:blipFill>
        <p:spPr>
          <a:xfrm>
            <a:off x="718062" y="0"/>
            <a:ext cx="10243813" cy="6858000"/>
          </a:xfrm>
          <a:prstGeom prst="rect">
            <a:avLst/>
          </a:prstGeom>
        </p:spPr>
      </p:pic>
      <p:sp>
        <p:nvSpPr>
          <p:cNvPr id="4" name="TextBox 3">
            <a:extLst>
              <a:ext uri="{FF2B5EF4-FFF2-40B4-BE49-F238E27FC236}">
                <a16:creationId xmlns:a16="http://schemas.microsoft.com/office/drawing/2014/main" id="{26A0DF85-E260-4288-AC81-8B212F198D65}"/>
              </a:ext>
            </a:extLst>
          </p:cNvPr>
          <p:cNvSpPr txBox="1"/>
          <p:nvPr/>
        </p:nvSpPr>
        <p:spPr>
          <a:xfrm>
            <a:off x="5435186" y="5873241"/>
            <a:ext cx="3733714" cy="58477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A1B61"/>
                </a:solidFill>
                <a:effectLst/>
                <a:uLnTx/>
                <a:uFillTx/>
                <a:latin typeface="Arial"/>
                <a:ea typeface="+mn-ea"/>
                <a:cs typeface="+mn-cs"/>
              </a:rPr>
              <a:t>oc.lc/illiadtotipasa</a:t>
            </a:r>
          </a:p>
        </p:txBody>
      </p:sp>
    </p:spTree>
    <p:extLst>
      <p:ext uri="{BB962C8B-B14F-4D97-AF65-F5344CB8AC3E}">
        <p14:creationId xmlns:p14="http://schemas.microsoft.com/office/powerpoint/2010/main" val="210684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2830" y="1092746"/>
            <a:ext cx="10898717" cy="861775"/>
          </a:xfrm>
        </p:spPr>
        <p:txBody>
          <a:bodyPr/>
          <a:lstStyle/>
          <a:p>
            <a:r>
              <a:rPr lang="en-US" dirty="0"/>
              <a:t>     API …</a:t>
            </a:r>
          </a:p>
        </p:txBody>
      </p:sp>
      <p:sp>
        <p:nvSpPr>
          <p:cNvPr id="3" name="Text Placeholder 2"/>
          <p:cNvSpPr>
            <a:spLocks noGrp="1"/>
          </p:cNvSpPr>
          <p:nvPr>
            <p:ph type="body" sz="quarter" idx="11"/>
          </p:nvPr>
        </p:nvSpPr>
        <p:spPr/>
        <p:txBody>
          <a:bodyPr/>
          <a:lstStyle/>
          <a:p>
            <a:endParaRPr lang="en-US" dirty="0"/>
          </a:p>
        </p:txBody>
      </p:sp>
      <p:sp>
        <p:nvSpPr>
          <p:cNvPr id="4" name="Text Placeholder 3"/>
          <p:cNvSpPr>
            <a:spLocks noGrp="1"/>
          </p:cNvSpPr>
          <p:nvPr>
            <p:ph type="body" sz="quarter" idx="12"/>
          </p:nvPr>
        </p:nvSpPr>
        <p:spPr/>
        <p:txBody>
          <a:bodyPr/>
          <a:lstStyle/>
          <a:p>
            <a:endParaRPr lang="en-US" dirty="0"/>
          </a:p>
        </p:txBody>
      </p:sp>
      <p:pic>
        <p:nvPicPr>
          <p:cNvPr id="5" name="Picture 4"/>
          <p:cNvPicPr>
            <a:picLocks noChangeAspect="1"/>
          </p:cNvPicPr>
          <p:nvPr/>
        </p:nvPicPr>
        <p:blipFill>
          <a:blip r:embed="rId3"/>
          <a:stretch>
            <a:fillRect/>
          </a:stretch>
        </p:blipFill>
        <p:spPr>
          <a:xfrm>
            <a:off x="620917" y="1229648"/>
            <a:ext cx="881952" cy="587968"/>
          </a:xfrm>
          <a:prstGeom prst="rect">
            <a:avLst/>
          </a:prstGeom>
        </p:spPr>
      </p:pic>
      <p:sp>
        <p:nvSpPr>
          <p:cNvPr id="7" name="TextBox 6">
            <a:extLst>
              <a:ext uri="{FF2B5EF4-FFF2-40B4-BE49-F238E27FC236}">
                <a16:creationId xmlns:a16="http://schemas.microsoft.com/office/drawing/2014/main" id="{8E5B8A36-1A50-2E49-96C7-DC78C2F472CA}"/>
              </a:ext>
            </a:extLst>
          </p:cNvPr>
          <p:cNvSpPr txBox="1"/>
          <p:nvPr/>
        </p:nvSpPr>
        <p:spPr>
          <a:xfrm>
            <a:off x="1219200" y="2951767"/>
            <a:ext cx="9652000" cy="29238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Application Programming Interface</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Arial"/>
                <a:ea typeface="+mn-ea"/>
                <a:cs typeface="+mn-cs"/>
              </a:rPr>
              <a:t>An API is a service's interface that accepts a request from another service/system and returns a response.</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3652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CF56A0-03AA-084E-98CC-0C1BA6101CFE}"/>
              </a:ext>
            </a:extLst>
          </p:cNvPr>
          <p:cNvSpPr/>
          <p:nvPr/>
        </p:nvSpPr>
        <p:spPr>
          <a:xfrm>
            <a:off x="0" y="1"/>
            <a:ext cx="12192000" cy="34480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2DDF4CFD-19E9-CA41-A0F0-C9D9ED7D9B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14724"/>
            <a:ext cx="12192000" cy="2676525"/>
          </a:xfrm>
          <a:prstGeom prst="rect">
            <a:avLst/>
          </a:prstGeom>
        </p:spPr>
      </p:pic>
      <p:sp>
        <p:nvSpPr>
          <p:cNvPr id="21" name="Rectangle 20">
            <a:extLst>
              <a:ext uri="{FF2B5EF4-FFF2-40B4-BE49-F238E27FC236}">
                <a16:creationId xmlns:a16="http://schemas.microsoft.com/office/drawing/2014/main" id="{ABF44E6B-CE2F-9F4B-AFD0-D755B5E63F9E}"/>
              </a:ext>
            </a:extLst>
          </p:cNvPr>
          <p:cNvSpPr/>
          <p:nvPr/>
        </p:nvSpPr>
        <p:spPr>
          <a:xfrm>
            <a:off x="0" y="0"/>
            <a:ext cx="12192000" cy="82379"/>
          </a:xfrm>
          <a:prstGeom prst="rect">
            <a:avLst/>
          </a:prstGeom>
          <a:solidFill>
            <a:srgbClr val="FFB9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23" name="Picture 22">
            <a:extLst>
              <a:ext uri="{FF2B5EF4-FFF2-40B4-BE49-F238E27FC236}">
                <a16:creationId xmlns:a16="http://schemas.microsoft.com/office/drawing/2014/main" id="{3FE72214-F99A-2848-AB24-8EC2210801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2379"/>
            <a:ext cx="12192000" cy="3251200"/>
          </a:xfrm>
          <a:prstGeom prst="rect">
            <a:avLst/>
          </a:prstGeom>
        </p:spPr>
      </p:pic>
    </p:spTree>
    <p:extLst>
      <p:ext uri="{BB962C8B-B14F-4D97-AF65-F5344CB8AC3E}">
        <p14:creationId xmlns:p14="http://schemas.microsoft.com/office/powerpoint/2010/main" val="403236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55" y="0"/>
            <a:ext cx="12192000" cy="6858000"/>
          </a:xfrm>
          <a:prstGeom prst="rect">
            <a:avLst/>
          </a:prstGeom>
        </p:spPr>
      </p:pic>
      <p:sp>
        <p:nvSpPr>
          <p:cNvPr id="4" name="Rectangle 3"/>
          <p:cNvSpPr/>
          <p:nvPr/>
        </p:nvSpPr>
        <p:spPr>
          <a:xfrm>
            <a:off x="0" y="0"/>
            <a:ext cx="1162493"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D527F"/>
              </a:solidFill>
              <a:effectLst/>
              <a:uLnTx/>
              <a:uFillTx/>
              <a:latin typeface="Arial"/>
              <a:ea typeface="+mn-ea"/>
              <a:cs typeface="+mn-cs"/>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162494" y="0"/>
            <a:ext cx="661581" cy="6858000"/>
          </a:xfrm>
          <a:prstGeom prst="rect">
            <a:avLst/>
          </a:prstGeom>
          <a:solidFill>
            <a:srgbClr val="E87722">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D527F"/>
              </a:solidFill>
              <a:effectLst/>
              <a:uLnTx/>
              <a:uFillTx/>
              <a:latin typeface="Arial"/>
              <a:ea typeface="+mn-ea"/>
              <a:cs typeface="+mn-cs"/>
            </a:endParaRPr>
          </a:p>
        </p:txBody>
      </p:sp>
      <p:pic>
        <p:nvPicPr>
          <p:cNvPr id="8" name="Picture 7">
            <a:extLst>
              <a:ext uri="{FF2B5EF4-FFF2-40B4-BE49-F238E27FC236}">
                <a16:creationId xmlns:a16="http://schemas.microsoft.com/office/drawing/2014/main" id="{C5FEF762-D4AF-4E4F-AA9E-7A405D1862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76222" y="3192362"/>
            <a:ext cx="5202492" cy="2756645"/>
          </a:xfrm>
          <a:prstGeom prst="rect">
            <a:avLst/>
          </a:prstGeom>
          <a:effectLst>
            <a:outerShdw blurRad="50800" dist="317500" dir="5400000" sx="59000" sy="59000" algn="ctr" rotWithShape="0">
              <a:srgbClr val="000000">
                <a:alpha val="46000"/>
              </a:srgbClr>
            </a:outerShdw>
          </a:effectLst>
        </p:spPr>
      </p:pic>
      <p:sp>
        <p:nvSpPr>
          <p:cNvPr id="2" name="TextBox 1">
            <a:extLst>
              <a:ext uri="{FF2B5EF4-FFF2-40B4-BE49-F238E27FC236}">
                <a16:creationId xmlns:a16="http://schemas.microsoft.com/office/drawing/2014/main" id="{D128B010-BC64-014C-98CA-529C22CAB137}"/>
              </a:ext>
            </a:extLst>
          </p:cNvPr>
          <p:cNvSpPr txBox="1"/>
          <p:nvPr/>
        </p:nvSpPr>
        <p:spPr>
          <a:xfrm>
            <a:off x="2025113" y="227309"/>
            <a:ext cx="9608948" cy="74898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white">
                    <a:lumMod val="95000"/>
                  </a:prstClr>
                </a:solidFill>
                <a:effectLst/>
                <a:highlight>
                  <a:srgbClr val="0A4C81"/>
                </a:highlight>
                <a:uLnTx/>
                <a:uFillTx/>
                <a:latin typeface="Arial"/>
                <a:ea typeface="+mn-ea"/>
                <a:cs typeface="+mn-cs"/>
              </a:rPr>
              <a:t>Questions?, Thoughts? Suggestions?</a:t>
            </a:r>
          </a:p>
        </p:txBody>
      </p:sp>
    </p:spTree>
    <p:extLst>
      <p:ext uri="{BB962C8B-B14F-4D97-AF65-F5344CB8AC3E}">
        <p14:creationId xmlns:p14="http://schemas.microsoft.com/office/powerpoint/2010/main" val="181828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08DDD2-D0FF-E748-AD36-865EA6CDE9BD}"/>
              </a:ext>
            </a:extLst>
          </p:cNvPr>
          <p:cNvPicPr>
            <a:picLocks noChangeAspect="1"/>
          </p:cNvPicPr>
          <p:nvPr/>
        </p:nvPicPr>
        <p:blipFill>
          <a:blip r:embed="rId3"/>
          <a:stretch>
            <a:fillRect/>
          </a:stretch>
        </p:blipFill>
        <p:spPr>
          <a:xfrm>
            <a:off x="899861" y="1170913"/>
            <a:ext cx="10392281" cy="4516177"/>
          </a:xfrm>
          <a:prstGeom prst="rect">
            <a:avLst/>
          </a:prstGeom>
        </p:spPr>
      </p:pic>
      <p:sp>
        <p:nvSpPr>
          <p:cNvPr id="3" name="TextBox 2">
            <a:extLst>
              <a:ext uri="{FF2B5EF4-FFF2-40B4-BE49-F238E27FC236}">
                <a16:creationId xmlns:a16="http://schemas.microsoft.com/office/drawing/2014/main" id="{6E64D430-09CF-F342-B1C3-3833ABD1CBDD}"/>
              </a:ext>
            </a:extLst>
          </p:cNvPr>
          <p:cNvSpPr txBox="1"/>
          <p:nvPr/>
        </p:nvSpPr>
        <p:spPr>
          <a:xfrm>
            <a:off x="6433458" y="6444343"/>
            <a:ext cx="1643743"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a:ea typeface="+mn-ea"/>
                <a:cs typeface="+mn-cs"/>
                <a:hlinkClick r:id="rId4"/>
              </a:rPr>
              <a:t>Image (CC BY-SA 2.0)</a:t>
            </a:r>
            <a:endParaRPr kumimoji="0" lang="en-US" sz="1067"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5766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4D430-09CF-F342-B1C3-3833ABD1CBDD}"/>
              </a:ext>
            </a:extLst>
          </p:cNvPr>
          <p:cNvSpPr txBox="1"/>
          <p:nvPr/>
        </p:nvSpPr>
        <p:spPr>
          <a:xfrm>
            <a:off x="6433458" y="6444343"/>
            <a:ext cx="1643743"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a:ea typeface="+mn-ea"/>
                <a:cs typeface="+mn-cs"/>
                <a:hlinkClick r:id="rId3"/>
              </a:rPr>
              <a:t>Image (CC BY-SA 4.0)</a:t>
            </a:r>
            <a:endParaRPr kumimoji="0" lang="en-US" sz="1067"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24E119E6-3682-744B-B222-A8974A40F3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3414" y="489858"/>
            <a:ext cx="8127660" cy="5421085"/>
          </a:xfrm>
          <a:prstGeom prst="rect">
            <a:avLst/>
          </a:prstGeom>
        </p:spPr>
      </p:pic>
    </p:spTree>
    <p:extLst>
      <p:ext uri="{BB962C8B-B14F-4D97-AF65-F5344CB8AC3E}">
        <p14:creationId xmlns:p14="http://schemas.microsoft.com/office/powerpoint/2010/main" val="372857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4D430-09CF-F342-B1C3-3833ABD1CBDD}"/>
              </a:ext>
            </a:extLst>
          </p:cNvPr>
          <p:cNvSpPr txBox="1"/>
          <p:nvPr/>
        </p:nvSpPr>
        <p:spPr>
          <a:xfrm>
            <a:off x="6433458" y="6444343"/>
            <a:ext cx="1643743"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a:ea typeface="+mn-ea"/>
                <a:cs typeface="+mn-cs"/>
                <a:hlinkClick r:id="rId3"/>
              </a:rPr>
              <a:t>Image (CC BY-SA 3.0)</a:t>
            </a:r>
            <a:endParaRPr kumimoji="0" lang="en-US" sz="1067" b="0" i="0" u="none" strike="noStrike" kern="1200" cap="none" spc="0" normalizeH="0" baseline="0" noProof="0" dirty="0">
              <a:ln>
                <a:noFill/>
              </a:ln>
              <a:solidFill>
                <a:srgbClr val="000000"/>
              </a:solidFill>
              <a:effectLst/>
              <a:uLnTx/>
              <a:uFillTx/>
              <a:latin typeface="Arial"/>
              <a:ea typeface="+mn-ea"/>
              <a:cs typeface="+mn-cs"/>
            </a:endParaRPr>
          </a:p>
        </p:txBody>
      </p:sp>
      <p:pic>
        <p:nvPicPr>
          <p:cNvPr id="5" name="Picture 4">
            <a:extLst>
              <a:ext uri="{FF2B5EF4-FFF2-40B4-BE49-F238E27FC236}">
                <a16:creationId xmlns:a16="http://schemas.microsoft.com/office/drawing/2014/main" id="{3F0E5821-149F-BB43-AB83-CA993BC1E9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8271" y="610961"/>
            <a:ext cx="7195459" cy="5396595"/>
          </a:xfrm>
          <a:prstGeom prst="rect">
            <a:avLst/>
          </a:prstGeom>
        </p:spPr>
      </p:pic>
    </p:spTree>
    <p:extLst>
      <p:ext uri="{BB962C8B-B14F-4D97-AF65-F5344CB8AC3E}">
        <p14:creationId xmlns:p14="http://schemas.microsoft.com/office/powerpoint/2010/main" val="119007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94F863-853F-534A-A1F8-F8064C008251}"/>
              </a:ext>
            </a:extLst>
          </p:cNvPr>
          <p:cNvSpPr>
            <a:spLocks noGrp="1"/>
          </p:cNvSpPr>
          <p:nvPr>
            <p:ph type="body" sz="quarter" idx="13"/>
          </p:nvPr>
        </p:nvSpPr>
        <p:spPr/>
        <p:txBody>
          <a:bodyPr/>
          <a:lstStyle/>
          <a:p>
            <a:r>
              <a:rPr lang="en-US" dirty="0"/>
              <a:t>Travel system example</a:t>
            </a:r>
          </a:p>
        </p:txBody>
      </p:sp>
      <p:sp>
        <p:nvSpPr>
          <p:cNvPr id="3" name="Text Placeholder 2">
            <a:extLst>
              <a:ext uri="{FF2B5EF4-FFF2-40B4-BE49-F238E27FC236}">
                <a16:creationId xmlns:a16="http://schemas.microsoft.com/office/drawing/2014/main" id="{8224DA32-A3E9-4443-BD96-76F2972CC6C9}"/>
              </a:ext>
            </a:extLst>
          </p:cNvPr>
          <p:cNvSpPr>
            <a:spLocks noGrp="1"/>
          </p:cNvSpPr>
          <p:nvPr>
            <p:ph type="body" sz="quarter" idx="12"/>
          </p:nvPr>
        </p:nvSpPr>
        <p:spPr/>
        <p:txBody>
          <a:bodyPr/>
          <a:lstStyle/>
          <a:p>
            <a:r>
              <a:rPr lang="en-US" dirty="0"/>
              <a:t>Takes your travel requirements (car, hotel, plane)</a:t>
            </a:r>
          </a:p>
          <a:p>
            <a:r>
              <a:rPr lang="en-US" dirty="0"/>
              <a:t>Conveys it to rental agency, hotel, airline</a:t>
            </a:r>
          </a:p>
          <a:p>
            <a:r>
              <a:rPr lang="en-US" dirty="0"/>
              <a:t>Returns with your confirmation number, pricing, additional details</a:t>
            </a:r>
          </a:p>
        </p:txBody>
      </p:sp>
    </p:spTree>
    <p:extLst>
      <p:ext uri="{BB962C8B-B14F-4D97-AF65-F5344CB8AC3E}">
        <p14:creationId xmlns:p14="http://schemas.microsoft.com/office/powerpoint/2010/main" val="222357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94F863-853F-534A-A1F8-F8064C008251}"/>
              </a:ext>
            </a:extLst>
          </p:cNvPr>
          <p:cNvSpPr>
            <a:spLocks noGrp="1"/>
          </p:cNvSpPr>
          <p:nvPr>
            <p:ph type="body" sz="quarter" idx="13"/>
          </p:nvPr>
        </p:nvSpPr>
        <p:spPr/>
        <p:txBody>
          <a:bodyPr/>
          <a:lstStyle/>
          <a:p>
            <a:r>
              <a:rPr lang="en-US" dirty="0"/>
              <a:t>Travel system example</a:t>
            </a:r>
          </a:p>
        </p:txBody>
      </p:sp>
      <p:sp>
        <p:nvSpPr>
          <p:cNvPr id="3" name="Text Placeholder 2">
            <a:extLst>
              <a:ext uri="{FF2B5EF4-FFF2-40B4-BE49-F238E27FC236}">
                <a16:creationId xmlns:a16="http://schemas.microsoft.com/office/drawing/2014/main" id="{8224DA32-A3E9-4443-BD96-76F2972CC6C9}"/>
              </a:ext>
            </a:extLst>
          </p:cNvPr>
          <p:cNvSpPr>
            <a:spLocks noGrp="1"/>
          </p:cNvSpPr>
          <p:nvPr>
            <p:ph type="body" sz="quarter" idx="12"/>
          </p:nvPr>
        </p:nvSpPr>
        <p:spPr/>
        <p:txBody>
          <a:bodyPr/>
          <a:lstStyle/>
          <a:p>
            <a:r>
              <a:rPr lang="en-US" dirty="0"/>
              <a:t>Takes your </a:t>
            </a:r>
            <a:r>
              <a:rPr lang="en-US" strike="sngStrike" dirty="0"/>
              <a:t>travel requirements (car, hotel, plane)</a:t>
            </a:r>
            <a:r>
              <a:rPr lang="en-US" dirty="0"/>
              <a:t> </a:t>
            </a:r>
            <a:r>
              <a:rPr lang="en-US" dirty="0">
                <a:solidFill>
                  <a:srgbClr val="FF0000"/>
                </a:solidFill>
              </a:rPr>
              <a:t>request</a:t>
            </a:r>
            <a:endParaRPr lang="en-US" strike="sngStrike" dirty="0"/>
          </a:p>
          <a:p>
            <a:r>
              <a:rPr lang="en-US" dirty="0"/>
              <a:t>Conveys it to </a:t>
            </a:r>
            <a:r>
              <a:rPr lang="en-US" strike="sngStrike" dirty="0"/>
              <a:t>rental agency, hotel, airline</a:t>
            </a:r>
            <a:r>
              <a:rPr lang="en-US" dirty="0"/>
              <a:t> </a:t>
            </a:r>
            <a:r>
              <a:rPr lang="en-US" dirty="0">
                <a:solidFill>
                  <a:srgbClr val="FF0000"/>
                </a:solidFill>
              </a:rPr>
              <a:t>the external system(s)</a:t>
            </a:r>
            <a:endParaRPr lang="en-US" dirty="0"/>
          </a:p>
          <a:p>
            <a:r>
              <a:rPr lang="en-US" dirty="0"/>
              <a:t>Returns with your </a:t>
            </a:r>
            <a:r>
              <a:rPr lang="en-US" strike="sngStrike" dirty="0"/>
              <a:t>confirmation number, pricing, additional details</a:t>
            </a:r>
            <a:r>
              <a:rPr lang="en-US" dirty="0"/>
              <a:t> </a:t>
            </a:r>
            <a:r>
              <a:rPr lang="en-US" dirty="0">
                <a:solidFill>
                  <a:srgbClr val="FF0000"/>
                </a:solidFill>
              </a:rPr>
              <a:t>response(s)</a:t>
            </a:r>
            <a:endParaRPr lang="en-US" dirty="0"/>
          </a:p>
        </p:txBody>
      </p:sp>
    </p:spTree>
    <p:extLst>
      <p:ext uri="{BB962C8B-B14F-4D97-AF65-F5344CB8AC3E}">
        <p14:creationId xmlns:p14="http://schemas.microsoft.com/office/powerpoint/2010/main" val="282626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94F863-853F-534A-A1F8-F8064C008251}"/>
              </a:ext>
            </a:extLst>
          </p:cNvPr>
          <p:cNvSpPr>
            <a:spLocks noGrp="1"/>
          </p:cNvSpPr>
          <p:nvPr>
            <p:ph type="body" sz="quarter" idx="13"/>
          </p:nvPr>
        </p:nvSpPr>
        <p:spPr/>
        <p:txBody>
          <a:bodyPr/>
          <a:lstStyle/>
          <a:p>
            <a:r>
              <a:rPr lang="en-US" dirty="0"/>
              <a:t>Travel system example</a:t>
            </a:r>
          </a:p>
        </p:txBody>
      </p:sp>
      <p:sp>
        <p:nvSpPr>
          <p:cNvPr id="3" name="Text Placeholder 2">
            <a:extLst>
              <a:ext uri="{FF2B5EF4-FFF2-40B4-BE49-F238E27FC236}">
                <a16:creationId xmlns:a16="http://schemas.microsoft.com/office/drawing/2014/main" id="{8224DA32-A3E9-4443-BD96-76F2972CC6C9}"/>
              </a:ext>
            </a:extLst>
          </p:cNvPr>
          <p:cNvSpPr>
            <a:spLocks noGrp="1"/>
          </p:cNvSpPr>
          <p:nvPr>
            <p:ph type="body" sz="quarter" idx="12"/>
          </p:nvPr>
        </p:nvSpPr>
        <p:spPr/>
        <p:txBody>
          <a:bodyPr/>
          <a:lstStyle/>
          <a:p>
            <a:pPr marL="0" indent="0">
              <a:buNone/>
            </a:pPr>
            <a:r>
              <a:rPr lang="en-US" sz="2133" dirty="0"/>
              <a:t>Response: </a:t>
            </a:r>
          </a:p>
          <a:p>
            <a:pPr marL="0" indent="0">
              <a:buNone/>
            </a:pPr>
            <a:r>
              <a:rPr lang="en-US" sz="2133" dirty="0"/>
              <a:t>Car Rental at: Columbus US (CMH) </a:t>
            </a:r>
          </a:p>
          <a:p>
            <a:pPr marL="0" indent="0">
              <a:buNone/>
            </a:pPr>
            <a:r>
              <a:rPr lang="en-US" sz="2133" dirty="0"/>
              <a:t>Pick-up at: 173 W 5TH AVE COLUMBUS, OH, 43212 US</a:t>
            </a:r>
          </a:p>
          <a:p>
            <a:pPr marL="0" indent="0">
              <a:buNone/>
            </a:pPr>
            <a:r>
              <a:rPr lang="en-US" sz="2133" dirty="0"/>
              <a:t>Pick Up: 08:30 AM Wed Jul 25</a:t>
            </a:r>
          </a:p>
          <a:p>
            <a:pPr marL="0" indent="0">
              <a:buNone/>
            </a:pPr>
            <a:r>
              <a:rPr lang="en-US" sz="2133" dirty="0"/>
              <a:t>Number of Cars:1</a:t>
            </a:r>
          </a:p>
          <a:p>
            <a:pPr marL="0" indent="0">
              <a:buNone/>
            </a:pPr>
            <a:r>
              <a:rPr lang="en-US" sz="2133" dirty="0"/>
              <a:t>Return: 12:00 PM Sat Jul 28 </a:t>
            </a:r>
          </a:p>
          <a:p>
            <a:pPr marL="0" indent="0">
              <a:buNone/>
            </a:pPr>
            <a:r>
              <a:rPr lang="en-US" sz="2133" dirty="0"/>
              <a:t>Returning to:173 W 5TH AVE COLUMBUS, OH, 43212 US</a:t>
            </a:r>
          </a:p>
          <a:p>
            <a:pPr marL="0" indent="0">
              <a:buNone/>
            </a:pPr>
            <a:r>
              <a:rPr lang="en-US" sz="2133" dirty="0"/>
              <a:t>Confirmation: 202431246COUN</a:t>
            </a:r>
          </a:p>
          <a:p>
            <a:pPr marL="0" indent="0">
              <a:buNone/>
            </a:pPr>
            <a:r>
              <a:rPr lang="en-US" sz="2133" dirty="0"/>
              <a:t>Status: Confirmed</a:t>
            </a:r>
          </a:p>
          <a:p>
            <a:pPr marL="0" indent="0">
              <a:buNone/>
            </a:pPr>
            <a:r>
              <a:rPr lang="en-US" sz="2133" dirty="0"/>
              <a:t>Rental Details: </a:t>
            </a:r>
            <a:r>
              <a:rPr lang="en-US" sz="2133" b="1" dirty="0">
                <a:solidFill>
                  <a:srgbClr val="FF0000"/>
                </a:solidFill>
              </a:rPr>
              <a:t>Compact</a:t>
            </a:r>
            <a:r>
              <a:rPr lang="en-US" sz="2133" dirty="0"/>
              <a:t> / Car / Automatic transmission / Air conditioning</a:t>
            </a:r>
          </a:p>
          <a:p>
            <a:pPr marL="0" indent="0">
              <a:buNone/>
            </a:pPr>
            <a:endParaRPr lang="en-US" dirty="0">
              <a:solidFill>
                <a:srgbClr val="FF0000"/>
              </a:solidFill>
            </a:endParaRPr>
          </a:p>
        </p:txBody>
      </p:sp>
    </p:spTree>
    <p:extLst>
      <p:ext uri="{BB962C8B-B14F-4D97-AF65-F5344CB8AC3E}">
        <p14:creationId xmlns:p14="http://schemas.microsoft.com/office/powerpoint/2010/main" val="43683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1678</Words>
  <Application>Microsoft Office PowerPoint</Application>
  <PresentationFormat>Widescreen</PresentationFormat>
  <Paragraphs>214</Paragraphs>
  <Slides>31</Slides>
  <Notes>28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31</vt:i4>
      </vt:variant>
    </vt:vector>
  </HeadingPairs>
  <TitlesOfParts>
    <vt:vector size="36" baseType="lpstr">
      <vt:lpstr>Arial</vt:lpstr>
      <vt:lpstr>Calibri</vt:lpstr>
      <vt:lpstr>Calibri Light</vt:lpstr>
      <vt:lpstr>Office Theme</vt:lpstr>
      <vt:lpstr>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SUNY Geneseo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Sullivan</dc:creator>
  <cp:lastModifiedBy>Mark Sullivan</cp:lastModifiedBy>
  <cp:revision>1</cp:revision>
  <dcterms:created xsi:type="dcterms:W3CDTF">2018-08-28T16:28:25Z</dcterms:created>
  <dcterms:modified xsi:type="dcterms:W3CDTF">2018-08-28T16:28:47Z</dcterms:modified>
</cp:coreProperties>
</file>