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9"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4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7918B-F5C8-4EC1-BCD1-D5E96B94C316}" type="doc">
      <dgm:prSet loTypeId="urn:microsoft.com/office/officeart/2005/8/layout/arrow2" loCatId="process" qsTypeId="urn:microsoft.com/office/officeart/2005/8/quickstyle/simple1" qsCatId="simple" csTypeId="urn:microsoft.com/office/officeart/2005/8/colors/accent1_2" csCatId="accent1" phldr="1"/>
      <dgm:spPr/>
    </dgm:pt>
    <dgm:pt modelId="{4B632B0F-6649-4E45-B5C2-7C0149BDBD39}">
      <dgm:prSet phldrT="[Text]"/>
      <dgm:spPr/>
      <dgm:t>
        <a:bodyPr/>
        <a:lstStyle/>
        <a:p>
          <a:r>
            <a:rPr lang="en-US" dirty="0"/>
            <a:t>2006: Reprints Desk founded,  launch doc-del service for corporate libraries</a:t>
          </a:r>
        </a:p>
      </dgm:t>
    </dgm:pt>
    <dgm:pt modelId="{4300AD41-2EBE-4472-9EB1-C0F6F388E817}" type="parTrans" cxnId="{50778AE7-CB23-4824-8DDC-EB9191AE55E8}">
      <dgm:prSet/>
      <dgm:spPr/>
      <dgm:t>
        <a:bodyPr/>
        <a:lstStyle/>
        <a:p>
          <a:endParaRPr lang="en-US"/>
        </a:p>
      </dgm:t>
    </dgm:pt>
    <dgm:pt modelId="{7224E9F7-F5A7-438D-9FBE-E98C5BF64E61}" type="sibTrans" cxnId="{50778AE7-CB23-4824-8DDC-EB9191AE55E8}">
      <dgm:prSet/>
      <dgm:spPr/>
      <dgm:t>
        <a:bodyPr/>
        <a:lstStyle/>
        <a:p>
          <a:endParaRPr lang="en-US"/>
        </a:p>
      </dgm:t>
    </dgm:pt>
    <dgm:pt modelId="{508685FA-5E65-4218-9336-957CDF823497}">
      <dgm:prSet phldrT="[Text]"/>
      <dgm:spPr/>
      <dgm:t>
        <a:bodyPr/>
        <a:lstStyle/>
        <a:p>
          <a:r>
            <a:rPr lang="en-US" dirty="0"/>
            <a:t>2008: Earned #1 ranking in doc-del vendor scorecard</a:t>
          </a:r>
        </a:p>
      </dgm:t>
    </dgm:pt>
    <dgm:pt modelId="{EE197C58-70F5-4502-9E88-2342FEBC1ACE}" type="parTrans" cxnId="{715061B8-A8F0-4105-931A-E3481DC6A208}">
      <dgm:prSet/>
      <dgm:spPr/>
      <dgm:t>
        <a:bodyPr/>
        <a:lstStyle/>
        <a:p>
          <a:endParaRPr lang="en-US"/>
        </a:p>
      </dgm:t>
    </dgm:pt>
    <dgm:pt modelId="{0C91E8E3-690B-4BB6-913E-951CCF008D40}" type="sibTrans" cxnId="{715061B8-A8F0-4105-931A-E3481DC6A208}">
      <dgm:prSet/>
      <dgm:spPr/>
      <dgm:t>
        <a:bodyPr/>
        <a:lstStyle/>
        <a:p>
          <a:endParaRPr lang="en-US"/>
        </a:p>
      </dgm:t>
    </dgm:pt>
    <dgm:pt modelId="{0262818D-8D4D-47A8-851C-04EF3CEB5BDE}">
      <dgm:prSet phldrT="[Text]"/>
      <dgm:spPr/>
      <dgm:t>
        <a:bodyPr/>
        <a:lstStyle/>
        <a:p>
          <a:r>
            <a:rPr lang="en-US" dirty="0"/>
            <a:t>2011: First test at providing doc-del to academic libraries fails</a:t>
          </a:r>
        </a:p>
      </dgm:t>
    </dgm:pt>
    <dgm:pt modelId="{D3AB8569-0BEC-470C-B3AF-35772B1C1360}" type="parTrans" cxnId="{9B3DC579-6760-4DF9-9452-FFDD97B70609}">
      <dgm:prSet/>
      <dgm:spPr/>
      <dgm:t>
        <a:bodyPr/>
        <a:lstStyle/>
        <a:p>
          <a:endParaRPr lang="en-US"/>
        </a:p>
      </dgm:t>
    </dgm:pt>
    <dgm:pt modelId="{E825DD76-2A7D-402C-9D16-BB10573AABA3}" type="sibTrans" cxnId="{9B3DC579-6760-4DF9-9452-FFDD97B70609}">
      <dgm:prSet/>
      <dgm:spPr/>
      <dgm:t>
        <a:bodyPr/>
        <a:lstStyle/>
        <a:p>
          <a:endParaRPr lang="en-US"/>
        </a:p>
      </dgm:t>
    </dgm:pt>
    <dgm:pt modelId="{4DD2DB6C-D561-4401-B568-7F46A3BD061D}" type="pres">
      <dgm:prSet presAssocID="{8C37918B-F5C8-4EC1-BCD1-D5E96B94C316}" presName="arrowDiagram" presStyleCnt="0">
        <dgm:presLayoutVars>
          <dgm:chMax val="5"/>
          <dgm:dir/>
          <dgm:resizeHandles val="exact"/>
        </dgm:presLayoutVars>
      </dgm:prSet>
      <dgm:spPr/>
    </dgm:pt>
    <dgm:pt modelId="{321744C4-6744-4B2E-9027-0E65C75980D8}" type="pres">
      <dgm:prSet presAssocID="{8C37918B-F5C8-4EC1-BCD1-D5E96B94C316}" presName="arrow" presStyleLbl="bgShp" presStyleIdx="0" presStyleCnt="1"/>
      <dgm:spPr/>
    </dgm:pt>
    <dgm:pt modelId="{0E4D4358-DCAC-4623-AF67-77492A461DE0}" type="pres">
      <dgm:prSet presAssocID="{8C37918B-F5C8-4EC1-BCD1-D5E96B94C316}" presName="arrowDiagram3" presStyleCnt="0"/>
      <dgm:spPr/>
    </dgm:pt>
    <dgm:pt modelId="{953CAB3D-B5F9-4383-8D45-831D373B81B4}" type="pres">
      <dgm:prSet presAssocID="{4B632B0F-6649-4E45-B5C2-7C0149BDBD39}" presName="bullet3a" presStyleLbl="node1" presStyleIdx="0" presStyleCnt="3"/>
      <dgm:spPr/>
    </dgm:pt>
    <dgm:pt modelId="{6286E300-BBDD-46F4-A6EC-B1E93F5DA955}" type="pres">
      <dgm:prSet presAssocID="{4B632B0F-6649-4E45-B5C2-7C0149BDBD39}" presName="textBox3a" presStyleLbl="revTx" presStyleIdx="0" presStyleCnt="3">
        <dgm:presLayoutVars>
          <dgm:bulletEnabled val="1"/>
        </dgm:presLayoutVars>
      </dgm:prSet>
      <dgm:spPr/>
      <dgm:t>
        <a:bodyPr/>
        <a:lstStyle/>
        <a:p>
          <a:endParaRPr lang="en-US"/>
        </a:p>
      </dgm:t>
    </dgm:pt>
    <dgm:pt modelId="{138D765F-4E67-4E1C-8882-FB980428E866}" type="pres">
      <dgm:prSet presAssocID="{508685FA-5E65-4218-9336-957CDF823497}" presName="bullet3b" presStyleLbl="node1" presStyleIdx="1" presStyleCnt="3"/>
      <dgm:spPr/>
    </dgm:pt>
    <dgm:pt modelId="{B40F11A1-906A-405C-AD02-05E8A9653F9A}" type="pres">
      <dgm:prSet presAssocID="{508685FA-5E65-4218-9336-957CDF823497}" presName="textBox3b" presStyleLbl="revTx" presStyleIdx="1" presStyleCnt="3">
        <dgm:presLayoutVars>
          <dgm:bulletEnabled val="1"/>
        </dgm:presLayoutVars>
      </dgm:prSet>
      <dgm:spPr/>
      <dgm:t>
        <a:bodyPr/>
        <a:lstStyle/>
        <a:p>
          <a:endParaRPr lang="en-US"/>
        </a:p>
      </dgm:t>
    </dgm:pt>
    <dgm:pt modelId="{C529BA0D-7D7B-4CE0-B73E-731DB9C491D5}" type="pres">
      <dgm:prSet presAssocID="{0262818D-8D4D-47A8-851C-04EF3CEB5BDE}" presName="bullet3c" presStyleLbl="node1" presStyleIdx="2" presStyleCnt="3"/>
      <dgm:spPr/>
    </dgm:pt>
    <dgm:pt modelId="{CECCDE3D-2CA5-4F87-9241-2630C16E5CB0}" type="pres">
      <dgm:prSet presAssocID="{0262818D-8D4D-47A8-851C-04EF3CEB5BDE}" presName="textBox3c" presStyleLbl="revTx" presStyleIdx="2" presStyleCnt="3">
        <dgm:presLayoutVars>
          <dgm:bulletEnabled val="1"/>
        </dgm:presLayoutVars>
      </dgm:prSet>
      <dgm:spPr/>
      <dgm:t>
        <a:bodyPr/>
        <a:lstStyle/>
        <a:p>
          <a:endParaRPr lang="en-US"/>
        </a:p>
      </dgm:t>
    </dgm:pt>
  </dgm:ptLst>
  <dgm:cxnLst>
    <dgm:cxn modelId="{EAA2EEB9-2B9E-4426-8120-D69F476622DA}" type="presOf" srcId="{4B632B0F-6649-4E45-B5C2-7C0149BDBD39}" destId="{6286E300-BBDD-46F4-A6EC-B1E93F5DA955}" srcOrd="0" destOrd="0" presId="urn:microsoft.com/office/officeart/2005/8/layout/arrow2"/>
    <dgm:cxn modelId="{16FDCE30-B80C-46C6-A7C3-7F2DB3DE6529}" type="presOf" srcId="{8C37918B-F5C8-4EC1-BCD1-D5E96B94C316}" destId="{4DD2DB6C-D561-4401-B568-7F46A3BD061D}" srcOrd="0" destOrd="0" presId="urn:microsoft.com/office/officeart/2005/8/layout/arrow2"/>
    <dgm:cxn modelId="{3753D68D-A261-491E-9CF5-E47E069B6FA7}" type="presOf" srcId="{0262818D-8D4D-47A8-851C-04EF3CEB5BDE}" destId="{CECCDE3D-2CA5-4F87-9241-2630C16E5CB0}" srcOrd="0" destOrd="0" presId="urn:microsoft.com/office/officeart/2005/8/layout/arrow2"/>
    <dgm:cxn modelId="{715061B8-A8F0-4105-931A-E3481DC6A208}" srcId="{8C37918B-F5C8-4EC1-BCD1-D5E96B94C316}" destId="{508685FA-5E65-4218-9336-957CDF823497}" srcOrd="1" destOrd="0" parTransId="{EE197C58-70F5-4502-9E88-2342FEBC1ACE}" sibTransId="{0C91E8E3-690B-4BB6-913E-951CCF008D40}"/>
    <dgm:cxn modelId="{9B3DC579-6760-4DF9-9452-FFDD97B70609}" srcId="{8C37918B-F5C8-4EC1-BCD1-D5E96B94C316}" destId="{0262818D-8D4D-47A8-851C-04EF3CEB5BDE}" srcOrd="2" destOrd="0" parTransId="{D3AB8569-0BEC-470C-B3AF-35772B1C1360}" sibTransId="{E825DD76-2A7D-402C-9D16-BB10573AABA3}"/>
    <dgm:cxn modelId="{E1D7E054-0CDA-4625-99F1-A073470B7ED3}" type="presOf" srcId="{508685FA-5E65-4218-9336-957CDF823497}" destId="{B40F11A1-906A-405C-AD02-05E8A9653F9A}" srcOrd="0" destOrd="0" presId="urn:microsoft.com/office/officeart/2005/8/layout/arrow2"/>
    <dgm:cxn modelId="{50778AE7-CB23-4824-8DDC-EB9191AE55E8}" srcId="{8C37918B-F5C8-4EC1-BCD1-D5E96B94C316}" destId="{4B632B0F-6649-4E45-B5C2-7C0149BDBD39}" srcOrd="0" destOrd="0" parTransId="{4300AD41-2EBE-4472-9EB1-C0F6F388E817}" sibTransId="{7224E9F7-F5A7-438D-9FBE-E98C5BF64E61}"/>
    <dgm:cxn modelId="{EB7373F1-4FE0-48E8-A24F-6BD6B2596E4E}" type="presParOf" srcId="{4DD2DB6C-D561-4401-B568-7F46A3BD061D}" destId="{321744C4-6744-4B2E-9027-0E65C75980D8}" srcOrd="0" destOrd="0" presId="urn:microsoft.com/office/officeart/2005/8/layout/arrow2"/>
    <dgm:cxn modelId="{9E9DE349-5BE7-47DF-B85D-9FBCD8C1D94E}" type="presParOf" srcId="{4DD2DB6C-D561-4401-B568-7F46A3BD061D}" destId="{0E4D4358-DCAC-4623-AF67-77492A461DE0}" srcOrd="1" destOrd="0" presId="urn:microsoft.com/office/officeart/2005/8/layout/arrow2"/>
    <dgm:cxn modelId="{C3359B4D-50BD-47B2-8DB2-96A046EC1853}" type="presParOf" srcId="{0E4D4358-DCAC-4623-AF67-77492A461DE0}" destId="{953CAB3D-B5F9-4383-8D45-831D373B81B4}" srcOrd="0" destOrd="0" presId="urn:microsoft.com/office/officeart/2005/8/layout/arrow2"/>
    <dgm:cxn modelId="{BF4AA20F-7EE1-40DA-A039-B5DD43105E91}" type="presParOf" srcId="{0E4D4358-DCAC-4623-AF67-77492A461DE0}" destId="{6286E300-BBDD-46F4-A6EC-B1E93F5DA955}" srcOrd="1" destOrd="0" presId="urn:microsoft.com/office/officeart/2005/8/layout/arrow2"/>
    <dgm:cxn modelId="{776123B4-54E9-40F7-B212-03536C16B196}" type="presParOf" srcId="{0E4D4358-DCAC-4623-AF67-77492A461DE0}" destId="{138D765F-4E67-4E1C-8882-FB980428E866}" srcOrd="2" destOrd="0" presId="urn:microsoft.com/office/officeart/2005/8/layout/arrow2"/>
    <dgm:cxn modelId="{6236D4BD-32DC-4A0B-9217-827E9CE61658}" type="presParOf" srcId="{0E4D4358-DCAC-4623-AF67-77492A461DE0}" destId="{B40F11A1-906A-405C-AD02-05E8A9653F9A}" srcOrd="3" destOrd="0" presId="urn:microsoft.com/office/officeart/2005/8/layout/arrow2"/>
    <dgm:cxn modelId="{52F3061A-0C13-4BE8-A321-FC5604B0710B}" type="presParOf" srcId="{0E4D4358-DCAC-4623-AF67-77492A461DE0}" destId="{C529BA0D-7D7B-4CE0-B73E-731DB9C491D5}" srcOrd="4" destOrd="0" presId="urn:microsoft.com/office/officeart/2005/8/layout/arrow2"/>
    <dgm:cxn modelId="{8C530FE0-7AA4-4FE6-8AA5-1ADDB49652EC}" type="presParOf" srcId="{0E4D4358-DCAC-4623-AF67-77492A461DE0}" destId="{CECCDE3D-2CA5-4F87-9241-2630C16E5CB0}"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67DDF9-6488-4008-9B9C-75D1EEB32B4D}" type="doc">
      <dgm:prSet loTypeId="urn:microsoft.com/office/officeart/2005/8/layout/hProcess9" loCatId="process" qsTypeId="urn:microsoft.com/office/officeart/2005/8/quickstyle/simple1" qsCatId="simple" csTypeId="urn:microsoft.com/office/officeart/2005/8/colors/accent1_2" csCatId="accent1" phldr="1"/>
      <dgm:spPr/>
    </dgm:pt>
    <dgm:pt modelId="{FCCF5FBD-F9A3-455A-B6DA-B41148750079}">
      <dgm:prSet phldrT="[Text]"/>
      <dgm:spPr/>
      <dgm:t>
        <a:bodyPr/>
        <a:lstStyle/>
        <a:p>
          <a:r>
            <a:rPr lang="en-US" dirty="0"/>
            <a:t>2011-2012</a:t>
          </a:r>
        </a:p>
        <a:p>
          <a:r>
            <a:rPr lang="en-US" dirty="0"/>
            <a:t>Back to the drawing board</a:t>
          </a:r>
        </a:p>
      </dgm:t>
    </dgm:pt>
    <dgm:pt modelId="{B20BF392-6CC1-4712-936F-884AA74D3AA0}" type="parTrans" cxnId="{64DA29DD-3C94-42DA-A48E-FF40ACF2A6D2}">
      <dgm:prSet/>
      <dgm:spPr/>
      <dgm:t>
        <a:bodyPr/>
        <a:lstStyle/>
        <a:p>
          <a:endParaRPr lang="en-US"/>
        </a:p>
      </dgm:t>
    </dgm:pt>
    <dgm:pt modelId="{5F78AEA5-766D-4452-A799-CED2DF8D6B9D}" type="sibTrans" cxnId="{64DA29DD-3C94-42DA-A48E-FF40ACF2A6D2}">
      <dgm:prSet/>
      <dgm:spPr/>
      <dgm:t>
        <a:bodyPr/>
        <a:lstStyle/>
        <a:p>
          <a:endParaRPr lang="en-US"/>
        </a:p>
      </dgm:t>
    </dgm:pt>
    <dgm:pt modelId="{0D8A725B-AEE1-4B06-B92C-8AFA0918F086}">
      <dgm:prSet phldrT="[Text]"/>
      <dgm:spPr/>
      <dgm:t>
        <a:bodyPr/>
        <a:lstStyle/>
        <a:p>
          <a:r>
            <a:rPr lang="en-US" dirty="0"/>
            <a:t>2013</a:t>
          </a:r>
        </a:p>
        <a:p>
          <a:r>
            <a:rPr lang="en-US" dirty="0"/>
            <a:t>Re-launched A-Z Academic </a:t>
          </a:r>
          <a:r>
            <a:rPr lang="en-US" dirty="0" err="1"/>
            <a:t>DocDel</a:t>
          </a:r>
          <a:r>
            <a:rPr lang="en-US" dirty="0"/>
            <a:t> Collection</a:t>
          </a:r>
        </a:p>
      </dgm:t>
    </dgm:pt>
    <dgm:pt modelId="{040D6824-CA6D-4664-B8F5-5C5F7BA097F6}" type="parTrans" cxnId="{A82349D7-686F-4F8E-8126-9939FDF4A883}">
      <dgm:prSet/>
      <dgm:spPr/>
      <dgm:t>
        <a:bodyPr/>
        <a:lstStyle/>
        <a:p>
          <a:endParaRPr lang="en-US"/>
        </a:p>
      </dgm:t>
    </dgm:pt>
    <dgm:pt modelId="{1D7D9101-BB5D-40F6-9A2A-FFBD40EF0490}" type="sibTrans" cxnId="{A82349D7-686F-4F8E-8126-9939FDF4A883}">
      <dgm:prSet/>
      <dgm:spPr/>
      <dgm:t>
        <a:bodyPr/>
        <a:lstStyle/>
        <a:p>
          <a:endParaRPr lang="en-US"/>
        </a:p>
      </dgm:t>
    </dgm:pt>
    <dgm:pt modelId="{BAE53BA1-AEFF-4F54-96CA-98534058778A}">
      <dgm:prSet phldrT="[Text]"/>
      <dgm:spPr/>
      <dgm:t>
        <a:bodyPr/>
        <a:lstStyle/>
        <a:p>
          <a:r>
            <a:rPr lang="en-US" dirty="0"/>
            <a:t>2015-2019</a:t>
          </a:r>
        </a:p>
        <a:p>
          <a:r>
            <a:rPr lang="en-US" dirty="0" err="1"/>
            <a:t>ILLiad</a:t>
          </a:r>
          <a:r>
            <a:rPr lang="en-US" dirty="0"/>
            <a:t> workflow integration with A-Z Collection</a:t>
          </a:r>
        </a:p>
      </dgm:t>
    </dgm:pt>
    <dgm:pt modelId="{76055577-A817-4A34-AF63-C2297E4B14DD}" type="parTrans" cxnId="{E9D4E947-BA9C-4E70-A767-836FEAD74F19}">
      <dgm:prSet/>
      <dgm:spPr/>
      <dgm:t>
        <a:bodyPr/>
        <a:lstStyle/>
        <a:p>
          <a:endParaRPr lang="en-US"/>
        </a:p>
      </dgm:t>
    </dgm:pt>
    <dgm:pt modelId="{A3240959-605B-4919-8773-86598F5BC591}" type="sibTrans" cxnId="{E9D4E947-BA9C-4E70-A767-836FEAD74F19}">
      <dgm:prSet/>
      <dgm:spPr/>
      <dgm:t>
        <a:bodyPr/>
        <a:lstStyle/>
        <a:p>
          <a:endParaRPr lang="en-US"/>
        </a:p>
      </dgm:t>
    </dgm:pt>
    <dgm:pt modelId="{763921CA-F28E-4EFC-9F27-475201547B36}" type="pres">
      <dgm:prSet presAssocID="{0067DDF9-6488-4008-9B9C-75D1EEB32B4D}" presName="CompostProcess" presStyleCnt="0">
        <dgm:presLayoutVars>
          <dgm:dir/>
          <dgm:resizeHandles val="exact"/>
        </dgm:presLayoutVars>
      </dgm:prSet>
      <dgm:spPr/>
    </dgm:pt>
    <dgm:pt modelId="{E3CE7CFE-FB4F-4275-8A62-CE458BE1E3B7}" type="pres">
      <dgm:prSet presAssocID="{0067DDF9-6488-4008-9B9C-75D1EEB32B4D}" presName="arrow" presStyleLbl="bgShp" presStyleIdx="0" presStyleCnt="1"/>
      <dgm:spPr/>
    </dgm:pt>
    <dgm:pt modelId="{56ACA70E-D941-4485-AFA0-DD660723718C}" type="pres">
      <dgm:prSet presAssocID="{0067DDF9-6488-4008-9B9C-75D1EEB32B4D}" presName="linearProcess" presStyleCnt="0"/>
      <dgm:spPr/>
    </dgm:pt>
    <dgm:pt modelId="{9AC07917-C632-4B30-A750-BC9174C40F01}" type="pres">
      <dgm:prSet presAssocID="{FCCF5FBD-F9A3-455A-B6DA-B41148750079}" presName="textNode" presStyleLbl="node1" presStyleIdx="0" presStyleCnt="3">
        <dgm:presLayoutVars>
          <dgm:bulletEnabled val="1"/>
        </dgm:presLayoutVars>
      </dgm:prSet>
      <dgm:spPr/>
      <dgm:t>
        <a:bodyPr/>
        <a:lstStyle/>
        <a:p>
          <a:endParaRPr lang="en-US"/>
        </a:p>
      </dgm:t>
    </dgm:pt>
    <dgm:pt modelId="{5112CFFA-0EC1-4D5B-AF5E-2AC8ADED7538}" type="pres">
      <dgm:prSet presAssocID="{5F78AEA5-766D-4452-A799-CED2DF8D6B9D}" presName="sibTrans" presStyleCnt="0"/>
      <dgm:spPr/>
    </dgm:pt>
    <dgm:pt modelId="{3C987892-3C7C-4E16-9269-2282318A86E3}" type="pres">
      <dgm:prSet presAssocID="{0D8A725B-AEE1-4B06-B92C-8AFA0918F086}" presName="textNode" presStyleLbl="node1" presStyleIdx="1" presStyleCnt="3">
        <dgm:presLayoutVars>
          <dgm:bulletEnabled val="1"/>
        </dgm:presLayoutVars>
      </dgm:prSet>
      <dgm:spPr/>
      <dgm:t>
        <a:bodyPr/>
        <a:lstStyle/>
        <a:p>
          <a:endParaRPr lang="en-US"/>
        </a:p>
      </dgm:t>
    </dgm:pt>
    <dgm:pt modelId="{9CBA6987-8FC4-4CE0-A43C-26BBB65B2B82}" type="pres">
      <dgm:prSet presAssocID="{1D7D9101-BB5D-40F6-9A2A-FFBD40EF0490}" presName="sibTrans" presStyleCnt="0"/>
      <dgm:spPr/>
    </dgm:pt>
    <dgm:pt modelId="{D3E85D76-3D04-4D98-981D-BAEC248BFB66}" type="pres">
      <dgm:prSet presAssocID="{BAE53BA1-AEFF-4F54-96CA-98534058778A}" presName="textNode" presStyleLbl="node1" presStyleIdx="2" presStyleCnt="3">
        <dgm:presLayoutVars>
          <dgm:bulletEnabled val="1"/>
        </dgm:presLayoutVars>
      </dgm:prSet>
      <dgm:spPr/>
      <dgm:t>
        <a:bodyPr/>
        <a:lstStyle/>
        <a:p>
          <a:endParaRPr lang="en-US"/>
        </a:p>
      </dgm:t>
    </dgm:pt>
  </dgm:ptLst>
  <dgm:cxnLst>
    <dgm:cxn modelId="{636B9F06-CA97-4488-A1A2-1D0E0D35013E}" type="presOf" srcId="{0067DDF9-6488-4008-9B9C-75D1EEB32B4D}" destId="{763921CA-F28E-4EFC-9F27-475201547B36}" srcOrd="0" destOrd="0" presId="urn:microsoft.com/office/officeart/2005/8/layout/hProcess9"/>
    <dgm:cxn modelId="{E6A9A717-402D-44C6-A8E1-70A3E4E98C3A}" type="presOf" srcId="{0D8A725B-AEE1-4B06-B92C-8AFA0918F086}" destId="{3C987892-3C7C-4E16-9269-2282318A86E3}" srcOrd="0" destOrd="0" presId="urn:microsoft.com/office/officeart/2005/8/layout/hProcess9"/>
    <dgm:cxn modelId="{64DA29DD-3C94-42DA-A48E-FF40ACF2A6D2}" srcId="{0067DDF9-6488-4008-9B9C-75D1EEB32B4D}" destId="{FCCF5FBD-F9A3-455A-B6DA-B41148750079}" srcOrd="0" destOrd="0" parTransId="{B20BF392-6CC1-4712-936F-884AA74D3AA0}" sibTransId="{5F78AEA5-766D-4452-A799-CED2DF8D6B9D}"/>
    <dgm:cxn modelId="{E9D4E947-BA9C-4E70-A767-836FEAD74F19}" srcId="{0067DDF9-6488-4008-9B9C-75D1EEB32B4D}" destId="{BAE53BA1-AEFF-4F54-96CA-98534058778A}" srcOrd="2" destOrd="0" parTransId="{76055577-A817-4A34-AF63-C2297E4B14DD}" sibTransId="{A3240959-605B-4919-8773-86598F5BC591}"/>
    <dgm:cxn modelId="{A82349D7-686F-4F8E-8126-9939FDF4A883}" srcId="{0067DDF9-6488-4008-9B9C-75D1EEB32B4D}" destId="{0D8A725B-AEE1-4B06-B92C-8AFA0918F086}" srcOrd="1" destOrd="0" parTransId="{040D6824-CA6D-4664-B8F5-5C5F7BA097F6}" sibTransId="{1D7D9101-BB5D-40F6-9A2A-FFBD40EF0490}"/>
    <dgm:cxn modelId="{DD51AEDF-0F1C-4BCD-BC50-F4BE39A55BBB}" type="presOf" srcId="{FCCF5FBD-F9A3-455A-B6DA-B41148750079}" destId="{9AC07917-C632-4B30-A750-BC9174C40F01}" srcOrd="0" destOrd="0" presId="urn:microsoft.com/office/officeart/2005/8/layout/hProcess9"/>
    <dgm:cxn modelId="{0C8D6566-FB4A-4197-99EA-C06377DB4D6F}" type="presOf" srcId="{BAE53BA1-AEFF-4F54-96CA-98534058778A}" destId="{D3E85D76-3D04-4D98-981D-BAEC248BFB66}" srcOrd="0" destOrd="0" presId="urn:microsoft.com/office/officeart/2005/8/layout/hProcess9"/>
    <dgm:cxn modelId="{B9A80DA4-446B-4409-8D57-CB2AE445C196}" type="presParOf" srcId="{763921CA-F28E-4EFC-9F27-475201547B36}" destId="{E3CE7CFE-FB4F-4275-8A62-CE458BE1E3B7}" srcOrd="0" destOrd="0" presId="urn:microsoft.com/office/officeart/2005/8/layout/hProcess9"/>
    <dgm:cxn modelId="{1F3F2588-765E-4302-BA63-40D59EE1A359}" type="presParOf" srcId="{763921CA-F28E-4EFC-9F27-475201547B36}" destId="{56ACA70E-D941-4485-AFA0-DD660723718C}" srcOrd="1" destOrd="0" presId="urn:microsoft.com/office/officeart/2005/8/layout/hProcess9"/>
    <dgm:cxn modelId="{F99163A9-C68A-4BAD-91A2-AD30AA110EA0}" type="presParOf" srcId="{56ACA70E-D941-4485-AFA0-DD660723718C}" destId="{9AC07917-C632-4B30-A750-BC9174C40F01}" srcOrd="0" destOrd="0" presId="urn:microsoft.com/office/officeart/2005/8/layout/hProcess9"/>
    <dgm:cxn modelId="{243447FD-1D7C-48E3-ADB8-7912F2DD329A}" type="presParOf" srcId="{56ACA70E-D941-4485-AFA0-DD660723718C}" destId="{5112CFFA-0EC1-4D5B-AF5E-2AC8ADED7538}" srcOrd="1" destOrd="0" presId="urn:microsoft.com/office/officeart/2005/8/layout/hProcess9"/>
    <dgm:cxn modelId="{8311C8C3-2424-4CDA-A205-96D0978423D0}" type="presParOf" srcId="{56ACA70E-D941-4485-AFA0-DD660723718C}" destId="{3C987892-3C7C-4E16-9269-2282318A86E3}" srcOrd="2" destOrd="0" presId="urn:microsoft.com/office/officeart/2005/8/layout/hProcess9"/>
    <dgm:cxn modelId="{6189FF3C-CE92-48BD-B42C-51DE8F6133B5}" type="presParOf" srcId="{56ACA70E-D941-4485-AFA0-DD660723718C}" destId="{9CBA6987-8FC4-4CE0-A43C-26BBB65B2B82}" srcOrd="3" destOrd="0" presId="urn:microsoft.com/office/officeart/2005/8/layout/hProcess9"/>
    <dgm:cxn modelId="{5483B21E-FD8A-4E50-936E-9B7329D2AAEE}" type="presParOf" srcId="{56ACA70E-D941-4485-AFA0-DD660723718C}" destId="{D3E85D76-3D04-4D98-981D-BAEC248BFB6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44C4-6744-4B2E-9027-0E65C75980D8}">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CAB3D-B5F9-4383-8D45-831D373B81B4}">
      <dsp:nvSpPr>
        <dsp:cNvPr id="0" name=""/>
        <dsp:cNvSpPr/>
      </dsp:nvSpPr>
      <dsp:spPr>
        <a:xfrm>
          <a:off x="1032256" y="3675549"/>
          <a:ext cx="211328" cy="2113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86E300-BBDD-46F4-A6EC-B1E93F5DA955}">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lvl="0" algn="l" defTabSz="800100">
            <a:lnSpc>
              <a:spcPct val="90000"/>
            </a:lnSpc>
            <a:spcBef>
              <a:spcPct val="0"/>
            </a:spcBef>
            <a:spcAft>
              <a:spcPct val="35000"/>
            </a:spcAft>
          </a:pPr>
          <a:r>
            <a:rPr lang="en-US" sz="1800" kern="1200" dirty="0"/>
            <a:t>2006: Reprints Desk founded,  launch doc-del service for corporate libraries</a:t>
          </a:r>
        </a:p>
      </dsp:txBody>
      <dsp:txXfrm>
        <a:off x="1137920" y="3781213"/>
        <a:ext cx="1893824" cy="1468120"/>
      </dsp:txXfrm>
    </dsp:sp>
    <dsp:sp modelId="{138D765F-4E67-4E1C-8882-FB980428E866}">
      <dsp:nvSpPr>
        <dsp:cNvPr id="0" name=""/>
        <dsp:cNvSpPr/>
      </dsp:nvSpPr>
      <dsp:spPr>
        <a:xfrm>
          <a:off x="2897632" y="2294805"/>
          <a:ext cx="382016" cy="3820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F11A1-906A-405C-AD02-05E8A9653F9A}">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lvl="0" algn="l" defTabSz="800100">
            <a:lnSpc>
              <a:spcPct val="90000"/>
            </a:lnSpc>
            <a:spcBef>
              <a:spcPct val="0"/>
            </a:spcBef>
            <a:spcAft>
              <a:spcPct val="35000"/>
            </a:spcAft>
          </a:pPr>
          <a:r>
            <a:rPr lang="en-US" sz="1800" kern="1200" dirty="0"/>
            <a:t>2008: Earned #1 ranking in doc-del vendor scorecard</a:t>
          </a:r>
        </a:p>
      </dsp:txBody>
      <dsp:txXfrm>
        <a:off x="3088640" y="2485813"/>
        <a:ext cx="1950720" cy="2763519"/>
      </dsp:txXfrm>
    </dsp:sp>
    <dsp:sp modelId="{C529BA0D-7D7B-4CE0-B73E-731DB9C491D5}">
      <dsp:nvSpPr>
        <dsp:cNvPr id="0" name=""/>
        <dsp:cNvSpPr/>
      </dsp:nvSpPr>
      <dsp:spPr>
        <a:xfrm>
          <a:off x="5140960" y="1454573"/>
          <a:ext cx="528320" cy="528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CDE3D-2CA5-4F87-9241-2630C16E5CB0}">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lvl="0" algn="l" defTabSz="800100">
            <a:lnSpc>
              <a:spcPct val="90000"/>
            </a:lnSpc>
            <a:spcBef>
              <a:spcPct val="0"/>
            </a:spcBef>
            <a:spcAft>
              <a:spcPct val="35000"/>
            </a:spcAft>
          </a:pPr>
          <a:r>
            <a:rPr lang="en-US" sz="1800" kern="1200" dirty="0"/>
            <a:t>2011: First test at providing doc-del to academic libraries fails</a:t>
          </a:r>
        </a:p>
      </dsp:txBody>
      <dsp:txXfrm>
        <a:off x="5405120" y="1718733"/>
        <a:ext cx="1950720" cy="353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E7CFE-FB4F-4275-8A62-CE458BE1E3B7}">
      <dsp:nvSpPr>
        <dsp:cNvPr id="0" name=""/>
        <dsp:cNvSpPr/>
      </dsp:nvSpPr>
      <dsp:spPr>
        <a:xfrm>
          <a:off x="815934" y="0"/>
          <a:ext cx="9247259" cy="41283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07917-C632-4B30-A750-BC9174C40F01}">
      <dsp:nvSpPr>
        <dsp:cNvPr id="0" name=""/>
        <dsp:cNvSpPr/>
      </dsp:nvSpPr>
      <dsp:spPr>
        <a:xfrm>
          <a:off x="360955" y="1238495"/>
          <a:ext cx="3263738" cy="1651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2011-2012</a:t>
          </a:r>
        </a:p>
        <a:p>
          <a:pPr lvl="0" algn="ctr" defTabSz="977900">
            <a:lnSpc>
              <a:spcPct val="90000"/>
            </a:lnSpc>
            <a:spcBef>
              <a:spcPct val="0"/>
            </a:spcBef>
            <a:spcAft>
              <a:spcPct val="35000"/>
            </a:spcAft>
          </a:pPr>
          <a:r>
            <a:rPr lang="en-US" sz="2200" kern="1200" dirty="0"/>
            <a:t>Back to the drawing board</a:t>
          </a:r>
        </a:p>
      </dsp:txBody>
      <dsp:txXfrm>
        <a:off x="441566" y="1319106"/>
        <a:ext cx="3102516" cy="1490105"/>
      </dsp:txXfrm>
    </dsp:sp>
    <dsp:sp modelId="{3C987892-3C7C-4E16-9269-2282318A86E3}">
      <dsp:nvSpPr>
        <dsp:cNvPr id="0" name=""/>
        <dsp:cNvSpPr/>
      </dsp:nvSpPr>
      <dsp:spPr>
        <a:xfrm>
          <a:off x="3807695" y="1238495"/>
          <a:ext cx="3263738" cy="1651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2013</a:t>
          </a:r>
        </a:p>
        <a:p>
          <a:pPr lvl="0" algn="ctr" defTabSz="977900">
            <a:lnSpc>
              <a:spcPct val="90000"/>
            </a:lnSpc>
            <a:spcBef>
              <a:spcPct val="0"/>
            </a:spcBef>
            <a:spcAft>
              <a:spcPct val="35000"/>
            </a:spcAft>
          </a:pPr>
          <a:r>
            <a:rPr lang="en-US" sz="2200" kern="1200" dirty="0"/>
            <a:t>Re-launched A-Z Academic </a:t>
          </a:r>
          <a:r>
            <a:rPr lang="en-US" sz="2200" kern="1200" dirty="0" err="1"/>
            <a:t>DocDel</a:t>
          </a:r>
          <a:r>
            <a:rPr lang="en-US" sz="2200" kern="1200" dirty="0"/>
            <a:t> Collection</a:t>
          </a:r>
        </a:p>
      </dsp:txBody>
      <dsp:txXfrm>
        <a:off x="3888306" y="1319106"/>
        <a:ext cx="3102516" cy="1490105"/>
      </dsp:txXfrm>
    </dsp:sp>
    <dsp:sp modelId="{D3E85D76-3D04-4D98-981D-BAEC248BFB66}">
      <dsp:nvSpPr>
        <dsp:cNvPr id="0" name=""/>
        <dsp:cNvSpPr/>
      </dsp:nvSpPr>
      <dsp:spPr>
        <a:xfrm>
          <a:off x="7254434" y="1238495"/>
          <a:ext cx="3263738" cy="1651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2015-2019</a:t>
          </a:r>
        </a:p>
        <a:p>
          <a:pPr lvl="0" algn="ctr" defTabSz="977900">
            <a:lnSpc>
              <a:spcPct val="90000"/>
            </a:lnSpc>
            <a:spcBef>
              <a:spcPct val="0"/>
            </a:spcBef>
            <a:spcAft>
              <a:spcPct val="35000"/>
            </a:spcAft>
          </a:pPr>
          <a:r>
            <a:rPr lang="en-US" sz="2200" kern="1200" dirty="0" err="1"/>
            <a:t>ILLiad</a:t>
          </a:r>
          <a:r>
            <a:rPr lang="en-US" sz="2200" kern="1200" dirty="0"/>
            <a:t> workflow integration with A-Z Collection</a:t>
          </a:r>
        </a:p>
      </dsp:txBody>
      <dsp:txXfrm>
        <a:off x="7335045" y="1319106"/>
        <a:ext cx="3102516" cy="149010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C372C-691A-41B1-B6CB-06CD09CB5543}"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FFAA7-E2F1-4284-9640-19D9E82C79F4}" type="slidenum">
              <a:rPr lang="en-US" smtClean="0"/>
              <a:t>‹#›</a:t>
            </a:fld>
            <a:endParaRPr lang="en-US"/>
          </a:p>
        </p:txBody>
      </p:sp>
    </p:spTree>
    <p:extLst>
      <p:ext uri="{BB962C8B-B14F-4D97-AF65-F5344CB8AC3E}">
        <p14:creationId xmlns:p14="http://schemas.microsoft.com/office/powerpoint/2010/main" val="264218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59820caf8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559820caf8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6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5912f4c9e6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5912f4c9e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FontTx/>
              <a:buNone/>
            </a:pPr>
            <a:r>
              <a:rPr lang="en-US" sz="1100" b="0" i="1" u="none" strike="noStrike" cap="none" dirty="0">
                <a:solidFill>
                  <a:srgbClr val="000000"/>
                </a:solidFill>
                <a:effectLst/>
                <a:latin typeface="Arial"/>
                <a:ea typeface="Arial"/>
                <a:cs typeface="Arial"/>
                <a:sym typeface="Arial"/>
              </a:rPr>
              <a:t>NO DEAD ENDS</a:t>
            </a:r>
          </a:p>
          <a:p>
            <a:pPr marL="158750" lvl="0" indent="0">
              <a:buFontTx/>
              <a:buNone/>
            </a:pPr>
            <a:r>
              <a:rPr lang="en-US" sz="1100" b="0" i="1" u="none" strike="noStrike" cap="none" dirty="0">
                <a:solidFill>
                  <a:srgbClr val="000000"/>
                </a:solidFill>
                <a:effectLst/>
                <a:latin typeface="Arial"/>
                <a:ea typeface="Arial"/>
                <a:cs typeface="Arial"/>
                <a:sym typeface="Arial"/>
              </a:rPr>
              <a:t>Imagine a student entering a search in your library discovery layer. If they encounter an article not currently in your holdings, Article Galaxy Scholar can help facilitate this just-in-time demand.</a:t>
            </a:r>
            <a:endParaRPr lang="en-US" sz="1100" b="0" i="0" u="none" strike="noStrike" cap="none" dirty="0">
              <a:solidFill>
                <a:srgbClr val="000000"/>
              </a:solidFill>
              <a:effectLst/>
              <a:latin typeface="Arial"/>
              <a:ea typeface="Arial"/>
              <a:cs typeface="Arial"/>
              <a:sym typeface="Arial"/>
            </a:endParaRPr>
          </a:p>
          <a:p>
            <a:pPr marL="158750" indent="0">
              <a:buFontTx/>
              <a:buNone/>
            </a:pPr>
            <a:r>
              <a:rPr lang="en-US" sz="1100" b="0" i="1" u="none" strike="noStrike" cap="none" dirty="0">
                <a:solidFill>
                  <a:srgbClr val="000000"/>
                </a:solidFill>
                <a:effectLst/>
                <a:latin typeface="Arial"/>
                <a:ea typeface="Arial"/>
                <a:cs typeface="Arial"/>
                <a:sym typeface="Arial"/>
              </a:rPr>
              <a:t>Instead of a paywall for those articles outside your collection, users would see one of three fulfillment options. (*animate splash page*) First, the OA filters would kick in, and surface any freely available or open-licensed versions of the article your user is seeking.</a:t>
            </a:r>
            <a:endParaRPr dirty="0"/>
          </a:p>
        </p:txBody>
      </p:sp>
    </p:spTree>
    <p:extLst>
      <p:ext uri="{BB962C8B-B14F-4D97-AF65-F5344CB8AC3E}">
        <p14:creationId xmlns:p14="http://schemas.microsoft.com/office/powerpoint/2010/main" val="100527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912f4c9e6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912f4c9e6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1" u="none" strike="noStrike" cap="none" dirty="0">
                <a:solidFill>
                  <a:srgbClr val="000000"/>
                </a:solidFill>
                <a:effectLst/>
                <a:latin typeface="Arial"/>
                <a:ea typeface="Arial"/>
                <a:cs typeface="Arial"/>
                <a:sym typeface="Arial"/>
              </a:rPr>
              <a:t>If an Open Access version of the requested article is not available, you may </a:t>
            </a:r>
            <a:r>
              <a:rPr lang="en-US" sz="1100" b="1" i="1" u="none" strike="noStrike" cap="none" dirty="0">
                <a:solidFill>
                  <a:srgbClr val="000000"/>
                </a:solidFill>
                <a:effectLst/>
                <a:latin typeface="Arial"/>
                <a:ea typeface="Arial"/>
                <a:cs typeface="Arial"/>
                <a:sym typeface="Arial"/>
              </a:rPr>
              <a:t>choose</a:t>
            </a:r>
            <a:r>
              <a:rPr lang="en-US" sz="1100" b="0" i="1" u="none" strike="noStrike" cap="none" dirty="0">
                <a:solidFill>
                  <a:srgbClr val="000000"/>
                </a:solidFill>
                <a:effectLst/>
                <a:latin typeface="Arial"/>
                <a:ea typeface="Arial"/>
                <a:cs typeface="Arial"/>
                <a:sym typeface="Arial"/>
              </a:rPr>
              <a:t> to direct preferred users to a purchase option. Based on your custom configurations, we will can deliver articles within minutes to approved users, select journals or publishers, and within your budget range. </a:t>
            </a:r>
            <a:endParaRPr dirty="0"/>
          </a:p>
        </p:txBody>
      </p:sp>
    </p:spTree>
    <p:extLst>
      <p:ext uri="{BB962C8B-B14F-4D97-AF65-F5344CB8AC3E}">
        <p14:creationId xmlns:p14="http://schemas.microsoft.com/office/powerpoint/2010/main" val="58309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912f4c9e6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912f4c9e6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effectLst/>
                <a:latin typeface="Arial"/>
                <a:ea typeface="Arial"/>
                <a:cs typeface="Arial"/>
                <a:sym typeface="Arial"/>
              </a:rPr>
              <a:t>The third self-service option refers users to the interlibrary loan office. All 3 automated fulfillment options include your library branding and keep users within the context of their information search.</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61694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bcda2b29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bcda2b29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FontTx/>
              <a:buNone/>
            </a:pPr>
            <a:r>
              <a:rPr lang="en-US" sz="1100" b="0" i="1" u="none" strike="noStrike" cap="none" dirty="0">
                <a:solidFill>
                  <a:srgbClr val="000000"/>
                </a:solidFill>
                <a:effectLst/>
                <a:latin typeface="Arial"/>
                <a:ea typeface="Arial"/>
                <a:cs typeface="Arial"/>
                <a:sym typeface="Arial"/>
              </a:rPr>
              <a:t>The Article Galaxy Scholar platform is easy to set up and integrate with your existing library systems. The custom configurations give you control to manage costs -- by limiting purchases to select publishers, journals, or to preferred users. </a:t>
            </a:r>
            <a:endParaRPr lang="en-US" sz="1100" b="0" i="0" u="none" strike="noStrike" cap="none" dirty="0">
              <a:solidFill>
                <a:srgbClr val="000000"/>
              </a:solidFill>
              <a:effectLst/>
              <a:latin typeface="Arial"/>
              <a:ea typeface="Arial"/>
              <a:cs typeface="Arial"/>
              <a:sym typeface="Arial"/>
            </a:endParaRPr>
          </a:p>
          <a:p>
            <a:pPr marL="158750" lvl="0" indent="0">
              <a:buFontTx/>
              <a:buNone/>
            </a:pPr>
            <a:r>
              <a:rPr lang="en-US" sz="1100" b="0" i="1" u="none" strike="noStrike" cap="none" dirty="0">
                <a:solidFill>
                  <a:srgbClr val="000000"/>
                </a:solidFill>
                <a:effectLst/>
                <a:latin typeface="Arial"/>
                <a:ea typeface="Arial"/>
                <a:cs typeface="Arial"/>
                <a:sym typeface="Arial"/>
              </a:rPr>
              <a:t>Working in concert with your link resolver and library discovery service, Article Galaxy Scholar can extend your holdings at the article level without duplicating expense or increasing demand on your interlibrary loan resources.</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76953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559820caf8_0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effectLst/>
                <a:latin typeface="Arial"/>
                <a:ea typeface="Arial"/>
                <a:cs typeface="Arial"/>
                <a:sym typeface="Arial"/>
              </a:rPr>
              <a:t>All these precise custom settings make it easy for your staff to manage on-demand access around the clock while carefully managing spend and library resources. Analytics provide you with the data necessary to balance budgets and invoices. Our robust Open Access features extend your library’s search results, surfacing a greater range of content options to patrons. And our outstanding customer support stands behind the Article Galaxy Scholar platform, as you have come to expect with all Reprints Desk products. Thank you for your interest!</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
        <p:nvSpPr>
          <p:cNvPr id="309" name="Google Shape;309;g559820caf8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593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59820caf8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559820caf8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929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B9DD28A-62EE-4A7F-9392-E9B7321E18D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2590230-AF6D-4798-96B2-9E4EE3F35C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a:t>This is all for our presentation today</a:t>
            </a:r>
          </a:p>
          <a:p>
            <a:pPr marL="171450" indent="-171450">
              <a:buFontTx/>
              <a:buChar char="•"/>
            </a:pPr>
            <a:endParaRPr lang="en-US" altLang="en-US"/>
          </a:p>
          <a:p>
            <a:pPr marL="171450" indent="-171450">
              <a:buFontTx/>
              <a:buChar char="•"/>
            </a:pPr>
            <a:r>
              <a:rPr lang="en-US" altLang="en-US"/>
              <a:t>Again we would like to thank each and every one of you for your time today</a:t>
            </a:r>
          </a:p>
          <a:p>
            <a:pPr marL="171450" indent="-171450">
              <a:buFontTx/>
              <a:buChar char="•"/>
            </a:pPr>
            <a:endParaRPr lang="en-US" altLang="en-US"/>
          </a:p>
          <a:p>
            <a:pPr marL="171450" indent="-171450">
              <a:buFontTx/>
              <a:buChar char="•"/>
            </a:pPr>
            <a:r>
              <a:rPr lang="en-US" altLang="en-US"/>
              <a:t>We appreciate your interest and look forward to getting to know you and your companies better</a:t>
            </a:r>
          </a:p>
          <a:p>
            <a:pPr marL="171450" indent="-171450">
              <a:buFontTx/>
              <a:buChar char="•"/>
            </a:pPr>
            <a:endParaRPr lang="en-US" altLang="en-US"/>
          </a:p>
          <a:p>
            <a:pPr marL="171450" indent="-171450">
              <a:buFontTx/>
              <a:buChar char="•"/>
            </a:pPr>
            <a:r>
              <a:rPr lang="en-US" altLang="en-US"/>
              <a:t>Thank you!</a:t>
            </a:r>
          </a:p>
        </p:txBody>
      </p:sp>
      <p:sp>
        <p:nvSpPr>
          <p:cNvPr id="54276" name="Slide Number Placeholder 3">
            <a:extLst>
              <a:ext uri="{FF2B5EF4-FFF2-40B4-BE49-F238E27FC236}">
                <a16:creationId xmlns:a16="http://schemas.microsoft.com/office/drawing/2014/main" id="{AF5FB7F8-0F79-464B-9017-B5915D3EF0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7E93410-477C-407C-AF61-5CD642C6FF23}" type="slidenum">
              <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26</a:t>
            </a:fld>
            <a:endParaRPr kumimoji="0" lang="en-US" altLang="en-US" sz="1200"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a:sym typeface="Arial"/>
            </a:endParaRPr>
          </a:p>
        </p:txBody>
      </p:sp>
    </p:spTree>
    <p:extLst>
      <p:ext uri="{BB962C8B-B14F-4D97-AF65-F5344CB8AC3E}">
        <p14:creationId xmlns:p14="http://schemas.microsoft.com/office/powerpoint/2010/main" val="645319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59820caf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559820caf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537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9820caf8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559820caf8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78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59820caf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559820caf8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307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36F7F2B-70C1-4B12-B8C5-CF115ACDE74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9A49260-5CE7-446A-A13E-D91F9E0261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791A87F9-A0E7-41C4-970A-C468DFD493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8874533-6930-451C-8496-EEE9FD936926}" type="slidenum">
              <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9</a:t>
            </a:fld>
            <a:endParaRPr kumimoji="0" lang="en-US" altLang="en-US" sz="1200"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a:sym typeface="Arial"/>
            </a:endParaRPr>
          </a:p>
        </p:txBody>
      </p:sp>
    </p:spTree>
    <p:extLst>
      <p:ext uri="{BB962C8B-B14F-4D97-AF65-F5344CB8AC3E}">
        <p14:creationId xmlns:p14="http://schemas.microsoft.com/office/powerpoint/2010/main" val="319475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F08996F-E5CF-4C20-B4F7-58C1A3BAD14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FDF7CDEF-2F9F-4000-BD49-2254D78D57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C54E4CD2-21D4-444C-9ADD-D37E2B85CE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3734839B-40F0-4E2D-9DEA-C17C27E75668}" type="slidenum">
              <a:rPr kumimoji="0" lang="en-US" altLang="en-US" sz="1200" b="0" i="0" u="none" strike="noStrike" kern="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10</a:t>
            </a:fld>
            <a:endParaRPr kumimoji="0" lang="en-US" altLang="en-US" sz="1200" b="0" i="0" u="none" strike="noStrike" kern="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a:sym typeface="Arial"/>
            </a:endParaRPr>
          </a:p>
        </p:txBody>
      </p:sp>
    </p:spTree>
    <p:extLst>
      <p:ext uri="{BB962C8B-B14F-4D97-AF65-F5344CB8AC3E}">
        <p14:creationId xmlns:p14="http://schemas.microsoft.com/office/powerpoint/2010/main" val="103207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59820caf8_0_2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58750" lvl="0" indent="0">
              <a:buFontTx/>
              <a:buNone/>
            </a:pPr>
            <a:r>
              <a:rPr lang="en-US" sz="1100" b="0" i="1" u="none" strike="noStrike" cap="none" dirty="0">
                <a:solidFill>
                  <a:srgbClr val="000000"/>
                </a:solidFill>
                <a:effectLst/>
                <a:latin typeface="Arial"/>
                <a:ea typeface="Arial"/>
                <a:cs typeface="Arial"/>
                <a:sym typeface="Arial"/>
              </a:rPr>
              <a:t>We are pleased to announce the upcoming release of Article Galaxy Scholar. Article Galaxy Scholar is a one-of-a-kind workflow solution designed to improve end-user experience and content access while reducing library staff time.  It accomplishes this by automating the mediation of article fulfillment for content beyond your subscriptions.  It’s a solution that connects end-users to Open Access articles, purchase options, or interlibrary loan to fulfill their full-text needs.</a:t>
            </a:r>
            <a:endParaRPr lang="en-US" sz="1100" b="0" i="0" u="none" strike="noStrike" cap="none" dirty="0">
              <a:solidFill>
                <a:srgbClr val="000000"/>
              </a:solidFill>
              <a:effectLst/>
              <a:latin typeface="Arial"/>
              <a:ea typeface="Arial"/>
              <a:cs typeface="Arial"/>
              <a:sym typeface="Arial"/>
            </a:endParaRPr>
          </a:p>
        </p:txBody>
      </p:sp>
      <p:sp>
        <p:nvSpPr>
          <p:cNvPr id="295" name="Google Shape;295;g559820caf8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74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service has a number of goals – first and foremost to give users pathways to the content.  No more dead-ends!  It accomplishes this by ensuring that Open Access is always checked on every article request.  Then, the library can authorize single article purchases from </a:t>
            </a:r>
            <a:r>
              <a:rPr lang="en-US" b="1" i="1" u="sng" dirty="0"/>
              <a:t>specific titles</a:t>
            </a:r>
            <a:r>
              <a:rPr lang="en-US" dirty="0"/>
              <a:t>, for </a:t>
            </a:r>
            <a:r>
              <a:rPr lang="en-US" b="1" i="1" u="sng" dirty="0"/>
              <a:t>specific users, and within specific limits </a:t>
            </a:r>
            <a:r>
              <a:rPr lang="en-US" b="0" i="0" u="none" dirty="0"/>
              <a:t>(more on these details in a moment)</a:t>
            </a:r>
            <a:r>
              <a:rPr lang="en-US" dirty="0"/>
              <a:t>.  All other article requests will be referred to interlibrary loan.    So in additional to improving the user experience, the service will save you staff time by automating basic mediation functions before requests even reach your ILL staff.  And the various threshold and limit features will give you the ability to stay within your budget.</a:t>
            </a:r>
          </a:p>
        </p:txBody>
      </p:sp>
    </p:spTree>
    <p:extLst>
      <p:ext uri="{BB962C8B-B14F-4D97-AF65-F5344CB8AC3E}">
        <p14:creationId xmlns:p14="http://schemas.microsoft.com/office/powerpoint/2010/main" val="424591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b44ea43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b44ea43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1" u="none" strike="noStrike" cap="none" dirty="0">
                <a:solidFill>
                  <a:srgbClr val="000000"/>
                </a:solidFill>
                <a:effectLst/>
                <a:latin typeface="Arial"/>
                <a:ea typeface="Arial"/>
                <a:cs typeface="Arial"/>
                <a:sym typeface="Arial"/>
              </a:rPr>
              <a:t>CHANGE THIS SLIDE TO BE OA first, then a decision between PURCHASE or ILL</a:t>
            </a:r>
          </a:p>
          <a:p>
            <a:pPr marL="0" lvl="0" indent="0" algn="l" rtl="0">
              <a:spcBef>
                <a:spcPts val="0"/>
              </a:spcBef>
              <a:spcAft>
                <a:spcPts val="0"/>
              </a:spcAft>
              <a:buNone/>
            </a:pPr>
            <a:endParaRPr lang="en-US" sz="1100" b="0" i="1"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1" u="none" strike="noStrike" cap="none" dirty="0">
                <a:solidFill>
                  <a:srgbClr val="000000"/>
                </a:solidFill>
                <a:effectLst/>
                <a:latin typeface="Arial"/>
                <a:ea typeface="Arial"/>
                <a:cs typeface="Arial"/>
                <a:sym typeface="Arial"/>
              </a:rPr>
              <a:t>The Article Galaxy Scholar platform brings together an efficient, user-friendly Open Access discovery integration with a collection of over 40,000 journals, just upstream of ILL.  The goal is to expand your library’s search results. Based upon your custom settings, Article Galaxy Scholar makes it easy for your staff to manage on-demand access around the clock for selected patrons or to specific journals -- while controlling spend and reducing costly mediation time.</a:t>
            </a:r>
            <a:endParaRPr dirty="0"/>
          </a:p>
        </p:txBody>
      </p:sp>
    </p:spTree>
    <p:extLst>
      <p:ext uri="{BB962C8B-B14F-4D97-AF65-F5344CB8AC3E}">
        <p14:creationId xmlns:p14="http://schemas.microsoft.com/office/powerpoint/2010/main" val="238248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63C21-A1DD-4471-B19B-1E88766A70D5}"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252134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63C21-A1DD-4471-B19B-1E88766A70D5}"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315949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63C21-A1DD-4471-B19B-1E88766A70D5}"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106868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381000" y="3277211"/>
            <a:ext cx="10515600" cy="1667912"/>
          </a:xfrm>
          <a:prstGeom prst="rect">
            <a:avLst/>
          </a:prstGeom>
          <a:noFill/>
          <a:ln>
            <a:noFill/>
          </a:ln>
        </p:spPr>
        <p:txBody>
          <a:bodyPr spcFirstLastPara="1" wrap="square" lIns="0" tIns="0" rIns="0" bIns="0" anchor="b" anchorCtr="0"/>
          <a:lstStyle>
            <a:lvl1pPr marR="0" lvl="0" algn="l" rtl="0">
              <a:lnSpc>
                <a:spcPct val="100000"/>
              </a:lnSpc>
              <a:spcBef>
                <a:spcPts val="0"/>
              </a:spcBef>
              <a:spcAft>
                <a:spcPts val="0"/>
              </a:spcAft>
              <a:buClr>
                <a:schemeClr val="lt1"/>
              </a:buClr>
              <a:buSzPts val="5400"/>
              <a:buFont typeface="Open Sans"/>
              <a:buNone/>
              <a:defRPr sz="5400" b="1"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387413" y="4959110"/>
            <a:ext cx="10512731" cy="409575"/>
          </a:xfrm>
          <a:prstGeom prst="rect">
            <a:avLst/>
          </a:prstGeom>
          <a:noFill/>
          <a:ln>
            <a:noFill/>
          </a:ln>
        </p:spPr>
        <p:txBody>
          <a:bodyPr spcFirstLastPara="1" wrap="square" lIns="0" tIns="0" rIns="0" bIns="0" anchor="t" anchorCtr="0"/>
          <a:lstStyle>
            <a:lvl1pPr marL="457189" marR="0" lvl="0" indent="-228594"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Calibri"/>
                <a:ea typeface="Calibri"/>
                <a:cs typeface="Calibri"/>
                <a:sym typeface="Calibri"/>
              </a:defRPr>
            </a:lvl1pPr>
            <a:lvl2pPr marL="914377" marR="0" lvl="1" indent="-38099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671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12751" y="509486"/>
            <a:ext cx="10972800" cy="307975"/>
          </a:xfrm>
          <a:prstGeom prst="rect">
            <a:avLst/>
          </a:prstGeom>
          <a:noFill/>
          <a:ln>
            <a:noFill/>
          </a:ln>
          <a:extLst>
            <a:ext uri="{FAA26D3D-D897-4be2-8F04-BA451C77F1D7}"/>
            <a:ext uri="{909E8E84-426E-40dd-AFC4-6F175D3DCCD1}"/>
            <a:ext uri="{91240B29-F687-4f45-9708-019B960494DF}"/>
          </a:extLst>
        </p:spPr>
        <p:txBody>
          <a:bodyPr/>
          <a:lstStyle>
            <a:lvl1pPr>
              <a:defRPr sz="3200"/>
            </a:lvl1pPr>
          </a:lstStyle>
          <a:p>
            <a:pPr lvl="0"/>
            <a:r>
              <a:rPr lang="en-US" altLang="en-US"/>
              <a:t>Click to edit Master title style</a:t>
            </a:r>
          </a:p>
        </p:txBody>
      </p:sp>
      <p:sp>
        <p:nvSpPr>
          <p:cNvPr id="9" name="Text Placeholder 7"/>
          <p:cNvSpPr>
            <a:spLocks noGrp="1"/>
          </p:cNvSpPr>
          <p:nvPr>
            <p:ph type="body" sz="quarter" idx="10"/>
          </p:nvPr>
        </p:nvSpPr>
        <p:spPr>
          <a:xfrm>
            <a:off x="412751" y="1085848"/>
            <a:ext cx="11366500" cy="4954589"/>
          </a:xfrm>
          <a:prstGeom prst="rect">
            <a:avLst/>
          </a:prstGeom>
        </p:spPr>
        <p:txBody>
          <a:bodyPr/>
          <a:lstStyle>
            <a:lvl3pPr>
              <a:defRPr sz="1600"/>
            </a:lvl3pPr>
            <a:lvl4pPr marL="741344" indent="-176209">
              <a:tabLst/>
              <a:defRPr sz="1600"/>
            </a:lvl4pPr>
            <a:lvl5pPr marL="909616" indent="-168270">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0954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81000" y="1219201"/>
            <a:ext cx="11430000" cy="5013351"/>
          </a:xfrm>
          <a:prstGeom prst="rect">
            <a:avLst/>
          </a:prstGeom>
          <a:noFill/>
          <a:ln>
            <a:noFill/>
          </a:ln>
        </p:spPr>
        <p:txBody>
          <a:bodyPr spcFirstLastPara="1" wrap="square" lIns="72000" tIns="0" rIns="0" bIns="0" anchor="t" anchorCtr="0"/>
          <a:lstStyle>
            <a:lvl1pPr marL="457189" marR="0" lvl="0" indent="-342891" algn="l" rtl="0">
              <a:lnSpc>
                <a:spcPct val="100000"/>
              </a:lnSpc>
              <a:spcBef>
                <a:spcPts val="1000"/>
              </a:spcBef>
              <a:spcAft>
                <a:spcPts val="0"/>
              </a:spcAft>
              <a:buClr>
                <a:srgbClr val="F57E20"/>
              </a:buClr>
              <a:buSzPts val="1800"/>
              <a:buFont typeface="Arial"/>
              <a:buChar char="•"/>
              <a:defRPr sz="1800" b="0" i="0" u="none" strike="noStrike" cap="none">
                <a:solidFill>
                  <a:srgbClr val="27354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title"/>
          </p:nvPr>
        </p:nvSpPr>
        <p:spPr>
          <a:xfrm>
            <a:off x="381000" y="419101"/>
            <a:ext cx="9384792" cy="419100"/>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rgbClr val="F57E20"/>
              </a:buClr>
              <a:buSzPts val="2800"/>
              <a:buFont typeface="Open Sans"/>
              <a:buNone/>
              <a:defRPr sz="2800" b="1" i="0" u="none" strike="noStrike" cap="none">
                <a:solidFill>
                  <a:srgbClr val="F57E2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 name="Google Shape;17;p3"/>
          <p:cNvPicPr preferRelativeResize="0"/>
          <p:nvPr/>
        </p:nvPicPr>
        <p:blipFill rotWithShape="1">
          <a:blip r:embed="rId3">
            <a:alphaModFix/>
          </a:blip>
          <a:srcRect/>
          <a:stretch/>
        </p:blipFill>
        <p:spPr>
          <a:xfrm>
            <a:off x="9857100" y="312606"/>
            <a:ext cx="1975344" cy="676207"/>
          </a:xfrm>
          <a:prstGeom prst="rect">
            <a:avLst/>
          </a:prstGeom>
          <a:noFill/>
          <a:ln>
            <a:noFill/>
          </a:ln>
        </p:spPr>
      </p:pic>
    </p:spTree>
    <p:extLst>
      <p:ext uri="{BB962C8B-B14F-4D97-AF65-F5344CB8AC3E}">
        <p14:creationId xmlns:p14="http://schemas.microsoft.com/office/powerpoint/2010/main" val="3511835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12751" y="509486"/>
            <a:ext cx="10972800" cy="308100"/>
          </a:xfrm>
          <a:prstGeom prst="rect">
            <a:avLst/>
          </a:prstGeom>
          <a:noFill/>
          <a:ln>
            <a:noFill/>
          </a:ln>
        </p:spPr>
        <p:txBody>
          <a:bodyPr spcFirstLastPara="1" wrap="square" lIns="0" tIns="0" rIns="0" bIns="0" anchor="ctr" anchorCtr="0"/>
          <a:lstStyle>
            <a:lvl1pPr lvl="0" algn="l" rtl="0">
              <a:spcBef>
                <a:spcPts val="0"/>
              </a:spcBef>
              <a:spcAft>
                <a:spcPts val="0"/>
              </a:spcAft>
              <a:buSzPts val="1900"/>
              <a:buNone/>
              <a:defRPr sz="3200"/>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ctr" rtl="0">
              <a:spcBef>
                <a:spcPts val="0"/>
              </a:spcBef>
              <a:spcAft>
                <a:spcPts val="0"/>
              </a:spcAft>
              <a:buSzPts val="1900"/>
              <a:buNone/>
              <a:defRPr/>
            </a:lvl6pPr>
            <a:lvl7pPr lvl="6" algn="ctr" rtl="0">
              <a:spcBef>
                <a:spcPts val="0"/>
              </a:spcBef>
              <a:spcAft>
                <a:spcPts val="0"/>
              </a:spcAft>
              <a:buSzPts val="1900"/>
              <a:buNone/>
              <a:defRPr/>
            </a:lvl7pPr>
            <a:lvl8pPr lvl="7" algn="ctr" rtl="0">
              <a:spcBef>
                <a:spcPts val="0"/>
              </a:spcBef>
              <a:spcAft>
                <a:spcPts val="0"/>
              </a:spcAft>
              <a:buSzPts val="1900"/>
              <a:buNone/>
              <a:defRPr/>
            </a:lvl8pPr>
            <a:lvl9pPr lvl="8" algn="ctr" rtl="0">
              <a:spcBef>
                <a:spcPts val="0"/>
              </a:spcBef>
              <a:spcAft>
                <a:spcPts val="0"/>
              </a:spcAft>
              <a:buSzPts val="1900"/>
              <a:buNone/>
              <a:defRPr/>
            </a:lvl9pPr>
          </a:lstStyle>
          <a:p>
            <a:endParaRPr/>
          </a:p>
        </p:txBody>
      </p:sp>
      <p:sp>
        <p:nvSpPr>
          <p:cNvPr id="42" name="Google Shape;42;p11"/>
          <p:cNvSpPr txBox="1">
            <a:spLocks noGrp="1"/>
          </p:cNvSpPr>
          <p:nvPr>
            <p:ph type="body" idx="1"/>
          </p:nvPr>
        </p:nvSpPr>
        <p:spPr>
          <a:xfrm>
            <a:off x="412751" y="1085849"/>
            <a:ext cx="11366400" cy="4954500"/>
          </a:xfrm>
          <a:prstGeom prst="rect">
            <a:avLst/>
          </a:prstGeom>
          <a:noFill/>
          <a:ln>
            <a:noFill/>
          </a:ln>
        </p:spPr>
        <p:txBody>
          <a:bodyPr spcFirstLastPara="1" wrap="square" lIns="121900" tIns="60925" rIns="121900" bIns="60925" anchor="t" anchorCtr="0"/>
          <a:lstStyle>
            <a:lvl1pPr marL="457189" marR="0" lvl="0" indent="-380990" algn="l" rtl="0">
              <a:spcBef>
                <a:spcPts val="500"/>
              </a:spcBef>
              <a:spcAft>
                <a:spcPts val="0"/>
              </a:spcAft>
              <a:buClr>
                <a:srgbClr val="252835"/>
              </a:buClr>
              <a:buSzPts val="2400"/>
              <a:buFont typeface="Arial"/>
              <a:buChar char="•"/>
              <a:defRPr sz="2400" b="1" i="0" u="none" strike="noStrike" cap="none">
                <a:solidFill>
                  <a:srgbClr val="252835"/>
                </a:solidFill>
                <a:latin typeface="Arial"/>
                <a:ea typeface="Arial"/>
                <a:cs typeface="Arial"/>
                <a:sym typeface="Arial"/>
              </a:defRPr>
            </a:lvl1pPr>
            <a:lvl2pPr marL="914377" marR="0" lvl="1" indent="-400041" algn="l" rtl="0">
              <a:spcBef>
                <a:spcPts val="500"/>
              </a:spcBef>
              <a:spcAft>
                <a:spcPts val="0"/>
              </a:spcAft>
              <a:buClr>
                <a:srgbClr val="252835"/>
              </a:buClr>
              <a:buSzPts val="2700"/>
              <a:buFont typeface="Arial"/>
              <a:buChar char="•"/>
              <a:defRPr sz="2700" b="0" i="0" u="none" strike="noStrike" cap="none">
                <a:solidFill>
                  <a:srgbClr val="252835"/>
                </a:solidFill>
                <a:latin typeface="Arial"/>
                <a:ea typeface="Arial"/>
                <a:cs typeface="Arial"/>
                <a:sym typeface="Arial"/>
              </a:defRPr>
            </a:lvl2pPr>
            <a:lvl3pPr marL="1371566" marR="0" lvl="2" indent="-330192" algn="l" rtl="0">
              <a:spcBef>
                <a:spcPts val="300"/>
              </a:spcBef>
              <a:spcAft>
                <a:spcPts val="0"/>
              </a:spcAft>
              <a:buClr>
                <a:srgbClr val="252835"/>
              </a:buClr>
              <a:buSzPts val="1600"/>
              <a:buFont typeface="Arial"/>
              <a:buChar char="•"/>
              <a:defRPr sz="1600" b="0" i="0" u="none" strike="noStrike" cap="none">
                <a:solidFill>
                  <a:srgbClr val="252835"/>
                </a:solidFill>
                <a:latin typeface="Arial"/>
                <a:ea typeface="Arial"/>
                <a:cs typeface="Arial"/>
                <a:sym typeface="Arial"/>
              </a:defRPr>
            </a:lvl3pPr>
            <a:lvl4pPr marL="1828754" marR="0" lvl="3" indent="-330192" algn="l" rtl="0">
              <a:spcBef>
                <a:spcPts val="300"/>
              </a:spcBef>
              <a:spcAft>
                <a:spcPts val="0"/>
              </a:spcAft>
              <a:buClr>
                <a:srgbClr val="252835"/>
              </a:buClr>
              <a:buSzPts val="1600"/>
              <a:buFont typeface="Arial"/>
              <a:buChar char="•"/>
              <a:defRPr sz="1600" b="0" i="0" u="none" strike="noStrike" cap="none">
                <a:solidFill>
                  <a:srgbClr val="252835"/>
                </a:solidFill>
                <a:latin typeface="Arial"/>
                <a:ea typeface="Arial"/>
                <a:cs typeface="Arial"/>
                <a:sym typeface="Arial"/>
              </a:defRPr>
            </a:lvl4pPr>
            <a:lvl5pPr marL="2285943" marR="0" lvl="4" indent="-330192" algn="l" rtl="0">
              <a:spcBef>
                <a:spcPts val="300"/>
              </a:spcBef>
              <a:spcAft>
                <a:spcPts val="0"/>
              </a:spcAft>
              <a:buClr>
                <a:srgbClr val="252835"/>
              </a:buClr>
              <a:buSzPts val="1600"/>
              <a:buFont typeface="Georgia"/>
              <a:buChar char="•"/>
              <a:defRPr sz="1600" b="0" i="1" u="none" strike="noStrike" cap="none">
                <a:solidFill>
                  <a:srgbClr val="252835"/>
                </a:solidFill>
                <a:latin typeface="Georgia"/>
                <a:ea typeface="Georgia"/>
                <a:cs typeface="Georgia"/>
                <a:sym typeface="Georgia"/>
              </a:defRPr>
            </a:lvl5pPr>
            <a:lvl6pPr marL="2743131" marR="0" lvl="5"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6pPr>
            <a:lvl7pPr marL="3200320" marR="0" lvl="6"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7pPr>
            <a:lvl8pPr marL="3657509" marR="0" lvl="7"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8pPr>
            <a:lvl9pPr marL="4114697" marR="0" lvl="8"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90102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12751" y="509486"/>
            <a:ext cx="10972800" cy="307975"/>
          </a:xfrm>
          <a:prstGeom prst="rect">
            <a:avLst/>
          </a:prstGeom>
          <a:noFill/>
          <a:ln>
            <a:noFill/>
          </a:ln>
          <a:extLst>
            <a:ext uri="{FAA26D3D-D897-4be2-8F04-BA451C77F1D7}"/>
            <a:ext uri="{909E8E84-426E-40dd-AFC4-6F175D3DCCD1}"/>
            <a:ext uri="{91240B29-F687-4f45-9708-019B960494DF}"/>
          </a:extLst>
        </p:spPr>
        <p:txBody>
          <a:bodyPr/>
          <a:lstStyle>
            <a:lvl1pPr>
              <a:defRPr sz="3200"/>
            </a:lvl1pPr>
          </a:lstStyle>
          <a:p>
            <a:pPr lvl="0"/>
            <a:r>
              <a:rPr lang="en-US" altLang="en-US"/>
              <a:t>Click to edit Master title style</a:t>
            </a:r>
          </a:p>
        </p:txBody>
      </p:sp>
      <p:sp>
        <p:nvSpPr>
          <p:cNvPr id="9" name="Text Placeholder 7"/>
          <p:cNvSpPr>
            <a:spLocks noGrp="1"/>
          </p:cNvSpPr>
          <p:nvPr>
            <p:ph type="body" sz="quarter" idx="10"/>
          </p:nvPr>
        </p:nvSpPr>
        <p:spPr>
          <a:xfrm>
            <a:off x="412751" y="1085848"/>
            <a:ext cx="11366500" cy="4954589"/>
          </a:xfrm>
          <a:prstGeom prst="rect">
            <a:avLst/>
          </a:prstGeom>
        </p:spPr>
        <p:txBody>
          <a:bodyPr/>
          <a:lstStyle>
            <a:lvl3pPr>
              <a:defRPr sz="1600"/>
            </a:lvl3pPr>
            <a:lvl4pPr marL="741344" indent="-176209">
              <a:tabLst/>
              <a:defRPr sz="1600"/>
            </a:lvl4pPr>
            <a:lvl5pPr marL="909616" indent="-168270">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223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76557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85" y="1085851"/>
            <a:ext cx="5479499" cy="4916488"/>
          </a:xfrm>
        </p:spPr>
        <p:txBody>
          <a:bodyPr wrap="square"/>
          <a:lstStyle>
            <a:lvl1pPr marL="0" indent="0">
              <a:lnSpc>
                <a:spcPts val="2500"/>
              </a:lnSpc>
              <a:defRPr sz="1800">
                <a:solidFill>
                  <a:srgbClr val="333333"/>
                </a:solidFill>
              </a:defRPr>
            </a:lvl1pPr>
            <a:lvl2pPr>
              <a:lnSpc>
                <a:spcPts val="2500"/>
              </a:lnSpc>
              <a:defRPr sz="1800"/>
            </a:lvl2pPr>
            <a:lvl3pPr>
              <a:lnSpc>
                <a:spcPts val="2500"/>
              </a:lnSpc>
              <a:defRPr sz="1600"/>
            </a:lvl3pPr>
            <a:lvl4pPr>
              <a:lnSpc>
                <a:spcPts val="2500"/>
              </a:lnSpc>
              <a:defRPr sz="1600"/>
            </a:lvl4pPr>
            <a:lvl5pPr marL="1255682" indent="-225420">
              <a:lnSpc>
                <a:spcPts val="2500"/>
              </a:lnSpc>
              <a:defRPr sz="1600"/>
            </a:lvl5pPr>
          </a:lstStyle>
          <a:p>
            <a:pPr lvl="0"/>
            <a:r>
              <a:rPr lang="en-US" dirty="0"/>
              <a:t>Click to edit Master text styles</a:t>
            </a:r>
          </a:p>
        </p:txBody>
      </p:sp>
      <p:sp>
        <p:nvSpPr>
          <p:cNvPr id="5" name="Content Placeholder 2"/>
          <p:cNvSpPr>
            <a:spLocks noGrp="1"/>
          </p:cNvSpPr>
          <p:nvPr>
            <p:ph idx="10"/>
          </p:nvPr>
        </p:nvSpPr>
        <p:spPr>
          <a:xfrm>
            <a:off x="6301319" y="1085851"/>
            <a:ext cx="5477933" cy="4954588"/>
          </a:xfrm>
        </p:spPr>
        <p:txBody>
          <a:bodyPr/>
          <a:lstStyle>
            <a:lvl1pPr marL="0" indent="0">
              <a:lnSpc>
                <a:spcPts val="2500"/>
              </a:lnSpc>
              <a:defRPr sz="1800">
                <a:solidFill>
                  <a:srgbClr val="333333"/>
                </a:solidFill>
              </a:defRPr>
            </a:lvl1pPr>
            <a:lvl2pPr>
              <a:lnSpc>
                <a:spcPts val="2500"/>
              </a:lnSpc>
              <a:defRPr sz="1800"/>
            </a:lvl2pPr>
            <a:lvl3pPr>
              <a:lnSpc>
                <a:spcPts val="2500"/>
              </a:lnSpc>
              <a:defRPr sz="1600"/>
            </a:lvl3pPr>
            <a:lvl4pPr>
              <a:lnSpc>
                <a:spcPts val="2500"/>
              </a:lnSpc>
              <a:defRPr sz="1600"/>
            </a:lvl4pPr>
            <a:lvl5pPr marL="1255682" indent="-225420">
              <a:lnSpc>
                <a:spcPts val="2500"/>
              </a:lnSpc>
              <a:defRPr sz="1600"/>
            </a:lvl5pPr>
          </a:lstStyle>
          <a:p>
            <a:pPr lvl="0"/>
            <a:r>
              <a:rPr lang="en-US" dirty="0"/>
              <a:t>Click to edit Master text styles</a:t>
            </a:r>
          </a:p>
        </p:txBody>
      </p:sp>
      <p:sp>
        <p:nvSpPr>
          <p:cNvPr id="6" name="Title Placeholder 1"/>
          <p:cNvSpPr>
            <a:spLocks noGrp="1"/>
          </p:cNvSpPr>
          <p:nvPr>
            <p:ph type="title"/>
          </p:nvPr>
        </p:nvSpPr>
        <p:spPr bwMode="auto">
          <a:xfrm>
            <a:off x="412751" y="509486"/>
            <a:ext cx="10972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ltLang="en-US" dirty="0"/>
              <a:t>Click to edit Master title style</a:t>
            </a:r>
          </a:p>
        </p:txBody>
      </p:sp>
    </p:spTree>
    <p:extLst>
      <p:ext uri="{BB962C8B-B14F-4D97-AF65-F5344CB8AC3E}">
        <p14:creationId xmlns:p14="http://schemas.microsoft.com/office/powerpoint/2010/main" val="541814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8637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63C21-A1DD-4471-B19B-1E88766A70D5}"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1010550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87475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81000" y="1219201"/>
            <a:ext cx="11430000" cy="5013351"/>
          </a:xfrm>
          <a:prstGeom prst="rect">
            <a:avLst/>
          </a:prstGeom>
          <a:noFill/>
          <a:ln>
            <a:noFill/>
          </a:ln>
        </p:spPr>
        <p:txBody>
          <a:bodyPr spcFirstLastPara="1" wrap="square" lIns="72000" tIns="0" rIns="0" bIns="0" anchor="t" anchorCtr="0"/>
          <a:lstStyle>
            <a:lvl1pPr marL="457189" marR="0" lvl="0" indent="-342891" algn="l" rtl="0">
              <a:lnSpc>
                <a:spcPct val="100000"/>
              </a:lnSpc>
              <a:spcBef>
                <a:spcPts val="1000"/>
              </a:spcBef>
              <a:spcAft>
                <a:spcPts val="0"/>
              </a:spcAft>
              <a:buClr>
                <a:srgbClr val="F57E20"/>
              </a:buClr>
              <a:buSzPts val="1800"/>
              <a:buFont typeface="Arial"/>
              <a:buChar char="•"/>
              <a:defRPr sz="1800" b="0" i="0" u="none" strike="noStrike" cap="none">
                <a:solidFill>
                  <a:srgbClr val="273541"/>
                </a:solidFill>
                <a:latin typeface="Open Sans"/>
                <a:ea typeface="Open Sans"/>
                <a:cs typeface="Open Sans"/>
                <a:sym typeface="Open Sans"/>
              </a:defRPr>
            </a:lvl1pPr>
            <a:lvl2pPr marL="914377" marR="0" lvl="1" indent="-38099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66" marR="0" lvl="2" indent="-35559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title"/>
          </p:nvPr>
        </p:nvSpPr>
        <p:spPr>
          <a:xfrm>
            <a:off x="381000" y="419101"/>
            <a:ext cx="9384792" cy="419100"/>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rgbClr val="F57E20"/>
              </a:buClr>
              <a:buSzPts val="2800"/>
              <a:buFont typeface="Open Sans"/>
              <a:buNone/>
              <a:defRPr sz="2800" b="1" i="0" u="none" strike="noStrike" cap="none">
                <a:solidFill>
                  <a:srgbClr val="F57E2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7" name="Google Shape;17;p3"/>
          <p:cNvPicPr preferRelativeResize="0"/>
          <p:nvPr/>
        </p:nvPicPr>
        <p:blipFill rotWithShape="1">
          <a:blip r:embed="rId3">
            <a:alphaModFix/>
          </a:blip>
          <a:srcRect/>
          <a:stretch/>
        </p:blipFill>
        <p:spPr>
          <a:xfrm>
            <a:off x="9857100" y="312606"/>
            <a:ext cx="1975344" cy="676207"/>
          </a:xfrm>
          <a:prstGeom prst="rect">
            <a:avLst/>
          </a:prstGeom>
          <a:noFill/>
          <a:ln>
            <a:noFill/>
          </a:ln>
        </p:spPr>
      </p:pic>
    </p:spTree>
    <p:extLst>
      <p:ext uri="{BB962C8B-B14F-4D97-AF65-F5344CB8AC3E}">
        <p14:creationId xmlns:p14="http://schemas.microsoft.com/office/powerpoint/2010/main" val="108855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2">
  <p:cSld name="Content Slide 2">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12751" y="509486"/>
            <a:ext cx="10972800" cy="308100"/>
          </a:xfrm>
          <a:prstGeom prst="rect">
            <a:avLst/>
          </a:prstGeom>
          <a:noFill/>
          <a:ln>
            <a:noFill/>
          </a:ln>
        </p:spPr>
        <p:txBody>
          <a:bodyPr spcFirstLastPara="1" wrap="square" lIns="0" tIns="0" rIns="0" bIns="0" anchor="ctr" anchorCtr="0"/>
          <a:lstStyle>
            <a:lvl1pPr lvl="0" algn="l" rtl="0">
              <a:spcBef>
                <a:spcPts val="0"/>
              </a:spcBef>
              <a:spcAft>
                <a:spcPts val="0"/>
              </a:spcAft>
              <a:buSzPts val="1900"/>
              <a:buNone/>
              <a:defRPr sz="3200"/>
            </a:lvl1pPr>
            <a:lvl2pPr lvl="1" algn="l" rtl="0">
              <a:spcBef>
                <a:spcPts val="0"/>
              </a:spcBef>
              <a:spcAft>
                <a:spcPts val="0"/>
              </a:spcAft>
              <a:buSzPts val="1900"/>
              <a:buNone/>
              <a:defRPr/>
            </a:lvl2pPr>
            <a:lvl3pPr lvl="2" algn="l" rtl="0">
              <a:spcBef>
                <a:spcPts val="0"/>
              </a:spcBef>
              <a:spcAft>
                <a:spcPts val="0"/>
              </a:spcAft>
              <a:buSzPts val="1900"/>
              <a:buNone/>
              <a:defRPr/>
            </a:lvl3pPr>
            <a:lvl4pPr lvl="3" algn="l" rtl="0">
              <a:spcBef>
                <a:spcPts val="0"/>
              </a:spcBef>
              <a:spcAft>
                <a:spcPts val="0"/>
              </a:spcAft>
              <a:buSzPts val="1900"/>
              <a:buNone/>
              <a:defRPr/>
            </a:lvl4pPr>
            <a:lvl5pPr lvl="4" algn="l" rtl="0">
              <a:spcBef>
                <a:spcPts val="0"/>
              </a:spcBef>
              <a:spcAft>
                <a:spcPts val="0"/>
              </a:spcAft>
              <a:buSzPts val="1900"/>
              <a:buNone/>
              <a:defRPr/>
            </a:lvl5pPr>
            <a:lvl6pPr lvl="5" algn="ctr" rtl="0">
              <a:spcBef>
                <a:spcPts val="0"/>
              </a:spcBef>
              <a:spcAft>
                <a:spcPts val="0"/>
              </a:spcAft>
              <a:buSzPts val="1900"/>
              <a:buNone/>
              <a:defRPr/>
            </a:lvl6pPr>
            <a:lvl7pPr lvl="6" algn="ctr" rtl="0">
              <a:spcBef>
                <a:spcPts val="0"/>
              </a:spcBef>
              <a:spcAft>
                <a:spcPts val="0"/>
              </a:spcAft>
              <a:buSzPts val="1900"/>
              <a:buNone/>
              <a:defRPr/>
            </a:lvl7pPr>
            <a:lvl8pPr lvl="7" algn="ctr" rtl="0">
              <a:spcBef>
                <a:spcPts val="0"/>
              </a:spcBef>
              <a:spcAft>
                <a:spcPts val="0"/>
              </a:spcAft>
              <a:buSzPts val="1900"/>
              <a:buNone/>
              <a:defRPr/>
            </a:lvl8pPr>
            <a:lvl9pPr lvl="8" algn="ctr" rtl="0">
              <a:spcBef>
                <a:spcPts val="0"/>
              </a:spcBef>
              <a:spcAft>
                <a:spcPts val="0"/>
              </a:spcAft>
              <a:buSzPts val="1900"/>
              <a:buNone/>
              <a:defRPr/>
            </a:lvl9pPr>
          </a:lstStyle>
          <a:p>
            <a:endParaRPr/>
          </a:p>
        </p:txBody>
      </p:sp>
      <p:sp>
        <p:nvSpPr>
          <p:cNvPr id="42" name="Google Shape;42;p11"/>
          <p:cNvSpPr txBox="1">
            <a:spLocks noGrp="1"/>
          </p:cNvSpPr>
          <p:nvPr>
            <p:ph type="body" idx="1"/>
          </p:nvPr>
        </p:nvSpPr>
        <p:spPr>
          <a:xfrm>
            <a:off x="412751" y="1085849"/>
            <a:ext cx="11366400" cy="4954500"/>
          </a:xfrm>
          <a:prstGeom prst="rect">
            <a:avLst/>
          </a:prstGeom>
          <a:noFill/>
          <a:ln>
            <a:noFill/>
          </a:ln>
        </p:spPr>
        <p:txBody>
          <a:bodyPr spcFirstLastPara="1" wrap="square" lIns="121900" tIns="60925" rIns="121900" bIns="60925" anchor="t" anchorCtr="0"/>
          <a:lstStyle>
            <a:lvl1pPr marL="457189" marR="0" lvl="0" indent="-380990" algn="l" rtl="0">
              <a:spcBef>
                <a:spcPts val="500"/>
              </a:spcBef>
              <a:spcAft>
                <a:spcPts val="0"/>
              </a:spcAft>
              <a:buClr>
                <a:srgbClr val="252835"/>
              </a:buClr>
              <a:buSzPts val="2400"/>
              <a:buFont typeface="Arial"/>
              <a:buChar char="•"/>
              <a:defRPr sz="2400" b="1" i="0" u="none" strike="noStrike" cap="none">
                <a:solidFill>
                  <a:srgbClr val="252835"/>
                </a:solidFill>
                <a:latin typeface="Arial"/>
                <a:ea typeface="Arial"/>
                <a:cs typeface="Arial"/>
                <a:sym typeface="Arial"/>
              </a:defRPr>
            </a:lvl1pPr>
            <a:lvl2pPr marL="914377" marR="0" lvl="1" indent="-400041" algn="l" rtl="0">
              <a:spcBef>
                <a:spcPts val="500"/>
              </a:spcBef>
              <a:spcAft>
                <a:spcPts val="0"/>
              </a:spcAft>
              <a:buClr>
                <a:srgbClr val="252835"/>
              </a:buClr>
              <a:buSzPts val="2700"/>
              <a:buFont typeface="Arial"/>
              <a:buChar char="•"/>
              <a:defRPr sz="2700" b="0" i="0" u="none" strike="noStrike" cap="none">
                <a:solidFill>
                  <a:srgbClr val="252835"/>
                </a:solidFill>
                <a:latin typeface="Arial"/>
                <a:ea typeface="Arial"/>
                <a:cs typeface="Arial"/>
                <a:sym typeface="Arial"/>
              </a:defRPr>
            </a:lvl2pPr>
            <a:lvl3pPr marL="1371566" marR="0" lvl="2" indent="-330192" algn="l" rtl="0">
              <a:spcBef>
                <a:spcPts val="300"/>
              </a:spcBef>
              <a:spcAft>
                <a:spcPts val="0"/>
              </a:spcAft>
              <a:buClr>
                <a:srgbClr val="252835"/>
              </a:buClr>
              <a:buSzPts val="1600"/>
              <a:buFont typeface="Arial"/>
              <a:buChar char="•"/>
              <a:defRPr sz="1600" b="0" i="0" u="none" strike="noStrike" cap="none">
                <a:solidFill>
                  <a:srgbClr val="252835"/>
                </a:solidFill>
                <a:latin typeface="Arial"/>
                <a:ea typeface="Arial"/>
                <a:cs typeface="Arial"/>
                <a:sym typeface="Arial"/>
              </a:defRPr>
            </a:lvl3pPr>
            <a:lvl4pPr marL="1828754" marR="0" lvl="3" indent="-330192" algn="l" rtl="0">
              <a:spcBef>
                <a:spcPts val="300"/>
              </a:spcBef>
              <a:spcAft>
                <a:spcPts val="0"/>
              </a:spcAft>
              <a:buClr>
                <a:srgbClr val="252835"/>
              </a:buClr>
              <a:buSzPts val="1600"/>
              <a:buFont typeface="Arial"/>
              <a:buChar char="•"/>
              <a:defRPr sz="1600" b="0" i="0" u="none" strike="noStrike" cap="none">
                <a:solidFill>
                  <a:srgbClr val="252835"/>
                </a:solidFill>
                <a:latin typeface="Arial"/>
                <a:ea typeface="Arial"/>
                <a:cs typeface="Arial"/>
                <a:sym typeface="Arial"/>
              </a:defRPr>
            </a:lvl4pPr>
            <a:lvl5pPr marL="2285943" marR="0" lvl="4" indent="-330192" algn="l" rtl="0">
              <a:spcBef>
                <a:spcPts val="300"/>
              </a:spcBef>
              <a:spcAft>
                <a:spcPts val="0"/>
              </a:spcAft>
              <a:buClr>
                <a:srgbClr val="252835"/>
              </a:buClr>
              <a:buSzPts val="1600"/>
              <a:buFont typeface="Georgia"/>
              <a:buChar char="•"/>
              <a:defRPr sz="1600" b="0" i="1" u="none" strike="noStrike" cap="none">
                <a:solidFill>
                  <a:srgbClr val="252835"/>
                </a:solidFill>
                <a:latin typeface="Georgia"/>
                <a:ea typeface="Georgia"/>
                <a:cs typeface="Georgia"/>
                <a:sym typeface="Georgia"/>
              </a:defRPr>
            </a:lvl5pPr>
            <a:lvl6pPr marL="2743131" marR="0" lvl="5"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6pPr>
            <a:lvl7pPr marL="3200320" marR="0" lvl="6"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7pPr>
            <a:lvl8pPr marL="3657509" marR="0" lvl="7"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8pPr>
            <a:lvl9pPr marL="4114697" marR="0" lvl="8" indent="-400041" algn="l" rtl="0">
              <a:spcBef>
                <a:spcPts val="500"/>
              </a:spcBef>
              <a:spcAft>
                <a:spcPts val="0"/>
              </a:spcAft>
              <a:buClr>
                <a:schemeClr val="dk1"/>
              </a:buClr>
              <a:buSzPts val="2700"/>
              <a:buFont typeface="Arial"/>
              <a:buChar char="•"/>
              <a:defRPr sz="27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44028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988136" y="1129277"/>
            <a:ext cx="8026645" cy="1762055"/>
          </a:xfrm>
        </p:spPr>
        <p:txBody>
          <a:bodyPr anchor="b">
            <a:noAutofit/>
          </a:bodyPr>
          <a:lstStyle>
            <a:lvl1pPr>
              <a:defRPr sz="4000">
                <a:solidFill>
                  <a:schemeClr val="bg1"/>
                </a:solidFill>
              </a:defRPr>
            </a:lvl1pPr>
          </a:lstStyle>
          <a:p>
            <a:r>
              <a:rPr lang="es-ES"/>
              <a:t>Clic para editar título</a:t>
            </a:r>
            <a:endParaRPr lang="en-US" dirty="0"/>
          </a:p>
        </p:txBody>
      </p:sp>
      <p:sp>
        <p:nvSpPr>
          <p:cNvPr id="11" name="Subtitle 2"/>
          <p:cNvSpPr>
            <a:spLocks noGrp="1"/>
          </p:cNvSpPr>
          <p:nvPr>
            <p:ph type="subTitle" idx="1"/>
          </p:nvPr>
        </p:nvSpPr>
        <p:spPr>
          <a:xfrm>
            <a:off x="988135" y="2929251"/>
            <a:ext cx="7010400" cy="304800"/>
          </a:xfrm>
          <a:prstGeom prst="rect">
            <a:avLst/>
          </a:prstGeom>
        </p:spPr>
        <p:txBody>
          <a:bodyPr/>
          <a:lstStyle>
            <a:lvl1pPr marL="0" indent="0" algn="l">
              <a:buNone/>
              <a:defRPr sz="1600" b="0" spc="60" baseline="0">
                <a:solidFill>
                  <a:schemeClr val="bg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119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E63C21-A1DD-4471-B19B-1E88766A70D5}"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26510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63C21-A1DD-4471-B19B-1E88766A70D5}"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118978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63C21-A1DD-4471-B19B-1E88766A70D5}"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398413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63C21-A1DD-4471-B19B-1E88766A70D5}"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162577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63C21-A1DD-4471-B19B-1E88766A70D5}"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155911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63C21-A1DD-4471-B19B-1E88766A70D5}"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1978452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E63C21-A1DD-4471-B19B-1E88766A70D5}"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D41D3-2ADA-4855-82E4-8F2FB0DAE746}" type="slidenum">
              <a:rPr lang="en-US" smtClean="0"/>
              <a:t>‹#›</a:t>
            </a:fld>
            <a:endParaRPr lang="en-US"/>
          </a:p>
        </p:txBody>
      </p:sp>
    </p:spTree>
    <p:extLst>
      <p:ext uri="{BB962C8B-B14F-4D97-AF65-F5344CB8AC3E}">
        <p14:creationId xmlns:p14="http://schemas.microsoft.com/office/powerpoint/2010/main" val="71896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63C21-A1DD-4471-B19B-1E88766A70D5}" type="datetimeFigureOut">
              <a:rPr lang="en-US" smtClean="0"/>
              <a:t>8/5/2019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41D3-2ADA-4855-82E4-8F2FB0DAE746}" type="slidenum">
              <a:rPr lang="en-US" smtClean="0"/>
              <a:t>‹#›</a:t>
            </a:fld>
            <a:endParaRPr lang="en-US"/>
          </a:p>
        </p:txBody>
      </p:sp>
    </p:spTree>
    <p:extLst>
      <p:ext uri="{BB962C8B-B14F-4D97-AF65-F5344CB8AC3E}">
        <p14:creationId xmlns:p14="http://schemas.microsoft.com/office/powerpoint/2010/main" val="152821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6">
            <a:alphaModFix/>
          </a:blip>
          <a:srcRect/>
          <a:stretch/>
        </p:blipFill>
        <p:spPr>
          <a:xfrm>
            <a:off x="381001" y="280361"/>
            <a:ext cx="2402153" cy="822315"/>
          </a:xfrm>
          <a:prstGeom prst="rect">
            <a:avLst/>
          </a:prstGeom>
          <a:noFill/>
          <a:ln>
            <a:noFill/>
          </a:ln>
        </p:spPr>
      </p:pic>
    </p:spTree>
    <p:extLst>
      <p:ext uri="{BB962C8B-B14F-4D97-AF65-F5344CB8AC3E}">
        <p14:creationId xmlns:p14="http://schemas.microsoft.com/office/powerpoint/2010/main" val="27992368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28">
          <p15:clr>
            <a:srgbClr val="F26B43"/>
          </p15:clr>
        </p15:guide>
        <p15:guide id="2" pos="240">
          <p15:clr>
            <a:srgbClr val="F26B43"/>
          </p15:clr>
        </p15:guide>
        <p15:guide id="3" orient="horz" pos="264">
          <p15:clr>
            <a:srgbClr val="F26B43"/>
          </p15:clr>
        </p15:guide>
        <p15:guide id="4" pos="7440">
          <p15:clr>
            <a:srgbClr val="F26B43"/>
          </p15:clr>
        </p15:guide>
        <p15:guide id="5" orient="horz" pos="7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552449" y="275167"/>
            <a:ext cx="10972800" cy="1143300"/>
          </a:xfrm>
          <a:prstGeom prst="rect">
            <a:avLst/>
          </a:prstGeom>
          <a:noFill/>
          <a:ln>
            <a:noFill/>
          </a:ln>
        </p:spPr>
        <p:txBody>
          <a:bodyPr spcFirstLastPara="1" wrap="square" lIns="0" tIns="0" rIns="0" bIns="0" anchor="ctr" anchorCtr="0"/>
          <a:lstStyle>
            <a:lvl1pPr marR="0" lvl="0" algn="l" rtl="0">
              <a:spcBef>
                <a:spcPts val="0"/>
              </a:spcBef>
              <a:spcAft>
                <a:spcPts val="0"/>
              </a:spcAft>
              <a:buSzPts val="1900"/>
              <a:buNone/>
              <a:defRPr sz="4000" b="1" i="0" u="none" strike="noStrike" cap="none">
                <a:solidFill>
                  <a:srgbClr val="252835"/>
                </a:solidFill>
                <a:latin typeface="Century Gothic"/>
                <a:ea typeface="Century Gothic"/>
                <a:cs typeface="Century Gothic"/>
                <a:sym typeface="Century Gothic"/>
              </a:defRPr>
            </a:lvl1pPr>
            <a:lvl2pPr marR="0" lvl="1" algn="l" rtl="0">
              <a:spcBef>
                <a:spcPts val="0"/>
              </a:spcBef>
              <a:spcAft>
                <a:spcPts val="0"/>
              </a:spcAft>
              <a:buSzPts val="1900"/>
              <a:buNone/>
              <a:defRPr sz="4000" b="1" i="0" u="none" strike="noStrike" cap="none">
                <a:solidFill>
                  <a:srgbClr val="252835"/>
                </a:solidFill>
                <a:latin typeface="Century Gothic"/>
                <a:ea typeface="Century Gothic"/>
                <a:cs typeface="Century Gothic"/>
                <a:sym typeface="Century Gothic"/>
              </a:defRPr>
            </a:lvl2pPr>
            <a:lvl3pPr marR="0" lvl="2" algn="l" rtl="0">
              <a:spcBef>
                <a:spcPts val="0"/>
              </a:spcBef>
              <a:spcAft>
                <a:spcPts val="0"/>
              </a:spcAft>
              <a:buSzPts val="1900"/>
              <a:buNone/>
              <a:defRPr sz="4000" b="1" i="0" u="none" strike="noStrike" cap="none">
                <a:solidFill>
                  <a:srgbClr val="252835"/>
                </a:solidFill>
                <a:latin typeface="Century Gothic"/>
                <a:ea typeface="Century Gothic"/>
                <a:cs typeface="Century Gothic"/>
                <a:sym typeface="Century Gothic"/>
              </a:defRPr>
            </a:lvl3pPr>
            <a:lvl4pPr marR="0" lvl="3" algn="l" rtl="0">
              <a:spcBef>
                <a:spcPts val="0"/>
              </a:spcBef>
              <a:spcAft>
                <a:spcPts val="0"/>
              </a:spcAft>
              <a:buSzPts val="1900"/>
              <a:buNone/>
              <a:defRPr sz="4000" b="1" i="0" u="none" strike="noStrike" cap="none">
                <a:solidFill>
                  <a:srgbClr val="252835"/>
                </a:solidFill>
                <a:latin typeface="Century Gothic"/>
                <a:ea typeface="Century Gothic"/>
                <a:cs typeface="Century Gothic"/>
                <a:sym typeface="Century Gothic"/>
              </a:defRPr>
            </a:lvl4pPr>
            <a:lvl5pPr marR="0" lvl="4" algn="l" rtl="0">
              <a:spcBef>
                <a:spcPts val="0"/>
              </a:spcBef>
              <a:spcAft>
                <a:spcPts val="0"/>
              </a:spcAft>
              <a:buSzPts val="1900"/>
              <a:buNone/>
              <a:defRPr sz="4000" b="1" i="0" u="none" strike="noStrike" cap="none">
                <a:solidFill>
                  <a:srgbClr val="252835"/>
                </a:solidFill>
                <a:latin typeface="Century Gothic"/>
                <a:ea typeface="Century Gothic"/>
                <a:cs typeface="Century Gothic"/>
                <a:sym typeface="Century Gothic"/>
              </a:defRPr>
            </a:lvl5pPr>
            <a:lvl6pPr marR="0" lvl="5" algn="ctr" rtl="0">
              <a:spcBef>
                <a:spcPts val="0"/>
              </a:spcBef>
              <a:spcAft>
                <a:spcPts val="0"/>
              </a:spcAft>
              <a:buSzPts val="1900"/>
              <a:buNone/>
              <a:defRPr sz="4800" b="0" i="0" u="none" strike="noStrike" cap="none">
                <a:solidFill>
                  <a:srgbClr val="252835"/>
                </a:solidFill>
                <a:latin typeface="Bevan"/>
                <a:ea typeface="Bevan"/>
                <a:cs typeface="Bevan"/>
                <a:sym typeface="Bevan"/>
              </a:defRPr>
            </a:lvl6pPr>
            <a:lvl7pPr marR="0" lvl="6" algn="ctr" rtl="0">
              <a:spcBef>
                <a:spcPts val="0"/>
              </a:spcBef>
              <a:spcAft>
                <a:spcPts val="0"/>
              </a:spcAft>
              <a:buSzPts val="1900"/>
              <a:buNone/>
              <a:defRPr sz="4800" b="0" i="0" u="none" strike="noStrike" cap="none">
                <a:solidFill>
                  <a:srgbClr val="252835"/>
                </a:solidFill>
                <a:latin typeface="Bevan"/>
                <a:ea typeface="Bevan"/>
                <a:cs typeface="Bevan"/>
                <a:sym typeface="Bevan"/>
              </a:defRPr>
            </a:lvl7pPr>
            <a:lvl8pPr marR="0" lvl="7" algn="ctr" rtl="0">
              <a:spcBef>
                <a:spcPts val="0"/>
              </a:spcBef>
              <a:spcAft>
                <a:spcPts val="0"/>
              </a:spcAft>
              <a:buSzPts val="1900"/>
              <a:buNone/>
              <a:defRPr sz="4800" b="0" i="0" u="none" strike="noStrike" cap="none">
                <a:solidFill>
                  <a:srgbClr val="252835"/>
                </a:solidFill>
                <a:latin typeface="Bevan"/>
                <a:ea typeface="Bevan"/>
                <a:cs typeface="Bevan"/>
                <a:sym typeface="Bevan"/>
              </a:defRPr>
            </a:lvl8pPr>
            <a:lvl9pPr marR="0" lvl="8" algn="ctr" rtl="0">
              <a:spcBef>
                <a:spcPts val="0"/>
              </a:spcBef>
              <a:spcAft>
                <a:spcPts val="0"/>
              </a:spcAft>
              <a:buSzPts val="1900"/>
              <a:buNone/>
              <a:defRPr sz="4800" b="0" i="0" u="none" strike="noStrike" cap="none">
                <a:solidFill>
                  <a:srgbClr val="252835"/>
                </a:solidFill>
                <a:latin typeface="Bevan"/>
                <a:ea typeface="Bevan"/>
                <a:cs typeface="Bevan"/>
                <a:sym typeface="Bevan"/>
              </a:defRPr>
            </a:lvl9pPr>
          </a:lstStyle>
          <a:p>
            <a:endParaRPr/>
          </a:p>
        </p:txBody>
      </p:sp>
    </p:spTree>
    <p:extLst>
      <p:ext uri="{BB962C8B-B14F-4D97-AF65-F5344CB8AC3E}">
        <p14:creationId xmlns:p14="http://schemas.microsoft.com/office/powerpoint/2010/main" val="3870219236"/>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442002"/>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hyperlink" Target="http://commons.wikimedia.org/wiki/file:server-database-red.svg"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hyperlink" Target="https://pixabay.com/en/binoculars-search-see-to-find-1015265/" TargetMode="Externa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commons.wikimedia.org/wiki/File:Forbidden_Symbol.svg"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ommons.wikimedia.org/wiki/file:server-database-red.svg" TargetMode="External"/><Relationship Id="rId5" Type="http://schemas.openxmlformats.org/officeDocument/2006/relationships/image" Target="../media/image25.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mailto:tlandolt@reprintsdesk.com"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emf"/><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873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60">
            <a:extLst>
              <a:ext uri="{FF2B5EF4-FFF2-40B4-BE49-F238E27FC236}">
                <a16:creationId xmlns:a16="http://schemas.microsoft.com/office/drawing/2014/main" id="{0E88C1C6-0C34-4075-BA3E-D14B176C0B32}"/>
              </a:ext>
            </a:extLst>
          </p:cNvPr>
          <p:cNvGrpSpPr>
            <a:grpSpLocks/>
          </p:cNvGrpSpPr>
          <p:nvPr/>
        </p:nvGrpSpPr>
        <p:grpSpPr bwMode="auto">
          <a:xfrm>
            <a:off x="2188634" y="550333"/>
            <a:ext cx="8068733" cy="6705600"/>
            <a:chOff x="4222570" y="3268989"/>
            <a:chExt cx="3746861" cy="3515306"/>
          </a:xfrm>
        </p:grpSpPr>
        <p:pic>
          <p:nvPicPr>
            <p:cNvPr id="49158" name="Picture 33">
              <a:extLst>
                <a:ext uri="{FF2B5EF4-FFF2-40B4-BE49-F238E27FC236}">
                  <a16:creationId xmlns:a16="http://schemas.microsoft.com/office/drawing/2014/main" id="{B2E4BF22-F495-4AB5-B1A9-5F4B162F92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570" y="3268989"/>
              <a:ext cx="3746861" cy="35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9" name="Group 34">
              <a:extLst>
                <a:ext uri="{FF2B5EF4-FFF2-40B4-BE49-F238E27FC236}">
                  <a16:creationId xmlns:a16="http://schemas.microsoft.com/office/drawing/2014/main" id="{E8F4A6EF-19D8-48FA-8B2C-F5046A1A0D3C}"/>
                </a:ext>
              </a:extLst>
            </p:cNvPr>
            <p:cNvGrpSpPr>
              <a:grpSpLocks/>
            </p:cNvGrpSpPr>
            <p:nvPr/>
          </p:nvGrpSpPr>
          <p:grpSpPr bwMode="auto">
            <a:xfrm>
              <a:off x="4640809" y="3702483"/>
              <a:ext cx="3029172" cy="1710230"/>
              <a:chOff x="4640809" y="3464358"/>
              <a:chExt cx="3029172" cy="1710230"/>
            </a:xfrm>
          </p:grpSpPr>
          <p:sp>
            <p:nvSpPr>
              <p:cNvPr id="17" name="Rectangle 44">
                <a:extLst>
                  <a:ext uri="{FF2B5EF4-FFF2-40B4-BE49-F238E27FC236}">
                    <a16:creationId xmlns:a16="http://schemas.microsoft.com/office/drawing/2014/main" id="{0F138853-AD64-467F-AD6D-09A673D6544D}"/>
                  </a:ext>
                </a:extLst>
              </p:cNvPr>
              <p:cNvSpPr>
                <a:spLocks noChangeArrowheads="1"/>
              </p:cNvSpPr>
              <p:nvPr/>
            </p:nvSpPr>
            <p:spPr bwMode="auto">
              <a:xfrm>
                <a:off x="4642274" y="3463619"/>
                <a:ext cx="3026386" cy="1711049"/>
              </a:xfrm>
              <a:prstGeom prst="rect">
                <a:avLst/>
              </a:prstGeom>
              <a:solidFill>
                <a:schemeClr val="accent3"/>
              </a:solidFill>
              <a:ln>
                <a:noFill/>
              </a:ln>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61" name="Freeform 46">
                <a:extLst>
                  <a:ext uri="{FF2B5EF4-FFF2-40B4-BE49-F238E27FC236}">
                    <a16:creationId xmlns:a16="http://schemas.microsoft.com/office/drawing/2014/main" id="{0CD97074-EA7B-4AD7-B025-177A242C9FD2}"/>
                  </a:ext>
                </a:extLst>
              </p:cNvPr>
              <p:cNvSpPr>
                <a:spLocks/>
              </p:cNvSpPr>
              <p:nvPr/>
            </p:nvSpPr>
            <p:spPr bwMode="auto">
              <a:xfrm>
                <a:off x="4640809" y="3464358"/>
                <a:ext cx="3029172" cy="1710230"/>
              </a:xfrm>
              <a:custGeom>
                <a:avLst/>
                <a:gdLst>
                  <a:gd name="T0" fmla="*/ 2147483646 w 2513"/>
                  <a:gd name="T1" fmla="*/ 0 h 1561"/>
                  <a:gd name="T2" fmla="*/ 0 w 2513"/>
                  <a:gd name="T3" fmla="*/ 0 h 1561"/>
                  <a:gd name="T4" fmla="*/ 0 w 2513"/>
                  <a:gd name="T5" fmla="*/ 2147483646 h 1561"/>
                  <a:gd name="T6" fmla="*/ 2147483646 w 2513"/>
                  <a:gd name="T7" fmla="*/ 0 h 15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13" h="1561">
                    <a:moveTo>
                      <a:pt x="2513" y="0"/>
                    </a:moveTo>
                    <a:lnTo>
                      <a:pt x="0" y="0"/>
                    </a:lnTo>
                    <a:lnTo>
                      <a:pt x="0" y="1561"/>
                    </a:lnTo>
                    <a:lnTo>
                      <a:pt x="2513" y="0"/>
                    </a:lnTo>
                    <a:close/>
                  </a:path>
                </a:pathLst>
              </a:custGeom>
              <a:solidFill>
                <a:schemeClr val="bg1">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49155" name="Text Placeholder 1">
            <a:extLst>
              <a:ext uri="{FF2B5EF4-FFF2-40B4-BE49-F238E27FC236}">
                <a16:creationId xmlns:a16="http://schemas.microsoft.com/office/drawing/2014/main" id="{6D1734F1-9522-48EE-AF7E-37C9A1A664C0}"/>
              </a:ext>
            </a:extLst>
          </p:cNvPr>
          <p:cNvSpPr txBox="1">
            <a:spLocks/>
          </p:cNvSpPr>
          <p:nvPr/>
        </p:nvSpPr>
        <p:spPr bwMode="auto">
          <a:xfrm>
            <a:off x="0" y="2118"/>
            <a:ext cx="12192000" cy="101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91440" bIns="45720" anchor="ctr"/>
          <a:lstStyle>
            <a:lvl1pPr>
              <a:defRPr>
                <a:solidFill>
                  <a:schemeClr val="tx1"/>
                </a:solidFill>
                <a:latin typeface="Calibri" panose="020F0502020204030204" pitchFamily="34" charset="0"/>
                <a:ea typeface="MS PGothic" panose="020B0600070205080204" pitchFamily="34" charset="-128"/>
              </a:defRPr>
            </a:lvl1pPr>
            <a:lvl2pPr marL="685800" indent="-22860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GB" altLang="en-US" sz="4533" b="0" i="0" u="none" strike="noStrike" kern="0" cap="none" spc="0" normalizeH="0" baseline="0" noProof="0">
              <a:ln>
                <a:noFill/>
              </a:ln>
              <a:solidFill>
                <a:srgbClr val="EEF0F3"/>
              </a:solidFill>
              <a:effectLst/>
              <a:uLnTx/>
              <a:uFillTx/>
              <a:latin typeface="Clear Sans Medium" pitchFamily="34" charset="0"/>
              <a:ea typeface="Fira Sans SemiBold" pitchFamily="50" charset="0"/>
              <a:cs typeface="Clear Sans Medium" pitchFamily="34" charset="0"/>
              <a:sym typeface="Arial"/>
            </a:endParaRPr>
          </a:p>
        </p:txBody>
      </p:sp>
      <p:sp>
        <p:nvSpPr>
          <p:cNvPr id="49156" name="Título 1">
            <a:extLst>
              <a:ext uri="{FF2B5EF4-FFF2-40B4-BE49-F238E27FC236}">
                <a16:creationId xmlns:a16="http://schemas.microsoft.com/office/drawing/2014/main" id="{5D358D61-2135-4ABA-9862-60C181EE51FD}"/>
              </a:ext>
            </a:extLst>
          </p:cNvPr>
          <p:cNvSpPr>
            <a:spLocks noGrp="1" noChangeArrowheads="1"/>
          </p:cNvSpPr>
          <p:nvPr>
            <p:ph type="title"/>
          </p:nvPr>
        </p:nvSpPr>
        <p:spPr>
          <a:xfrm>
            <a:off x="412751" y="510118"/>
            <a:ext cx="10972800" cy="306916"/>
          </a:xfrm>
        </p:spPr>
        <p:txBody>
          <a:bodyPr/>
          <a:lstStyle/>
          <a:p>
            <a:r>
              <a:rPr lang="en-GB" altLang="en-US" cap="none">
                <a:solidFill>
                  <a:schemeClr val="tx1"/>
                </a:solidFill>
              </a:rPr>
              <a:t>ILLiad Addon w/ Odyssey</a:t>
            </a:r>
            <a:endParaRPr lang="es-ES_tradnl" altLang="es-ES_tradnl" cap="none">
              <a:solidFill>
                <a:schemeClr val="tx1"/>
              </a:solidFill>
            </a:endParaRPr>
          </a:p>
        </p:txBody>
      </p:sp>
      <p:pic>
        <p:nvPicPr>
          <p:cNvPr id="49157" name="Content Placeholder 6">
            <a:extLst>
              <a:ext uri="{FF2B5EF4-FFF2-40B4-BE49-F238E27FC236}">
                <a16:creationId xmlns:a16="http://schemas.microsoft.com/office/drawing/2014/main" id="{B6E386A1-3592-4DE3-8ADF-58A3C83A2046}"/>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rcRect t="-2" b="1067"/>
          <a:stretch>
            <a:fillRect/>
          </a:stretch>
        </p:blipFill>
        <p:spPr bwMode="auto">
          <a:xfrm>
            <a:off x="3090333" y="1375834"/>
            <a:ext cx="6521451" cy="32300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9481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A514A468-047D-43BF-9BF7-7236C33843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1" y="266700"/>
            <a:ext cx="3551767" cy="114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triped Right Arrow 5">
            <a:extLst>
              <a:ext uri="{FF2B5EF4-FFF2-40B4-BE49-F238E27FC236}">
                <a16:creationId xmlns:a16="http://schemas.microsoft.com/office/drawing/2014/main" id="{4D412DEA-CC6E-420A-A3B8-8D9377A7550F}"/>
              </a:ext>
            </a:extLst>
          </p:cNvPr>
          <p:cNvSpPr/>
          <p:nvPr/>
        </p:nvSpPr>
        <p:spPr>
          <a:xfrm>
            <a:off x="5501217" y="3139391"/>
            <a:ext cx="1303867" cy="570755"/>
          </a:xfrm>
          <a:prstGeom prst="stripedRightArrow">
            <a:avLst/>
          </a:prstGeom>
        </p:spPr>
        <p:txBody>
          <a:bodyPr lIns="0" tIns="0" rIns="0" bIns="0" anchor="ct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all" spc="0" normalizeH="0" baseline="0" noProof="0" dirty="0">
              <a:ln>
                <a:noFill/>
              </a:ln>
              <a:solidFill>
                <a:srgbClr val="F79646">
                  <a:lumMod val="75000"/>
                </a:srgbClr>
              </a:solidFill>
              <a:effectLst/>
              <a:uLnTx/>
              <a:uFillTx/>
              <a:latin typeface="Trebuchet MS"/>
              <a:ea typeface="+mn-ea"/>
              <a:cs typeface="Trebuchet MS"/>
              <a:sym typeface="Arial"/>
            </a:endParaRPr>
          </a:p>
        </p:txBody>
      </p:sp>
      <p:sp>
        <p:nvSpPr>
          <p:cNvPr id="9" name="Right Arrow 8">
            <a:extLst>
              <a:ext uri="{FF2B5EF4-FFF2-40B4-BE49-F238E27FC236}">
                <a16:creationId xmlns:a16="http://schemas.microsoft.com/office/drawing/2014/main" id="{55DF13FE-2EE0-4498-8F50-DC4C2546721C}"/>
              </a:ext>
            </a:extLst>
          </p:cNvPr>
          <p:cNvSpPr/>
          <p:nvPr/>
        </p:nvSpPr>
        <p:spPr>
          <a:xfrm>
            <a:off x="5014384" y="2846232"/>
            <a:ext cx="1303867" cy="570755"/>
          </a:xfrm>
          <a:prstGeom prst="rightArrow">
            <a:avLst/>
          </a:prstGeom>
        </p:spPr>
        <p:txBody>
          <a:bodyPr lIns="0" tIns="0" rIns="0" bIns="0" anchor="ct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all" spc="0" normalizeH="0" baseline="0" noProof="0" dirty="0">
              <a:ln>
                <a:noFill/>
              </a:ln>
              <a:solidFill>
                <a:srgbClr val="F79646">
                  <a:lumMod val="75000"/>
                </a:srgbClr>
              </a:solidFill>
              <a:effectLst/>
              <a:uLnTx/>
              <a:uFillTx/>
              <a:latin typeface="Trebuchet MS"/>
              <a:ea typeface="+mn-ea"/>
              <a:cs typeface="Trebuchet MS"/>
              <a:sym typeface="Arial"/>
            </a:endParaRPr>
          </a:p>
        </p:txBody>
      </p:sp>
      <p:sp>
        <p:nvSpPr>
          <p:cNvPr id="55301" name="Content Placeholder 2">
            <a:extLst>
              <a:ext uri="{FF2B5EF4-FFF2-40B4-BE49-F238E27FC236}">
                <a16:creationId xmlns:a16="http://schemas.microsoft.com/office/drawing/2014/main" id="{EA4B108E-CDCE-4801-9441-98F7356530A4}"/>
              </a:ext>
            </a:extLst>
          </p:cNvPr>
          <p:cNvSpPr>
            <a:spLocks noGrp="1"/>
          </p:cNvSpPr>
          <p:nvPr>
            <p:ph type="body" sz="quarter" idx="10"/>
          </p:nvPr>
        </p:nvSpPr>
        <p:spPr bwMode="auto">
          <a:xfrm>
            <a:off x="304801" y="1697568"/>
            <a:ext cx="11366500" cy="42820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buClr>
                <a:srgbClr val="FF9300"/>
              </a:buClr>
              <a:buSzPct val="125000"/>
              <a:buFont typeface="Wingdings" charset="2"/>
              <a:buChar char="§"/>
              <a:defRPr/>
            </a:pPr>
            <a:r>
              <a:rPr lang="en-US" altLang="en-US" dirty="0">
                <a:latin typeface="Trebuchet MS" panose="020B0603020202020204" pitchFamily="34" charset="0"/>
              </a:rPr>
              <a:t>Article Gateway Integration</a:t>
            </a:r>
          </a:p>
          <a:p>
            <a:pPr>
              <a:buClr>
                <a:srgbClr val="FF9300"/>
              </a:buClr>
              <a:buSzPct val="125000"/>
              <a:buFont typeface="Wingdings" charset="2"/>
              <a:buChar char="§"/>
              <a:defRPr/>
            </a:pPr>
            <a:endParaRPr lang="en-US" altLang="en-US" dirty="0">
              <a:latin typeface="Trebuchet MS" panose="020B0603020202020204" pitchFamily="34" charset="0"/>
            </a:endParaRPr>
          </a:p>
          <a:p>
            <a:pPr>
              <a:buClr>
                <a:srgbClr val="FF9300"/>
              </a:buClr>
              <a:buSzPct val="125000"/>
              <a:buFont typeface="Wingdings" charset="2"/>
              <a:buChar char="§"/>
              <a:defRPr/>
            </a:pPr>
            <a:r>
              <a:rPr lang="en-US" altLang="en-US" dirty="0">
                <a:latin typeface="Trebuchet MS" panose="020B0603020202020204" pitchFamily="34" charset="0"/>
              </a:rPr>
              <a:t>Rule of 5 routing – Best vendor based on pricing</a:t>
            </a:r>
          </a:p>
          <a:p>
            <a:pPr>
              <a:buClr>
                <a:srgbClr val="FF9300"/>
              </a:buClr>
              <a:buSzPct val="125000"/>
              <a:buFont typeface="Wingdings" charset="2"/>
              <a:buChar char="§"/>
              <a:defRPr/>
            </a:pPr>
            <a:endParaRPr lang="en-US" altLang="en-US" dirty="0">
              <a:latin typeface="Trebuchet MS" panose="020B0603020202020204" pitchFamily="34" charset="0"/>
            </a:endParaRPr>
          </a:p>
          <a:p>
            <a:pPr>
              <a:buClr>
                <a:srgbClr val="FF9300"/>
              </a:buClr>
              <a:buSzPct val="125000"/>
              <a:buFont typeface="Wingdings" charset="2"/>
              <a:buChar char="§"/>
              <a:defRPr/>
            </a:pPr>
            <a:r>
              <a:rPr lang="en-US" altLang="en-US" dirty="0">
                <a:latin typeface="Trebuchet MS" panose="020B0603020202020204" pitchFamily="34" charset="0"/>
              </a:rPr>
              <a:t>Automated routing rules can be put in place </a:t>
            </a:r>
          </a:p>
          <a:p>
            <a:pPr>
              <a:buClr>
                <a:srgbClr val="FF9300"/>
              </a:buClr>
              <a:buSzPct val="125000"/>
              <a:buFont typeface="Wingdings" charset="2"/>
              <a:buChar char="§"/>
              <a:defRPr/>
            </a:pPr>
            <a:endParaRPr lang="en-US" altLang="en-US" sz="1067" dirty="0">
              <a:latin typeface="Trebuchet MS" panose="020B0603020202020204" pitchFamily="34" charset="0"/>
            </a:endParaRPr>
          </a:p>
          <a:p>
            <a:pPr marL="1145089" lvl="3" indent="-380990">
              <a:buClr>
                <a:srgbClr val="FF9300"/>
              </a:buClr>
              <a:buSzPct val="125000"/>
              <a:buFont typeface="Wingdings" charset="2"/>
              <a:buChar char="§"/>
              <a:defRPr/>
            </a:pPr>
            <a:r>
              <a:rPr lang="en-US" altLang="en-US" sz="2400" dirty="0">
                <a:latin typeface="Trebuchet MS" panose="020B0603020202020204" pitchFamily="34" charset="0"/>
              </a:rPr>
              <a:t>Specific Titles to be automatically ordered</a:t>
            </a:r>
          </a:p>
          <a:p>
            <a:pPr marL="1145089" lvl="3" indent="-380990">
              <a:buClr>
                <a:srgbClr val="FF9300"/>
              </a:buClr>
              <a:buSzPct val="125000"/>
              <a:buFont typeface="Wingdings" charset="2"/>
              <a:buChar char="§"/>
              <a:defRPr/>
            </a:pPr>
            <a:r>
              <a:rPr lang="en-US" altLang="en-US" sz="2400" dirty="0">
                <a:latin typeface="Trebuchet MS" panose="020B0603020202020204" pitchFamily="34" charset="0"/>
              </a:rPr>
              <a:t>Specific Price thresholds to be automatically ordered</a:t>
            </a:r>
          </a:p>
          <a:p>
            <a:pPr marL="1145089" lvl="3" indent="-380990">
              <a:buFontTx/>
              <a:buChar char="•"/>
              <a:defRPr/>
            </a:pPr>
            <a:endParaRPr lang="en-US" altLang="en-US" dirty="0">
              <a:latin typeface="Trebuchet MS" panose="020B0603020202020204" pitchFamily="34" charset="0"/>
            </a:endParaRPr>
          </a:p>
        </p:txBody>
      </p:sp>
    </p:spTree>
    <p:extLst>
      <p:ext uri="{BB962C8B-B14F-4D97-AF65-F5344CB8AC3E}">
        <p14:creationId xmlns:p14="http://schemas.microsoft.com/office/powerpoint/2010/main" val="134025582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536E-158F-488E-923D-438152D38445}"/>
              </a:ext>
            </a:extLst>
          </p:cNvPr>
          <p:cNvSpPr>
            <a:spLocks noGrp="1"/>
          </p:cNvSpPr>
          <p:nvPr>
            <p:ph type="title"/>
          </p:nvPr>
        </p:nvSpPr>
        <p:spPr>
          <a:xfrm>
            <a:off x="412751" y="510118"/>
            <a:ext cx="10972800" cy="306916"/>
          </a:xfrm>
        </p:spPr>
        <p:txBody>
          <a:bodyPr/>
          <a:lstStyle/>
          <a:p>
            <a:pPr>
              <a:defRPr/>
            </a:pPr>
            <a:r>
              <a:rPr lang="en-US" dirty="0">
                <a:solidFill>
                  <a:srgbClr val="080808"/>
                </a:solidFill>
              </a:rPr>
              <a:t>Unmediated Ordering </a:t>
            </a:r>
          </a:p>
        </p:txBody>
      </p:sp>
      <p:sp>
        <p:nvSpPr>
          <p:cNvPr id="10" name="Striped Right Arrow 9">
            <a:extLst>
              <a:ext uri="{FF2B5EF4-FFF2-40B4-BE49-F238E27FC236}">
                <a16:creationId xmlns:a16="http://schemas.microsoft.com/office/drawing/2014/main" id="{24CED73F-941A-4311-93FE-32B055AE1FD0}"/>
              </a:ext>
            </a:extLst>
          </p:cNvPr>
          <p:cNvSpPr/>
          <p:nvPr/>
        </p:nvSpPr>
        <p:spPr>
          <a:xfrm>
            <a:off x="5238751" y="3124573"/>
            <a:ext cx="1303867" cy="570755"/>
          </a:xfrm>
          <a:prstGeom prst="stripedRightArrow">
            <a:avLst/>
          </a:prstGeom>
        </p:spPr>
        <p:txBody>
          <a:bodyPr lIns="0" tIns="0" rIns="0" bIns="0" anchor="ct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all" spc="0" normalizeH="0" baseline="0" noProof="0" dirty="0">
              <a:ln>
                <a:noFill/>
              </a:ln>
              <a:solidFill>
                <a:srgbClr val="F79646">
                  <a:lumMod val="75000"/>
                </a:srgbClr>
              </a:solidFill>
              <a:effectLst/>
              <a:uLnTx/>
              <a:uFillTx/>
              <a:latin typeface="Trebuchet MS"/>
              <a:ea typeface="+mn-ea"/>
              <a:cs typeface="Trebuchet MS"/>
              <a:sym typeface="Arial"/>
            </a:endParaRPr>
          </a:p>
        </p:txBody>
      </p:sp>
      <p:sp>
        <p:nvSpPr>
          <p:cNvPr id="11" name="Right Arrow 10">
            <a:extLst>
              <a:ext uri="{FF2B5EF4-FFF2-40B4-BE49-F238E27FC236}">
                <a16:creationId xmlns:a16="http://schemas.microsoft.com/office/drawing/2014/main" id="{8D3915D9-08D8-4D6A-B90A-AD7C8814E26D}"/>
              </a:ext>
            </a:extLst>
          </p:cNvPr>
          <p:cNvSpPr/>
          <p:nvPr/>
        </p:nvSpPr>
        <p:spPr>
          <a:xfrm>
            <a:off x="4751917" y="2831416"/>
            <a:ext cx="1303867" cy="570755"/>
          </a:xfrm>
          <a:prstGeom prst="rightArrow">
            <a:avLst/>
          </a:prstGeom>
        </p:spPr>
        <p:txBody>
          <a:bodyPr lIns="0" tIns="0" rIns="0" bIns="0" anchor="ct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1" i="0" u="none" strike="noStrike" kern="0" cap="all" spc="0" normalizeH="0" baseline="0" noProof="0" dirty="0">
              <a:ln>
                <a:noFill/>
              </a:ln>
              <a:solidFill>
                <a:srgbClr val="F79646">
                  <a:lumMod val="75000"/>
                </a:srgbClr>
              </a:solidFill>
              <a:effectLst/>
              <a:uLnTx/>
              <a:uFillTx/>
              <a:latin typeface="Trebuchet MS"/>
              <a:ea typeface="+mn-ea"/>
              <a:cs typeface="Trebuchet MS"/>
              <a:sym typeface="Arial"/>
            </a:endParaRPr>
          </a:p>
        </p:txBody>
      </p:sp>
      <p:pic>
        <p:nvPicPr>
          <p:cNvPr id="53253" name="Picture 12">
            <a:extLst>
              <a:ext uri="{FF2B5EF4-FFF2-40B4-BE49-F238E27FC236}">
                <a16:creationId xmlns:a16="http://schemas.microsoft.com/office/drawing/2014/main" id="{5CCEDBA8-8C9D-4E1D-86B5-4C75F127FB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0685" y="1071033"/>
            <a:ext cx="4313767" cy="448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Content Placeholder 14">
            <a:extLst>
              <a:ext uri="{FF2B5EF4-FFF2-40B4-BE49-F238E27FC236}">
                <a16:creationId xmlns:a16="http://schemas.microsoft.com/office/drawing/2014/main" id="{59BFE09D-58E1-4FAF-A24B-0843F7183F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901" y="1085851"/>
            <a:ext cx="4349751" cy="439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0227701E-496A-4AC9-8431-5BC2EA3B73BE}"/>
              </a:ext>
            </a:extLst>
          </p:cNvPr>
          <p:cNvCxnSpPr>
            <a:cxnSpLocks noChangeShapeType="1"/>
          </p:cNvCxnSpPr>
          <p:nvPr/>
        </p:nvCxnSpPr>
        <p:spPr bwMode="auto">
          <a:xfrm>
            <a:off x="2053167" y="3126317"/>
            <a:ext cx="3803651" cy="0"/>
          </a:xfrm>
          <a:prstGeom prst="straightConnector1">
            <a:avLst/>
          </a:prstGeom>
          <a:noFill/>
          <a:ln w="635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7714784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50F1277-B60A-D249-AC65-D1C5DBF551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577" y="1370125"/>
            <a:ext cx="8458847" cy="5170880"/>
          </a:xfrm>
          <a:prstGeom prst="rect">
            <a:avLst/>
          </a:prstGeom>
          <a:ln>
            <a:noFill/>
          </a:ln>
          <a:effectLst>
            <a:outerShdw blurRad="190500" algn="tl" rotWithShape="0">
              <a:srgbClr val="000000">
                <a:alpha val="70000"/>
              </a:srgbClr>
            </a:outerShdw>
          </a:effectLst>
        </p:spPr>
      </p:pic>
      <p:sp>
        <p:nvSpPr>
          <p:cNvPr id="4" name="Google Shape;169;p30">
            <a:extLst>
              <a:ext uri="{FF2B5EF4-FFF2-40B4-BE49-F238E27FC236}">
                <a16:creationId xmlns:a16="http://schemas.microsoft.com/office/drawing/2014/main" id="{4FBE8F2B-593F-4ED0-9752-1F7759515758}"/>
              </a:ext>
            </a:extLst>
          </p:cNvPr>
          <p:cNvSpPr txBox="1">
            <a:spLocks noGrp="1"/>
          </p:cNvSpPr>
          <p:nvPr>
            <p:ph type="title"/>
          </p:nvPr>
        </p:nvSpPr>
        <p:spPr>
          <a:xfrm>
            <a:off x="412749" y="510116"/>
            <a:ext cx="10972800" cy="299509"/>
          </a:xfrm>
          <a:prstGeom prst="rect">
            <a:avLst/>
          </a:prstGeom>
          <a:noFill/>
          <a:ln>
            <a:noFill/>
          </a:ln>
        </p:spPr>
        <p:txBody>
          <a:bodyPr spcFirstLastPara="1" wrap="square" lIns="0" tIns="0" rIns="0" bIns="0" anchor="ctr" anchorCtr="0">
            <a:noAutofit/>
          </a:bodyPr>
          <a:lstStyle/>
          <a:p>
            <a:pPr>
              <a:buClr>
                <a:srgbClr val="252835"/>
              </a:buClr>
              <a:buSzPts val="3200"/>
            </a:pPr>
            <a:r>
              <a:rPr lang="en-US" sz="3733" dirty="0"/>
              <a:t>Via EBSCO</a:t>
            </a:r>
            <a:r>
              <a:rPr lang="en-US" dirty="0"/>
              <a:t/>
            </a:r>
            <a:br>
              <a:rPr lang="en-US" dirty="0"/>
            </a:br>
            <a:endParaRPr sz="2800" i="1" dirty="0"/>
          </a:p>
        </p:txBody>
      </p:sp>
    </p:spTree>
    <p:extLst>
      <p:ext uri="{BB962C8B-B14F-4D97-AF65-F5344CB8AC3E}">
        <p14:creationId xmlns:p14="http://schemas.microsoft.com/office/powerpoint/2010/main" val="11180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025CA4-9ACC-4ACD-9726-0634BBC7AA7C}"/>
              </a:ext>
            </a:extLst>
          </p:cNvPr>
          <p:cNvSpPr>
            <a:spLocks noGrp="1"/>
          </p:cNvSpPr>
          <p:nvPr>
            <p:ph idx="10"/>
          </p:nvPr>
        </p:nvSpPr>
        <p:spPr>
          <a:xfrm>
            <a:off x="627808" y="1385383"/>
            <a:ext cx="4354448" cy="2533596"/>
          </a:xfrm>
        </p:spPr>
        <p:txBody>
          <a:bodyPr/>
          <a:lstStyle/>
          <a:p>
            <a:r>
              <a:rPr lang="en-US" dirty="0"/>
              <a:t> </a:t>
            </a:r>
          </a:p>
          <a:p>
            <a:r>
              <a:rPr lang="en-US" dirty="0"/>
              <a:t>A browser plug-in which can be rolled out to specific user groups and can recommend access options for those users</a:t>
            </a:r>
            <a:endParaRPr lang="en-US" sz="1400" dirty="0">
              <a:solidFill>
                <a:schemeClr val="accent5"/>
              </a:solidFill>
            </a:endParaRPr>
          </a:p>
        </p:txBody>
      </p:sp>
      <p:sp>
        <p:nvSpPr>
          <p:cNvPr id="2" name="Title 1">
            <a:extLst>
              <a:ext uri="{FF2B5EF4-FFF2-40B4-BE49-F238E27FC236}">
                <a16:creationId xmlns:a16="http://schemas.microsoft.com/office/drawing/2014/main" id="{301204BD-ABE8-4FAD-A63B-3223283D2E4A}"/>
              </a:ext>
            </a:extLst>
          </p:cNvPr>
          <p:cNvSpPr>
            <a:spLocks noGrp="1"/>
          </p:cNvSpPr>
          <p:nvPr>
            <p:ph type="title"/>
          </p:nvPr>
        </p:nvSpPr>
        <p:spPr>
          <a:xfrm>
            <a:off x="504191" y="548626"/>
            <a:ext cx="10972800" cy="307975"/>
          </a:xfrm>
        </p:spPr>
        <p:txBody>
          <a:bodyPr/>
          <a:lstStyle/>
          <a:p>
            <a:r>
              <a:rPr lang="en-US" sz="3600" dirty="0"/>
              <a:t>Lean Library</a:t>
            </a:r>
          </a:p>
        </p:txBody>
      </p:sp>
      <p:pic>
        <p:nvPicPr>
          <p:cNvPr id="29" name="Picture 28">
            <a:extLst>
              <a:ext uri="{FF2B5EF4-FFF2-40B4-BE49-F238E27FC236}">
                <a16:creationId xmlns:a16="http://schemas.microsoft.com/office/drawing/2014/main" id="{91B87CFE-94A4-4EFB-81F3-574F995CBF90}"/>
              </a:ext>
            </a:extLst>
          </p:cNvPr>
          <p:cNvPicPr>
            <a:picLocks noChangeAspect="1"/>
          </p:cNvPicPr>
          <p:nvPr/>
        </p:nvPicPr>
        <p:blipFill rotWithShape="1">
          <a:blip r:embed="rId2"/>
          <a:srcRect l="31788" b="44957"/>
          <a:stretch/>
        </p:blipFill>
        <p:spPr>
          <a:xfrm>
            <a:off x="6284131" y="1508751"/>
            <a:ext cx="5394960" cy="2533596"/>
          </a:xfrm>
          <a:prstGeom prst="rect">
            <a:avLst/>
          </a:prstGeom>
        </p:spPr>
      </p:pic>
      <p:sp>
        <p:nvSpPr>
          <p:cNvPr id="30" name="Oval 29">
            <a:extLst>
              <a:ext uri="{FF2B5EF4-FFF2-40B4-BE49-F238E27FC236}">
                <a16:creationId xmlns:a16="http://schemas.microsoft.com/office/drawing/2014/main" id="{0A2DE9E0-B358-432C-AD25-13551D470993}"/>
              </a:ext>
            </a:extLst>
          </p:cNvPr>
          <p:cNvSpPr/>
          <p:nvPr/>
        </p:nvSpPr>
        <p:spPr>
          <a:xfrm>
            <a:off x="8853171" y="3768027"/>
            <a:ext cx="2926080" cy="292608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110F0D"/>
              </a:solidFill>
              <a:effectLst/>
              <a:uLnTx/>
              <a:uFillTx/>
              <a:latin typeface="Arial"/>
              <a:ea typeface="+mn-ea"/>
              <a:cs typeface="+mn-cs"/>
              <a:sym typeface="Arial"/>
            </a:endParaRPr>
          </a:p>
        </p:txBody>
      </p:sp>
      <p:sp>
        <p:nvSpPr>
          <p:cNvPr id="31" name="Arrow: Striped Right 30">
            <a:extLst>
              <a:ext uri="{FF2B5EF4-FFF2-40B4-BE49-F238E27FC236}">
                <a16:creationId xmlns:a16="http://schemas.microsoft.com/office/drawing/2014/main" id="{5A61B8D9-19B1-464F-8EE2-29370C5FF394}"/>
              </a:ext>
            </a:extLst>
          </p:cNvPr>
          <p:cNvSpPr/>
          <p:nvPr/>
        </p:nvSpPr>
        <p:spPr>
          <a:xfrm rot="5653800">
            <a:off x="10201419" y="3342978"/>
            <a:ext cx="951703" cy="629951"/>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EEF0F3"/>
              </a:solidFill>
              <a:effectLst/>
              <a:uLnTx/>
              <a:uFillTx/>
              <a:latin typeface="Arial"/>
              <a:ea typeface="+mn-ea"/>
              <a:cs typeface="+mn-cs"/>
              <a:sym typeface="Arial"/>
            </a:endParaRPr>
          </a:p>
        </p:txBody>
      </p:sp>
    </p:spTree>
    <p:extLst>
      <p:ext uri="{BB962C8B-B14F-4D97-AF65-F5344CB8AC3E}">
        <p14:creationId xmlns:p14="http://schemas.microsoft.com/office/powerpoint/2010/main" val="231629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D8C5C-1228-43DD-9407-178D2FBF0195}"/>
              </a:ext>
            </a:extLst>
          </p:cNvPr>
          <p:cNvSpPr>
            <a:spLocks noGrp="1"/>
          </p:cNvSpPr>
          <p:nvPr>
            <p:ph type="title"/>
          </p:nvPr>
        </p:nvSpPr>
        <p:spPr/>
        <p:txBody>
          <a:bodyPr/>
          <a:lstStyle/>
          <a:p>
            <a:r>
              <a:rPr lang="en-US" dirty="0"/>
              <a:t>TIPASA</a:t>
            </a:r>
          </a:p>
        </p:txBody>
      </p:sp>
      <p:pic>
        <p:nvPicPr>
          <p:cNvPr id="2050" name="Picture 2" descr="image005">
            <a:extLst>
              <a:ext uri="{FF2B5EF4-FFF2-40B4-BE49-F238E27FC236}">
                <a16:creationId xmlns:a16="http://schemas.microsoft.com/office/drawing/2014/main" id="{5A40F1AC-A8FD-4A83-B4C6-A288E0842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809" y="1088557"/>
            <a:ext cx="9260417" cy="516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1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DB5F-1A2F-4CB2-A6EB-DF650E3FF95F}"/>
              </a:ext>
            </a:extLst>
          </p:cNvPr>
          <p:cNvSpPr>
            <a:spLocks noGrp="1"/>
          </p:cNvSpPr>
          <p:nvPr>
            <p:ph type="title"/>
          </p:nvPr>
        </p:nvSpPr>
        <p:spPr>
          <a:xfrm>
            <a:off x="451252" y="509486"/>
            <a:ext cx="10972800" cy="761049"/>
          </a:xfrm>
        </p:spPr>
        <p:txBody>
          <a:bodyPr/>
          <a:lstStyle/>
          <a:p>
            <a:r>
              <a:rPr lang="en-US" dirty="0"/>
              <a:t>Beyond the AGS collection…</a:t>
            </a:r>
            <a:r>
              <a:rPr lang="en-US" sz="2400" dirty="0"/>
              <a:t/>
            </a:r>
            <a:br>
              <a:rPr lang="en-US" sz="2400" dirty="0"/>
            </a:br>
            <a:r>
              <a:rPr lang="en-US" sz="2400" i="1" dirty="0"/>
              <a:t>add-on service for articles and book chapters scanned from print</a:t>
            </a:r>
          </a:p>
        </p:txBody>
      </p:sp>
      <p:sp>
        <p:nvSpPr>
          <p:cNvPr id="3" name="Text Placeholder 2">
            <a:extLst>
              <a:ext uri="{FF2B5EF4-FFF2-40B4-BE49-F238E27FC236}">
                <a16:creationId xmlns:a16="http://schemas.microsoft.com/office/drawing/2014/main" id="{E06CA6AE-F948-49B0-9C1C-31FEDFE8383B}"/>
              </a:ext>
            </a:extLst>
          </p:cNvPr>
          <p:cNvSpPr>
            <a:spLocks noGrp="1"/>
          </p:cNvSpPr>
          <p:nvPr>
            <p:ph type="body" idx="1"/>
          </p:nvPr>
        </p:nvSpPr>
        <p:spPr>
          <a:xfrm>
            <a:off x="451252" y="1663363"/>
            <a:ext cx="11366400" cy="4060460"/>
          </a:xfrm>
        </p:spPr>
        <p:txBody>
          <a:bodyPr/>
          <a:lstStyle/>
          <a:p>
            <a:r>
              <a:rPr lang="en-US" dirty="0"/>
              <a:t>Access to the collections of:</a:t>
            </a:r>
          </a:p>
          <a:p>
            <a:pPr lvl="1"/>
            <a:r>
              <a:rPr lang="en-US" sz="1867" dirty="0"/>
              <a:t>British Library</a:t>
            </a:r>
          </a:p>
          <a:p>
            <a:pPr lvl="1"/>
            <a:r>
              <a:rPr lang="en-US" sz="1867" dirty="0"/>
              <a:t>National Library of Medicine</a:t>
            </a:r>
          </a:p>
          <a:p>
            <a:pPr lvl="1"/>
            <a:r>
              <a:rPr lang="en-US" sz="1867" dirty="0" err="1"/>
              <a:t>Technische</a:t>
            </a:r>
            <a:r>
              <a:rPr lang="en-US" sz="1867" dirty="0"/>
              <a:t> </a:t>
            </a:r>
            <a:r>
              <a:rPr lang="en-US" sz="1867" dirty="0" err="1"/>
              <a:t>Informations</a:t>
            </a:r>
            <a:r>
              <a:rPr lang="en-US" sz="1867" dirty="0"/>
              <a:t> </a:t>
            </a:r>
            <a:r>
              <a:rPr lang="en-US" sz="1867" dirty="0" err="1"/>
              <a:t>Bibliothek</a:t>
            </a:r>
            <a:endParaRPr lang="en-US" sz="1867" dirty="0"/>
          </a:p>
          <a:p>
            <a:pPr lvl="1"/>
            <a:r>
              <a:rPr lang="en-US" sz="1867" dirty="0" err="1"/>
              <a:t>Zentral</a:t>
            </a:r>
            <a:r>
              <a:rPr lang="en-US" sz="1867" dirty="0"/>
              <a:t> </a:t>
            </a:r>
            <a:r>
              <a:rPr lang="en-US" sz="1867" dirty="0" err="1"/>
              <a:t>Bibliothek</a:t>
            </a:r>
            <a:r>
              <a:rPr lang="en-US" sz="1867" dirty="0"/>
              <a:t> der </a:t>
            </a:r>
            <a:r>
              <a:rPr lang="en-US" sz="1867" dirty="0" err="1"/>
              <a:t>Medizin</a:t>
            </a:r>
            <a:endParaRPr lang="en-US" sz="1867" dirty="0"/>
          </a:p>
          <a:p>
            <a:pPr marL="514336" lvl="1" indent="0">
              <a:buNone/>
            </a:pPr>
            <a:r>
              <a:rPr lang="en-US" sz="1867" dirty="0"/>
              <a:t>….and many other national libraries </a:t>
            </a:r>
          </a:p>
          <a:p>
            <a:r>
              <a:rPr lang="en-US" dirty="0"/>
              <a:t>slower turnaround</a:t>
            </a:r>
          </a:p>
          <a:p>
            <a:pPr marL="76198" indent="0">
              <a:buNone/>
            </a:pPr>
            <a:endParaRPr lang="en-US" dirty="0"/>
          </a:p>
        </p:txBody>
      </p:sp>
    </p:spTree>
    <p:extLst>
      <p:ext uri="{BB962C8B-B14F-4D97-AF65-F5344CB8AC3E}">
        <p14:creationId xmlns:p14="http://schemas.microsoft.com/office/powerpoint/2010/main" val="409085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p43"/>
          <p:cNvSpPr txBox="1">
            <a:spLocks noGrp="1"/>
          </p:cNvSpPr>
          <p:nvPr>
            <p:ph type="title"/>
          </p:nvPr>
        </p:nvSpPr>
        <p:spPr>
          <a:xfrm>
            <a:off x="798851" y="4272087"/>
            <a:ext cx="10515600" cy="1668000"/>
          </a:xfrm>
          <a:prstGeom prst="rect">
            <a:avLst/>
          </a:prstGeom>
          <a:noFill/>
          <a:ln>
            <a:noFill/>
          </a:ln>
        </p:spPr>
        <p:txBody>
          <a:bodyPr spcFirstLastPara="1" wrap="square" lIns="0" tIns="0" rIns="0" bIns="0" anchor="b" anchorCtr="0">
            <a:noAutofit/>
          </a:bodyPr>
          <a:lstStyle/>
          <a:p>
            <a:r>
              <a:rPr lang="en-US">
                <a:solidFill>
                  <a:srgbClr val="F57E20"/>
                </a:solidFill>
              </a:rPr>
              <a:t>Coming Soon!</a:t>
            </a:r>
            <a:endParaRPr>
              <a:solidFill>
                <a:srgbClr val="F57E20"/>
              </a:solidFill>
            </a:endParaRPr>
          </a:p>
          <a:p>
            <a:r>
              <a:rPr lang="en-US"/>
              <a:t>Article Galaxy Scholar Platform</a:t>
            </a:r>
            <a:endParaRPr/>
          </a:p>
        </p:txBody>
      </p:sp>
      <p:sp>
        <p:nvSpPr>
          <p:cNvPr id="298" name="Google Shape;298;p43"/>
          <p:cNvSpPr txBox="1">
            <a:spLocks noGrp="1"/>
          </p:cNvSpPr>
          <p:nvPr>
            <p:ph type="body" idx="1"/>
          </p:nvPr>
        </p:nvSpPr>
        <p:spPr>
          <a:xfrm>
            <a:off x="839689" y="6060110"/>
            <a:ext cx="10512600" cy="409500"/>
          </a:xfrm>
          <a:prstGeom prst="rect">
            <a:avLst/>
          </a:prstGeom>
          <a:noFill/>
          <a:ln>
            <a:noFill/>
          </a:ln>
        </p:spPr>
        <p:txBody>
          <a:bodyPr spcFirstLastPara="1" wrap="square" lIns="0" tIns="0" rIns="0" bIns="0" anchor="t" anchorCtr="0">
            <a:noAutofit/>
          </a:bodyPr>
          <a:lstStyle/>
          <a:p>
            <a:pPr marL="0" indent="0">
              <a:spcBef>
                <a:spcPts val="0"/>
              </a:spcBef>
            </a:pPr>
            <a:r>
              <a:rPr lang="en-US" b="1"/>
              <a:t>Automating Mediation for Affordable High Touch Service</a:t>
            </a:r>
            <a:endParaRPr b="1"/>
          </a:p>
        </p:txBody>
      </p:sp>
    </p:spTree>
    <p:extLst>
      <p:ext uri="{BB962C8B-B14F-4D97-AF65-F5344CB8AC3E}">
        <p14:creationId xmlns:p14="http://schemas.microsoft.com/office/powerpoint/2010/main" val="145042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831B1-37FF-49BD-92DF-7DD737C389C4}"/>
              </a:ext>
            </a:extLst>
          </p:cNvPr>
          <p:cNvSpPr>
            <a:spLocks noGrp="1"/>
          </p:cNvSpPr>
          <p:nvPr>
            <p:ph type="body" idx="1"/>
          </p:nvPr>
        </p:nvSpPr>
        <p:spPr/>
        <p:txBody>
          <a:bodyPr/>
          <a:lstStyle/>
          <a:p>
            <a:pPr>
              <a:lnSpc>
                <a:spcPct val="150000"/>
              </a:lnSpc>
              <a:buFont typeface="Courier New" panose="02070309020205020404" pitchFamily="49" charset="0"/>
              <a:buChar char="o"/>
            </a:pPr>
            <a:r>
              <a:rPr lang="en-US" sz="3200" dirty="0">
                <a:latin typeface="+mn-lt"/>
              </a:rPr>
              <a:t>Give users pathways to the content – no dead ends!  </a:t>
            </a:r>
          </a:p>
          <a:p>
            <a:pPr lvl="1">
              <a:lnSpc>
                <a:spcPct val="100000"/>
              </a:lnSpc>
            </a:pPr>
            <a:r>
              <a:rPr lang="en-US" sz="2133" dirty="0">
                <a:latin typeface="+mn-lt"/>
              </a:rPr>
              <a:t>Fully check Open Access before anything else</a:t>
            </a:r>
          </a:p>
          <a:p>
            <a:pPr lvl="1">
              <a:lnSpc>
                <a:spcPct val="100000"/>
              </a:lnSpc>
            </a:pPr>
            <a:r>
              <a:rPr lang="en-US" sz="2133" dirty="0">
                <a:latin typeface="+mn-lt"/>
              </a:rPr>
              <a:t>Buy articles when you want to </a:t>
            </a:r>
          </a:p>
          <a:p>
            <a:pPr lvl="1">
              <a:lnSpc>
                <a:spcPct val="100000"/>
              </a:lnSpc>
            </a:pPr>
            <a:r>
              <a:rPr lang="en-US" sz="2133" dirty="0">
                <a:latin typeface="+mn-lt"/>
              </a:rPr>
              <a:t>Offer ILL when you want to</a:t>
            </a:r>
          </a:p>
          <a:p>
            <a:pPr>
              <a:lnSpc>
                <a:spcPct val="150000"/>
              </a:lnSpc>
              <a:buFont typeface="Courier New" panose="02070309020205020404" pitchFamily="49" charset="0"/>
              <a:buChar char="o"/>
            </a:pPr>
            <a:r>
              <a:rPr lang="en-US" sz="3200" dirty="0">
                <a:latin typeface="+mn-lt"/>
              </a:rPr>
              <a:t>Improve the user experience – no matter what the outcome</a:t>
            </a:r>
          </a:p>
          <a:p>
            <a:pPr>
              <a:lnSpc>
                <a:spcPct val="150000"/>
              </a:lnSpc>
              <a:buFont typeface="Courier New" panose="02070309020205020404" pitchFamily="49" charset="0"/>
              <a:buChar char="o"/>
            </a:pPr>
            <a:r>
              <a:rPr lang="en-US" sz="3200" dirty="0">
                <a:latin typeface="+mn-lt"/>
              </a:rPr>
              <a:t>Reduce staff time by automating basic mediation functions</a:t>
            </a:r>
          </a:p>
          <a:p>
            <a:pPr>
              <a:lnSpc>
                <a:spcPct val="150000"/>
              </a:lnSpc>
              <a:buFont typeface="Courier New" panose="02070309020205020404" pitchFamily="49" charset="0"/>
              <a:buChar char="o"/>
            </a:pPr>
            <a:r>
              <a:rPr lang="en-US" sz="3200" dirty="0">
                <a:latin typeface="+mn-lt"/>
              </a:rPr>
              <a:t>Set a budget and stay within it</a:t>
            </a:r>
          </a:p>
        </p:txBody>
      </p:sp>
      <p:sp>
        <p:nvSpPr>
          <p:cNvPr id="3" name="Title 2">
            <a:extLst>
              <a:ext uri="{FF2B5EF4-FFF2-40B4-BE49-F238E27FC236}">
                <a16:creationId xmlns:a16="http://schemas.microsoft.com/office/drawing/2014/main" id="{68E541D3-57BE-44A1-B4C7-4EACE64FFFB7}"/>
              </a:ext>
            </a:extLst>
          </p:cNvPr>
          <p:cNvSpPr>
            <a:spLocks noGrp="1"/>
          </p:cNvSpPr>
          <p:nvPr>
            <p:ph type="title"/>
          </p:nvPr>
        </p:nvSpPr>
        <p:spPr/>
        <p:txBody>
          <a:bodyPr/>
          <a:lstStyle/>
          <a:p>
            <a:r>
              <a:rPr lang="en-US" dirty="0"/>
              <a:t>A workflow solution </a:t>
            </a:r>
            <a:r>
              <a:rPr lang="en-US" i="1" dirty="0"/>
              <a:t>with these goals:</a:t>
            </a:r>
          </a:p>
        </p:txBody>
      </p:sp>
    </p:spTree>
    <p:extLst>
      <p:ext uri="{BB962C8B-B14F-4D97-AF65-F5344CB8AC3E}">
        <p14:creationId xmlns:p14="http://schemas.microsoft.com/office/powerpoint/2010/main" val="2127424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dirty="0"/>
              <a:t>Automated mediation with </a:t>
            </a:r>
            <a:r>
              <a:rPr lang="en-US" i="1" dirty="0"/>
              <a:t>Article Galaxy Scholar</a:t>
            </a:r>
            <a:endParaRPr i="1" dirty="0"/>
          </a:p>
        </p:txBody>
      </p:sp>
      <p:sp>
        <p:nvSpPr>
          <p:cNvPr id="57" name="Google Shape;57;p13"/>
          <p:cNvSpPr/>
          <p:nvPr/>
        </p:nvSpPr>
        <p:spPr>
          <a:xfrm>
            <a:off x="7216310" y="4737382"/>
            <a:ext cx="2715849" cy="593001"/>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FFFFFF"/>
                </a:solidFill>
                <a:effectLst/>
                <a:uLnTx/>
                <a:uFillTx/>
                <a:latin typeface="Roboto"/>
                <a:ea typeface="Roboto"/>
                <a:cs typeface="Roboto"/>
                <a:sym typeface="Roboto"/>
              </a:rPr>
              <a:t>Interlibrary Loan?</a:t>
            </a:r>
            <a:endParaRPr kumimoji="0" sz="1867"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60" name="Google Shape;60;p13"/>
          <p:cNvSpPr/>
          <p:nvPr/>
        </p:nvSpPr>
        <p:spPr>
          <a:xfrm>
            <a:off x="2466508" y="2869668"/>
            <a:ext cx="2585368" cy="593001"/>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FFFFFF"/>
                </a:solidFill>
                <a:effectLst/>
                <a:uLnTx/>
                <a:uFillTx/>
                <a:latin typeface="Roboto"/>
                <a:ea typeface="Roboto"/>
                <a:cs typeface="Roboto"/>
                <a:sym typeface="Roboto"/>
              </a:rPr>
              <a:t>Open Access?</a:t>
            </a:r>
            <a:endParaRPr kumimoji="0" sz="1867"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63" name="Google Shape;63;p13"/>
          <p:cNvSpPr/>
          <p:nvPr/>
        </p:nvSpPr>
        <p:spPr>
          <a:xfrm>
            <a:off x="4747100" y="3803525"/>
            <a:ext cx="2715849" cy="593001"/>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dirty="0">
                <a:ln>
                  <a:noFill/>
                </a:ln>
                <a:solidFill>
                  <a:srgbClr val="FFFFFF"/>
                </a:solidFill>
                <a:effectLst/>
                <a:uLnTx/>
                <a:uFillTx/>
                <a:latin typeface="Roboto"/>
                <a:ea typeface="Roboto"/>
                <a:cs typeface="Roboto"/>
                <a:sym typeface="Roboto"/>
              </a:rPr>
              <a:t>Article Purchase?</a:t>
            </a:r>
            <a:endParaRPr kumimoji="0" sz="1867" b="0" i="0" u="none" strike="noStrike" kern="0" cap="none" spc="0" normalizeH="0" baseline="0" noProof="0" dirty="0">
              <a:ln>
                <a:noFill/>
              </a:ln>
              <a:solidFill>
                <a:srgbClr val="FFFFFF"/>
              </a:solidFill>
              <a:effectLst/>
              <a:uLnTx/>
              <a:uFillTx/>
              <a:latin typeface="Roboto"/>
              <a:ea typeface="Roboto"/>
              <a:cs typeface="Roboto"/>
              <a:sym typeface="Roboto"/>
            </a:endParaRPr>
          </a:p>
        </p:txBody>
      </p:sp>
      <p:pic>
        <p:nvPicPr>
          <p:cNvPr id="65" name="Google Shape;65;p13"/>
          <p:cNvPicPr preferRelativeResize="0"/>
          <p:nvPr/>
        </p:nvPicPr>
        <p:blipFill>
          <a:blip r:embed="rId3">
            <a:alphaModFix/>
          </a:blip>
          <a:stretch>
            <a:fillRect/>
          </a:stretch>
        </p:blipFill>
        <p:spPr>
          <a:xfrm>
            <a:off x="9235356" y="2265905"/>
            <a:ext cx="3596400" cy="2554945"/>
          </a:xfrm>
          <a:prstGeom prst="rect">
            <a:avLst/>
          </a:prstGeom>
          <a:noFill/>
          <a:ln>
            <a:noFill/>
          </a:ln>
        </p:spPr>
      </p:pic>
      <p:pic>
        <p:nvPicPr>
          <p:cNvPr id="4" name="Picture 3">
            <a:extLst>
              <a:ext uri="{FF2B5EF4-FFF2-40B4-BE49-F238E27FC236}">
                <a16:creationId xmlns:a16="http://schemas.microsoft.com/office/drawing/2014/main" id="{882CDA58-985C-40CA-A966-5F92883C7EDA}"/>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98763" y="4478913"/>
            <a:ext cx="2318559" cy="2318559"/>
          </a:xfrm>
          <a:prstGeom prst="rect">
            <a:avLst/>
          </a:prstGeom>
        </p:spPr>
      </p:pic>
      <p:sp>
        <p:nvSpPr>
          <p:cNvPr id="2" name="Arrow: Bent-Up 1">
            <a:extLst>
              <a:ext uri="{FF2B5EF4-FFF2-40B4-BE49-F238E27FC236}">
                <a16:creationId xmlns:a16="http://schemas.microsoft.com/office/drawing/2014/main" id="{05974860-7996-4389-8071-A9F3AF72BB93}"/>
              </a:ext>
            </a:extLst>
          </p:cNvPr>
          <p:cNvSpPr/>
          <p:nvPr/>
        </p:nvSpPr>
        <p:spPr>
          <a:xfrm rot="5400000">
            <a:off x="4193087" y="3509993"/>
            <a:ext cx="783067" cy="774585"/>
          </a:xfrm>
          <a:prstGeom prst="ben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Arrow: Bent-Up 16">
            <a:extLst>
              <a:ext uri="{FF2B5EF4-FFF2-40B4-BE49-F238E27FC236}">
                <a16:creationId xmlns:a16="http://schemas.microsoft.com/office/drawing/2014/main" id="{C5A1915E-51E2-4AF5-8C38-F9A1B36773A8}"/>
              </a:ext>
            </a:extLst>
          </p:cNvPr>
          <p:cNvSpPr/>
          <p:nvPr/>
        </p:nvSpPr>
        <p:spPr>
          <a:xfrm rot="5400000">
            <a:off x="6687596" y="4454922"/>
            <a:ext cx="760921" cy="774585"/>
          </a:xfrm>
          <a:prstGeom prst="bentUp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Arrow: Bent-Up 20">
            <a:extLst>
              <a:ext uri="{FF2B5EF4-FFF2-40B4-BE49-F238E27FC236}">
                <a16:creationId xmlns:a16="http://schemas.microsoft.com/office/drawing/2014/main" id="{5B0F0B8D-0E71-41A4-AFF9-0A494071B8E9}"/>
              </a:ext>
            </a:extLst>
          </p:cNvPr>
          <p:cNvSpPr/>
          <p:nvPr/>
        </p:nvSpPr>
        <p:spPr>
          <a:xfrm rot="5400000">
            <a:off x="1262577" y="2266537"/>
            <a:ext cx="963827" cy="1188935"/>
          </a:xfrm>
          <a:prstGeom prst="bentUpArrow">
            <a:avLst>
              <a:gd name="adj1" fmla="val 25000"/>
              <a:gd name="adj2" fmla="val 25558"/>
              <a:gd name="adj3" fmla="val 25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id="{AE4CEC2A-6CFA-42DE-94BE-76C85FD8143A}"/>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415600" y="942392"/>
            <a:ext cx="1725896" cy="2442305"/>
          </a:xfrm>
          <a:prstGeom prst="rect">
            <a:avLst/>
          </a:prstGeom>
        </p:spPr>
      </p:pic>
      <p:sp>
        <p:nvSpPr>
          <p:cNvPr id="8" name="TextBox 7">
            <a:extLst>
              <a:ext uri="{FF2B5EF4-FFF2-40B4-BE49-F238E27FC236}">
                <a16:creationId xmlns:a16="http://schemas.microsoft.com/office/drawing/2014/main" id="{C2471C41-AA09-4C8A-B2DC-C0F56502B5C7}"/>
              </a:ext>
            </a:extLst>
          </p:cNvPr>
          <p:cNvSpPr txBox="1"/>
          <p:nvPr/>
        </p:nvSpPr>
        <p:spPr>
          <a:xfrm>
            <a:off x="475577" y="1513200"/>
            <a:ext cx="1475692" cy="66697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rial"/>
                <a:ea typeface="+mn-ea"/>
                <a:cs typeface="Arial"/>
                <a:sym typeface="Arial"/>
              </a:rPr>
              <a:t>Link Resolver </a:t>
            </a:r>
          </a:p>
        </p:txBody>
      </p:sp>
      <p:sp>
        <p:nvSpPr>
          <p:cNvPr id="7" name="TextBox 6">
            <a:extLst>
              <a:ext uri="{FF2B5EF4-FFF2-40B4-BE49-F238E27FC236}">
                <a16:creationId xmlns:a16="http://schemas.microsoft.com/office/drawing/2014/main" id="{2CBA3997-5AD6-4B3A-AAD7-02C596E63708}"/>
              </a:ext>
            </a:extLst>
          </p:cNvPr>
          <p:cNvSpPr txBox="1"/>
          <p:nvPr/>
        </p:nvSpPr>
        <p:spPr>
          <a:xfrm>
            <a:off x="1340258" y="2896685"/>
            <a:ext cx="842321" cy="37965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AGS</a:t>
            </a:r>
          </a:p>
        </p:txBody>
      </p:sp>
    </p:spTree>
    <p:extLst>
      <p:ext uri="{BB962C8B-B14F-4D97-AF65-F5344CB8AC3E}">
        <p14:creationId xmlns:p14="http://schemas.microsoft.com/office/powerpoint/2010/main" val="411505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295276" y="3080395"/>
            <a:ext cx="10342717" cy="1516211"/>
          </a:xfrm>
          <a:prstGeom prst="rect">
            <a:avLst/>
          </a:prstGeom>
          <a:noFill/>
          <a:ln>
            <a:noFill/>
          </a:ln>
        </p:spPr>
        <p:txBody>
          <a:bodyPr spcFirstLastPara="1" wrap="square" lIns="0" tIns="0" rIns="0" bIns="0" anchor="b" anchorCtr="0">
            <a:noAutofit/>
          </a:bodyPr>
          <a:lstStyle/>
          <a:p>
            <a:r>
              <a:rPr lang="en-US" sz="6400" dirty="0"/>
              <a:t>Article Galaxy Scholar</a:t>
            </a:r>
            <a:endParaRPr sz="6400" dirty="0"/>
          </a:p>
        </p:txBody>
      </p:sp>
      <p:sp>
        <p:nvSpPr>
          <p:cNvPr id="128" name="Google Shape;128;p26"/>
          <p:cNvSpPr txBox="1">
            <a:spLocks noGrp="1"/>
          </p:cNvSpPr>
          <p:nvPr>
            <p:ph type="body" idx="1"/>
          </p:nvPr>
        </p:nvSpPr>
        <p:spPr>
          <a:xfrm>
            <a:off x="387415" y="4959110"/>
            <a:ext cx="10512600" cy="409500"/>
          </a:xfrm>
          <a:prstGeom prst="rect">
            <a:avLst/>
          </a:prstGeom>
          <a:noFill/>
          <a:ln>
            <a:noFill/>
          </a:ln>
        </p:spPr>
        <p:txBody>
          <a:bodyPr spcFirstLastPara="1" wrap="square" lIns="0" tIns="0" rIns="0" bIns="0" anchor="t" anchorCtr="0">
            <a:noAutofit/>
          </a:bodyPr>
          <a:lstStyle/>
          <a:p>
            <a:pPr marL="0" indent="0">
              <a:spcBef>
                <a:spcPts val="0"/>
              </a:spcBef>
            </a:pPr>
            <a:r>
              <a:rPr lang="en-US" sz="3733" dirty="0"/>
              <a:t>Removing Barriers to Access.</a:t>
            </a:r>
            <a:endParaRPr sz="3733" dirty="0"/>
          </a:p>
        </p:txBody>
      </p:sp>
    </p:spTree>
    <p:extLst>
      <p:ext uri="{BB962C8B-B14F-4D97-AF65-F5344CB8AC3E}">
        <p14:creationId xmlns:p14="http://schemas.microsoft.com/office/powerpoint/2010/main" val="247773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15" name="Group 14">
            <a:extLst>
              <a:ext uri="{FF2B5EF4-FFF2-40B4-BE49-F238E27FC236}">
                <a16:creationId xmlns:a16="http://schemas.microsoft.com/office/drawing/2014/main" id="{1827A6B6-D33D-4CC7-B48D-C2C112D4FF51}"/>
              </a:ext>
            </a:extLst>
          </p:cNvPr>
          <p:cNvGrpSpPr/>
          <p:nvPr/>
        </p:nvGrpSpPr>
        <p:grpSpPr>
          <a:xfrm>
            <a:off x="1761285" y="124803"/>
            <a:ext cx="8669431" cy="7204912"/>
            <a:chOff x="1320963" y="93602"/>
            <a:chExt cx="6502073" cy="5403684"/>
          </a:xfrm>
        </p:grpSpPr>
        <p:grpSp>
          <p:nvGrpSpPr>
            <p:cNvPr id="3" name="Google Shape;242;p38">
              <a:extLst>
                <a:ext uri="{FF2B5EF4-FFF2-40B4-BE49-F238E27FC236}">
                  <a16:creationId xmlns:a16="http://schemas.microsoft.com/office/drawing/2014/main" id="{600D056B-F592-4A99-96ED-DB0F2BB8C41E}"/>
                </a:ext>
              </a:extLst>
            </p:cNvPr>
            <p:cNvGrpSpPr/>
            <p:nvPr/>
          </p:nvGrpSpPr>
          <p:grpSpPr>
            <a:xfrm>
              <a:off x="1320963" y="93602"/>
              <a:ext cx="6502073" cy="5403684"/>
              <a:chOff x="4222570" y="3268989"/>
              <a:chExt cx="3746861" cy="3515306"/>
            </a:xfrm>
          </p:grpSpPr>
          <p:pic>
            <p:nvPicPr>
              <p:cNvPr id="4" name="Google Shape;243;p38">
                <a:extLst>
                  <a:ext uri="{FF2B5EF4-FFF2-40B4-BE49-F238E27FC236}">
                    <a16:creationId xmlns:a16="http://schemas.microsoft.com/office/drawing/2014/main" id="{89CFFB70-125D-4737-90C4-9EAEC731E82B}"/>
                  </a:ext>
                </a:extLst>
              </p:cNvPr>
              <p:cNvPicPr preferRelativeResize="0"/>
              <p:nvPr/>
            </p:nvPicPr>
            <p:blipFill rotWithShape="1">
              <a:blip r:embed="rId3">
                <a:alphaModFix/>
              </a:blip>
              <a:srcRect/>
              <a:stretch/>
            </p:blipFill>
            <p:spPr>
              <a:xfrm>
                <a:off x="4222570" y="3268989"/>
                <a:ext cx="3746861" cy="3515306"/>
              </a:xfrm>
              <a:prstGeom prst="rect">
                <a:avLst/>
              </a:prstGeom>
              <a:noFill/>
              <a:ln>
                <a:noFill/>
              </a:ln>
            </p:spPr>
          </p:pic>
          <p:sp>
            <p:nvSpPr>
              <p:cNvPr id="6" name="Google Shape;245;p38">
                <a:extLst>
                  <a:ext uri="{FF2B5EF4-FFF2-40B4-BE49-F238E27FC236}">
                    <a16:creationId xmlns:a16="http://schemas.microsoft.com/office/drawing/2014/main" id="{B3701810-5D11-4E03-A33B-819B803ED56B}"/>
                  </a:ext>
                </a:extLst>
              </p:cNvPr>
              <p:cNvSpPr txBox="1"/>
              <p:nvPr/>
            </p:nvSpPr>
            <p:spPr>
              <a:xfrm>
                <a:off x="4642274" y="3701744"/>
                <a:ext cx="3026400" cy="1710900"/>
              </a:xfrm>
              <a:prstGeom prst="rect">
                <a:avLst/>
              </a:prstGeom>
              <a:solidFill>
                <a:srgbClr val="2C5F94"/>
              </a:solidFill>
              <a:ln>
                <a:noFill/>
              </a:ln>
            </p:spPr>
            <p:txBody>
              <a:bodyPr spcFirstLastPara="1" wrap="square" lIns="162533" tIns="81233" rIns="162533" bIns="812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 name="TextBox 1">
              <a:extLst>
                <a:ext uri="{FF2B5EF4-FFF2-40B4-BE49-F238E27FC236}">
                  <a16:creationId xmlns:a16="http://schemas.microsoft.com/office/drawing/2014/main" id="{3AFBEC37-90BC-4A2A-846A-F4188D5C597B}"/>
                </a:ext>
              </a:extLst>
            </p:cNvPr>
            <p:cNvSpPr txBox="1"/>
            <p:nvPr/>
          </p:nvSpPr>
          <p:spPr>
            <a:xfrm>
              <a:off x="2049292" y="758828"/>
              <a:ext cx="5251829" cy="284742"/>
            </a:xfrm>
            <a:prstGeom prst="rect">
              <a:avLst/>
            </a:prstGeom>
            <a:solidFill>
              <a:schemeClr val="bg1"/>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14" name="Group 13">
            <a:extLst>
              <a:ext uri="{FF2B5EF4-FFF2-40B4-BE49-F238E27FC236}">
                <a16:creationId xmlns:a16="http://schemas.microsoft.com/office/drawing/2014/main" id="{91FD032F-BA3B-4A42-8180-19E83BDC3BD1}"/>
              </a:ext>
            </a:extLst>
          </p:cNvPr>
          <p:cNvGrpSpPr/>
          <p:nvPr/>
        </p:nvGrpSpPr>
        <p:grpSpPr>
          <a:xfrm>
            <a:off x="2826814" y="1255486"/>
            <a:ext cx="6785117" cy="3251197"/>
            <a:chOff x="2120110" y="941614"/>
            <a:chExt cx="5088838" cy="2438398"/>
          </a:xfrm>
        </p:grpSpPr>
        <p:pic>
          <p:nvPicPr>
            <p:cNvPr id="332" name="Google Shape;332;p63"/>
            <p:cNvPicPr preferRelativeResize="0"/>
            <p:nvPr/>
          </p:nvPicPr>
          <p:blipFill rotWithShape="1">
            <a:blip r:embed="rId4">
              <a:alphaModFix/>
            </a:blip>
            <a:srcRect t="19832" b="17146"/>
            <a:stretch/>
          </p:blipFill>
          <p:spPr>
            <a:xfrm>
              <a:off x="2120110" y="1099455"/>
              <a:ext cx="5088838" cy="2280557"/>
            </a:xfrm>
            <a:prstGeom prst="rect">
              <a:avLst/>
            </a:prstGeom>
            <a:noFill/>
            <a:ln>
              <a:noFill/>
            </a:ln>
          </p:spPr>
        </p:pic>
        <p:sp>
          <p:nvSpPr>
            <p:cNvPr id="9" name="Rectangle: Rounded Corners 8">
              <a:extLst>
                <a:ext uri="{FF2B5EF4-FFF2-40B4-BE49-F238E27FC236}">
                  <a16:creationId xmlns:a16="http://schemas.microsoft.com/office/drawing/2014/main" id="{0848F7F7-1379-4130-8FDF-B45342A084C6}"/>
                </a:ext>
              </a:extLst>
            </p:cNvPr>
            <p:cNvSpPr/>
            <p:nvPr/>
          </p:nvSpPr>
          <p:spPr>
            <a:xfrm>
              <a:off x="2574474" y="941614"/>
              <a:ext cx="947057" cy="2231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33" b="0" i="0" u="none" strike="noStrike" kern="0" cap="none" spc="0" normalizeH="0" baseline="0" noProof="0" dirty="0">
                  <a:ln>
                    <a:noFill/>
                  </a:ln>
                  <a:solidFill>
                    <a:srgbClr val="FFFFFF"/>
                  </a:solidFill>
                  <a:effectLst/>
                  <a:uLnTx/>
                  <a:uFillTx/>
                  <a:latin typeface="Arial Nova" panose="020B0604020202020204" pitchFamily="34" charset="0"/>
                  <a:ea typeface="+mn-ea"/>
                  <a:cs typeface="+mn-cs"/>
                  <a:sym typeface="Arial"/>
                </a:rPr>
                <a:t>Your Library Logo</a:t>
              </a:r>
            </a:p>
          </p:txBody>
        </p:sp>
      </p:grpSp>
      <p:pic>
        <p:nvPicPr>
          <p:cNvPr id="11" name="Picture 10">
            <a:extLst>
              <a:ext uri="{FF2B5EF4-FFF2-40B4-BE49-F238E27FC236}">
                <a16:creationId xmlns:a16="http://schemas.microsoft.com/office/drawing/2014/main" id="{45E50FCF-CEF5-442F-82E3-E9C1B52060C5}"/>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4376057" y="1314373"/>
            <a:ext cx="3120572" cy="3120572"/>
          </a:xfrm>
          <a:prstGeom prst="rect">
            <a:avLst/>
          </a:prstGeom>
        </p:spPr>
      </p:pic>
    </p:spTree>
    <p:extLst>
      <p:ext uri="{BB962C8B-B14F-4D97-AF65-F5344CB8AC3E}">
        <p14:creationId xmlns:p14="http://schemas.microsoft.com/office/powerpoint/2010/main" val="17404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 name="Group 2">
            <a:extLst>
              <a:ext uri="{FF2B5EF4-FFF2-40B4-BE49-F238E27FC236}">
                <a16:creationId xmlns:a16="http://schemas.microsoft.com/office/drawing/2014/main" id="{2B2270B7-5544-4829-A05E-FE2FB16F1C8D}"/>
              </a:ext>
            </a:extLst>
          </p:cNvPr>
          <p:cNvGrpSpPr/>
          <p:nvPr/>
        </p:nvGrpSpPr>
        <p:grpSpPr>
          <a:xfrm>
            <a:off x="1761285" y="124803"/>
            <a:ext cx="8669431" cy="7204912"/>
            <a:chOff x="1320963" y="93602"/>
            <a:chExt cx="6502073" cy="5403684"/>
          </a:xfrm>
        </p:grpSpPr>
        <p:grpSp>
          <p:nvGrpSpPr>
            <p:cNvPr id="4" name="Google Shape;242;p38">
              <a:extLst>
                <a:ext uri="{FF2B5EF4-FFF2-40B4-BE49-F238E27FC236}">
                  <a16:creationId xmlns:a16="http://schemas.microsoft.com/office/drawing/2014/main" id="{C7C7F120-53F6-4BF8-B54A-BA806D66410E}"/>
                </a:ext>
              </a:extLst>
            </p:cNvPr>
            <p:cNvGrpSpPr/>
            <p:nvPr/>
          </p:nvGrpSpPr>
          <p:grpSpPr>
            <a:xfrm>
              <a:off x="1320963" y="93602"/>
              <a:ext cx="6502073" cy="5403684"/>
              <a:chOff x="4222570" y="3268989"/>
              <a:chExt cx="3746861" cy="3515306"/>
            </a:xfrm>
          </p:grpSpPr>
          <p:pic>
            <p:nvPicPr>
              <p:cNvPr id="6" name="Google Shape;243;p38">
                <a:extLst>
                  <a:ext uri="{FF2B5EF4-FFF2-40B4-BE49-F238E27FC236}">
                    <a16:creationId xmlns:a16="http://schemas.microsoft.com/office/drawing/2014/main" id="{59B8E700-FA30-4863-AF46-D70A736171EA}"/>
                  </a:ext>
                </a:extLst>
              </p:cNvPr>
              <p:cNvPicPr preferRelativeResize="0"/>
              <p:nvPr/>
            </p:nvPicPr>
            <p:blipFill rotWithShape="1">
              <a:blip r:embed="rId3">
                <a:alphaModFix/>
              </a:blip>
              <a:srcRect/>
              <a:stretch/>
            </p:blipFill>
            <p:spPr>
              <a:xfrm>
                <a:off x="4222570" y="3268989"/>
                <a:ext cx="3746861" cy="3515306"/>
              </a:xfrm>
              <a:prstGeom prst="rect">
                <a:avLst/>
              </a:prstGeom>
              <a:noFill/>
              <a:ln>
                <a:noFill/>
              </a:ln>
            </p:spPr>
          </p:pic>
          <p:sp>
            <p:nvSpPr>
              <p:cNvPr id="7" name="Google Shape;245;p38">
                <a:extLst>
                  <a:ext uri="{FF2B5EF4-FFF2-40B4-BE49-F238E27FC236}">
                    <a16:creationId xmlns:a16="http://schemas.microsoft.com/office/drawing/2014/main" id="{E1EEAEDC-1DF9-4A0A-9C69-78D37DC88A73}"/>
                  </a:ext>
                </a:extLst>
              </p:cNvPr>
              <p:cNvSpPr txBox="1"/>
              <p:nvPr/>
            </p:nvSpPr>
            <p:spPr>
              <a:xfrm>
                <a:off x="4642274" y="3701744"/>
                <a:ext cx="3026400" cy="1710900"/>
              </a:xfrm>
              <a:prstGeom prst="rect">
                <a:avLst/>
              </a:prstGeom>
              <a:solidFill>
                <a:srgbClr val="2C5F94"/>
              </a:solidFill>
              <a:ln>
                <a:noFill/>
              </a:ln>
            </p:spPr>
            <p:txBody>
              <a:bodyPr spcFirstLastPara="1" wrap="square" lIns="162533" tIns="81233" rIns="162533" bIns="812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 name="TextBox 4">
              <a:extLst>
                <a:ext uri="{FF2B5EF4-FFF2-40B4-BE49-F238E27FC236}">
                  <a16:creationId xmlns:a16="http://schemas.microsoft.com/office/drawing/2014/main" id="{8AB1F802-7902-4AFC-B1BD-E3F49A172BE7}"/>
                </a:ext>
              </a:extLst>
            </p:cNvPr>
            <p:cNvSpPr txBox="1"/>
            <p:nvPr/>
          </p:nvSpPr>
          <p:spPr>
            <a:xfrm>
              <a:off x="2049292" y="758828"/>
              <a:ext cx="5251829" cy="284742"/>
            </a:xfrm>
            <a:prstGeom prst="rect">
              <a:avLst/>
            </a:prstGeom>
            <a:solidFill>
              <a:schemeClr val="bg1"/>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8" name="Rectangle: Rounded Corners 7">
            <a:extLst>
              <a:ext uri="{FF2B5EF4-FFF2-40B4-BE49-F238E27FC236}">
                <a16:creationId xmlns:a16="http://schemas.microsoft.com/office/drawing/2014/main" id="{EAE16F6F-1236-4299-9307-C63DF4C59685}"/>
              </a:ext>
            </a:extLst>
          </p:cNvPr>
          <p:cNvSpPr/>
          <p:nvPr/>
        </p:nvSpPr>
        <p:spPr>
          <a:xfrm>
            <a:off x="3432633" y="1255486"/>
            <a:ext cx="1262743" cy="2975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33" b="0" i="0" u="none" strike="noStrike" kern="0" cap="none" spc="0" normalizeH="0" baseline="0" noProof="0" dirty="0">
                <a:ln>
                  <a:noFill/>
                </a:ln>
                <a:solidFill>
                  <a:srgbClr val="FFFFFF"/>
                </a:solidFill>
                <a:effectLst/>
                <a:uLnTx/>
                <a:uFillTx/>
                <a:latin typeface="Arial Nova" panose="020B0604020202020204" pitchFamily="34" charset="0"/>
                <a:ea typeface="+mn-ea"/>
                <a:cs typeface="+mn-cs"/>
                <a:sym typeface="Arial"/>
              </a:rPr>
              <a:t>Your Library Logo</a:t>
            </a:r>
          </a:p>
        </p:txBody>
      </p:sp>
      <p:pic>
        <p:nvPicPr>
          <p:cNvPr id="342" name="Google Shape;342;p65"/>
          <p:cNvPicPr preferRelativeResize="0"/>
          <p:nvPr/>
        </p:nvPicPr>
        <p:blipFill rotWithShape="1">
          <a:blip r:embed="rId4">
            <a:alphaModFix/>
          </a:blip>
          <a:srcRect t="24131" b="8436"/>
          <a:stretch/>
        </p:blipFill>
        <p:spPr>
          <a:xfrm>
            <a:off x="2732390" y="1204683"/>
            <a:ext cx="7128193" cy="3418115"/>
          </a:xfrm>
          <a:prstGeom prst="rect">
            <a:avLst/>
          </a:prstGeom>
          <a:noFill/>
          <a:ln>
            <a:noFill/>
          </a:ln>
        </p:spPr>
      </p:pic>
    </p:spTree>
    <p:extLst>
      <p:ext uri="{BB962C8B-B14F-4D97-AF65-F5344CB8AC3E}">
        <p14:creationId xmlns:p14="http://schemas.microsoft.com/office/powerpoint/2010/main" val="337056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9" name="Group 8">
            <a:extLst>
              <a:ext uri="{FF2B5EF4-FFF2-40B4-BE49-F238E27FC236}">
                <a16:creationId xmlns:a16="http://schemas.microsoft.com/office/drawing/2014/main" id="{83D6BBF3-D3F4-4F80-8243-3B874D4D7CCB}"/>
              </a:ext>
            </a:extLst>
          </p:cNvPr>
          <p:cNvGrpSpPr/>
          <p:nvPr/>
        </p:nvGrpSpPr>
        <p:grpSpPr>
          <a:xfrm>
            <a:off x="1761285" y="124803"/>
            <a:ext cx="8669431" cy="7204912"/>
            <a:chOff x="1320963" y="93602"/>
            <a:chExt cx="6502073" cy="5403684"/>
          </a:xfrm>
        </p:grpSpPr>
        <p:grpSp>
          <p:nvGrpSpPr>
            <p:cNvPr id="10" name="Google Shape;242;p38">
              <a:extLst>
                <a:ext uri="{FF2B5EF4-FFF2-40B4-BE49-F238E27FC236}">
                  <a16:creationId xmlns:a16="http://schemas.microsoft.com/office/drawing/2014/main" id="{E95399DE-ACF3-4BA3-8BDE-0E6E8ECE4AF0}"/>
                </a:ext>
              </a:extLst>
            </p:cNvPr>
            <p:cNvGrpSpPr/>
            <p:nvPr/>
          </p:nvGrpSpPr>
          <p:grpSpPr>
            <a:xfrm>
              <a:off x="1320963" y="93602"/>
              <a:ext cx="6502073" cy="5403684"/>
              <a:chOff x="4222570" y="3268989"/>
              <a:chExt cx="3746861" cy="3515306"/>
            </a:xfrm>
          </p:grpSpPr>
          <p:pic>
            <p:nvPicPr>
              <p:cNvPr id="12" name="Google Shape;243;p38">
                <a:extLst>
                  <a:ext uri="{FF2B5EF4-FFF2-40B4-BE49-F238E27FC236}">
                    <a16:creationId xmlns:a16="http://schemas.microsoft.com/office/drawing/2014/main" id="{0E21252B-6A61-49B3-9C02-40C4BBBFA6D2}"/>
                  </a:ext>
                </a:extLst>
              </p:cNvPr>
              <p:cNvPicPr preferRelativeResize="0"/>
              <p:nvPr/>
            </p:nvPicPr>
            <p:blipFill rotWithShape="1">
              <a:blip r:embed="rId3">
                <a:alphaModFix/>
              </a:blip>
              <a:srcRect/>
              <a:stretch/>
            </p:blipFill>
            <p:spPr>
              <a:xfrm>
                <a:off x="4222570" y="3268989"/>
                <a:ext cx="3746861" cy="3515306"/>
              </a:xfrm>
              <a:prstGeom prst="rect">
                <a:avLst/>
              </a:prstGeom>
              <a:noFill/>
              <a:ln>
                <a:noFill/>
              </a:ln>
            </p:spPr>
          </p:pic>
          <p:sp>
            <p:nvSpPr>
              <p:cNvPr id="13" name="Google Shape;245;p38">
                <a:extLst>
                  <a:ext uri="{FF2B5EF4-FFF2-40B4-BE49-F238E27FC236}">
                    <a16:creationId xmlns:a16="http://schemas.microsoft.com/office/drawing/2014/main" id="{6569CCD3-A4BE-4214-85D5-40D0D701D619}"/>
                  </a:ext>
                </a:extLst>
              </p:cNvPr>
              <p:cNvSpPr txBox="1"/>
              <p:nvPr/>
            </p:nvSpPr>
            <p:spPr>
              <a:xfrm>
                <a:off x="4642274" y="3701744"/>
                <a:ext cx="3026400" cy="1710900"/>
              </a:xfrm>
              <a:prstGeom prst="rect">
                <a:avLst/>
              </a:prstGeom>
              <a:solidFill>
                <a:srgbClr val="2C5F94"/>
              </a:solidFill>
              <a:ln>
                <a:noFill/>
              </a:ln>
            </p:spPr>
            <p:txBody>
              <a:bodyPr spcFirstLastPara="1" wrap="square" lIns="162533" tIns="81233" rIns="162533" bIns="812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1" name="TextBox 10">
              <a:extLst>
                <a:ext uri="{FF2B5EF4-FFF2-40B4-BE49-F238E27FC236}">
                  <a16:creationId xmlns:a16="http://schemas.microsoft.com/office/drawing/2014/main" id="{85EF1601-C553-425A-ADEE-D081E737BE3E}"/>
                </a:ext>
              </a:extLst>
            </p:cNvPr>
            <p:cNvSpPr txBox="1"/>
            <p:nvPr/>
          </p:nvSpPr>
          <p:spPr>
            <a:xfrm>
              <a:off x="2049292" y="758828"/>
              <a:ext cx="5251829" cy="284742"/>
            </a:xfrm>
            <a:prstGeom prst="rect">
              <a:avLst/>
            </a:prstGeom>
            <a:solidFill>
              <a:schemeClr val="bg1"/>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6" name="Rectangle: Rounded Corners 15">
            <a:extLst>
              <a:ext uri="{FF2B5EF4-FFF2-40B4-BE49-F238E27FC236}">
                <a16:creationId xmlns:a16="http://schemas.microsoft.com/office/drawing/2014/main" id="{E946FDD1-3AB0-4FE1-A72D-D1293D439C6C}"/>
              </a:ext>
            </a:extLst>
          </p:cNvPr>
          <p:cNvSpPr/>
          <p:nvPr/>
        </p:nvSpPr>
        <p:spPr>
          <a:xfrm>
            <a:off x="3432633" y="1255486"/>
            <a:ext cx="1262743" cy="2975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33" b="0" i="0" u="none" strike="noStrike" kern="0" cap="none" spc="0" normalizeH="0" baseline="0" noProof="0" dirty="0">
                <a:ln>
                  <a:noFill/>
                </a:ln>
                <a:solidFill>
                  <a:srgbClr val="FFFFFF"/>
                </a:solidFill>
                <a:effectLst/>
                <a:uLnTx/>
                <a:uFillTx/>
                <a:latin typeface="Arial Nova" panose="020B0604020202020204" pitchFamily="34" charset="0"/>
                <a:ea typeface="+mn-ea"/>
                <a:cs typeface="+mn-cs"/>
                <a:sym typeface="Arial"/>
              </a:rPr>
              <a:t>Your Library Logo</a:t>
            </a:r>
          </a:p>
        </p:txBody>
      </p:sp>
      <p:pic>
        <p:nvPicPr>
          <p:cNvPr id="337" name="Google Shape;337;p64"/>
          <p:cNvPicPr preferRelativeResize="0"/>
          <p:nvPr/>
        </p:nvPicPr>
        <p:blipFill rotWithShape="1">
          <a:blip r:embed="rId4">
            <a:alphaModFix/>
          </a:blip>
          <a:srcRect t="24112" b="10010"/>
          <a:stretch/>
        </p:blipFill>
        <p:spPr>
          <a:xfrm>
            <a:off x="2817785" y="1318003"/>
            <a:ext cx="6831647" cy="3200400"/>
          </a:xfrm>
          <a:prstGeom prst="rect">
            <a:avLst/>
          </a:prstGeom>
          <a:noFill/>
          <a:ln>
            <a:noFill/>
          </a:ln>
        </p:spPr>
      </p:pic>
    </p:spTree>
    <p:extLst>
      <p:ext uri="{BB962C8B-B14F-4D97-AF65-F5344CB8AC3E}">
        <p14:creationId xmlns:p14="http://schemas.microsoft.com/office/powerpoint/2010/main" val="2985740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415600" y="535600"/>
            <a:ext cx="11360800" cy="763600"/>
          </a:xfrm>
          <a:prstGeom prst="rect">
            <a:avLst/>
          </a:prstGeom>
        </p:spPr>
        <p:txBody>
          <a:bodyPr spcFirstLastPara="1" wrap="square" lIns="121900" tIns="121900" rIns="121900" bIns="121900" anchor="t" anchorCtr="0">
            <a:noAutofit/>
          </a:bodyPr>
          <a:lstStyle/>
          <a:p>
            <a:pPr lvl="0"/>
            <a:r>
              <a:rPr lang="en-US" dirty="0"/>
              <a:t>Cascading fulfillment options, upstream of ILL</a:t>
            </a:r>
            <a:endParaRPr dirty="0"/>
          </a:p>
        </p:txBody>
      </p:sp>
      <p:cxnSp>
        <p:nvCxnSpPr>
          <p:cNvPr id="71" name="Google Shape;71;p14"/>
          <p:cNvCxnSpPr>
            <a:stCxn id="72" idx="2"/>
            <a:endCxn id="73" idx="0"/>
          </p:cNvCxnSpPr>
          <p:nvPr/>
        </p:nvCxnSpPr>
        <p:spPr>
          <a:xfrm rot="5400000">
            <a:off x="5337766" y="2040979"/>
            <a:ext cx="298869" cy="1600"/>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74" name="Google Shape;74;p14"/>
          <p:cNvCxnSpPr>
            <a:stCxn id="75" idx="0"/>
            <a:endCxn id="73" idx="2"/>
          </p:cNvCxnSpPr>
          <p:nvPr/>
        </p:nvCxnSpPr>
        <p:spPr>
          <a:xfrm rot="5400000" flipH="1" flipV="1">
            <a:off x="3874965" y="1524251"/>
            <a:ext cx="456073" cy="2766800"/>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76" name="Google Shape;76;p14"/>
          <p:cNvCxnSpPr>
            <a:stCxn id="75" idx="2"/>
            <a:endCxn id="77" idx="0"/>
          </p:cNvCxnSpPr>
          <p:nvPr/>
        </p:nvCxnSpPr>
        <p:spPr>
          <a:xfrm rot="16200000" flipH="1">
            <a:off x="2618700" y="3724986"/>
            <a:ext cx="201800" cy="1"/>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78" name="Google Shape;78;p14"/>
          <p:cNvCxnSpPr>
            <a:stCxn id="79" idx="2"/>
            <a:endCxn id="80" idx="0"/>
          </p:cNvCxnSpPr>
          <p:nvPr/>
        </p:nvCxnSpPr>
        <p:spPr>
          <a:xfrm rot="16200000" flipH="1">
            <a:off x="8722491" y="2786956"/>
            <a:ext cx="496820" cy="1225000"/>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81" name="Google Shape;81;p14"/>
          <p:cNvCxnSpPr>
            <a:stCxn id="82" idx="0"/>
            <a:endCxn id="79" idx="2"/>
          </p:cNvCxnSpPr>
          <p:nvPr/>
        </p:nvCxnSpPr>
        <p:spPr>
          <a:xfrm rot="5400000" flipH="1" flipV="1">
            <a:off x="7290691" y="2580157"/>
            <a:ext cx="496820" cy="1638600"/>
          </a:xfrm>
          <a:prstGeom prst="bentConnector3">
            <a:avLst>
              <a:gd name="adj1" fmla="val 50000"/>
            </a:avLst>
          </a:prstGeom>
          <a:noFill/>
          <a:ln w="19050" cap="flat" cmpd="sng">
            <a:solidFill>
              <a:srgbClr val="C2C2C2"/>
            </a:solidFill>
            <a:prstDash val="solid"/>
            <a:miter lim="8000"/>
            <a:headEnd type="none" w="sm" len="sm"/>
            <a:tailEnd type="none" w="sm" len="sm"/>
          </a:ln>
        </p:spPr>
      </p:cxnSp>
      <p:sp>
        <p:nvSpPr>
          <p:cNvPr id="72" name="Google Shape;72;p14"/>
          <p:cNvSpPr txBox="1"/>
          <p:nvPr/>
        </p:nvSpPr>
        <p:spPr>
          <a:xfrm>
            <a:off x="4461000" y="1403944"/>
            <a:ext cx="2054000" cy="488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dirty="0">
                <a:ln>
                  <a:noFill/>
                </a:ln>
                <a:solidFill>
                  <a:srgbClr val="A72A1E"/>
                </a:solidFill>
                <a:effectLst/>
                <a:uLnTx/>
                <a:uFillTx/>
                <a:latin typeface="Roboto"/>
                <a:ea typeface="Roboto"/>
                <a:cs typeface="Roboto"/>
                <a:sym typeface="Roboto"/>
              </a:rPr>
              <a:t>Article requested</a:t>
            </a:r>
            <a:endParaRPr kumimoji="0" sz="1333" b="0" i="0" u="none" strike="noStrike" kern="0" cap="none" spc="0" normalizeH="0" baseline="0" noProof="0" dirty="0">
              <a:ln>
                <a:noFill/>
              </a:ln>
              <a:solidFill>
                <a:srgbClr val="A72A1E"/>
              </a:solidFill>
              <a:effectLst/>
              <a:uLnTx/>
              <a:uFillTx/>
              <a:latin typeface="Roboto"/>
              <a:ea typeface="Roboto"/>
              <a:cs typeface="Roboto"/>
              <a:sym typeface="Roboto"/>
            </a:endParaRPr>
          </a:p>
        </p:txBody>
      </p:sp>
      <p:sp>
        <p:nvSpPr>
          <p:cNvPr id="75" name="Google Shape;75;p14"/>
          <p:cNvSpPr txBox="1"/>
          <p:nvPr/>
        </p:nvSpPr>
        <p:spPr>
          <a:xfrm>
            <a:off x="1694200" y="3135687"/>
            <a:ext cx="2050800" cy="488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A72A1E"/>
                </a:solidFill>
                <a:effectLst/>
                <a:uLnTx/>
                <a:uFillTx/>
                <a:latin typeface="Roboto"/>
                <a:ea typeface="Roboto"/>
                <a:cs typeface="Roboto"/>
                <a:sym typeface="Roboto"/>
              </a:rPr>
              <a:t>OA = Yes!</a:t>
            </a:r>
            <a:endParaRPr kumimoji="0" sz="1333" b="0" i="0" u="none" strike="noStrike" kern="0" cap="none" spc="0" normalizeH="0" baseline="0" noProof="0">
              <a:ln>
                <a:noFill/>
              </a:ln>
              <a:solidFill>
                <a:srgbClr val="A72A1E"/>
              </a:solidFill>
              <a:effectLst/>
              <a:uLnTx/>
              <a:uFillTx/>
              <a:latin typeface="Roboto"/>
              <a:ea typeface="Roboto"/>
              <a:cs typeface="Roboto"/>
              <a:sym typeface="Roboto"/>
            </a:endParaRPr>
          </a:p>
        </p:txBody>
      </p:sp>
      <p:sp>
        <p:nvSpPr>
          <p:cNvPr id="73" name="Google Shape;73;p14"/>
          <p:cNvSpPr txBox="1"/>
          <p:nvPr/>
        </p:nvSpPr>
        <p:spPr>
          <a:xfrm>
            <a:off x="4461000" y="2191213"/>
            <a:ext cx="2050800" cy="488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A72A1E"/>
                </a:solidFill>
                <a:effectLst/>
                <a:uLnTx/>
                <a:uFillTx/>
                <a:latin typeface="Roboto"/>
                <a:ea typeface="Roboto"/>
                <a:cs typeface="Roboto"/>
                <a:sym typeface="Roboto"/>
              </a:rPr>
              <a:t>Open Access version?</a:t>
            </a:r>
            <a:endParaRPr kumimoji="0" sz="1333" b="0" i="0" u="none" strike="noStrike" kern="0" cap="none" spc="0" normalizeH="0" baseline="0" noProof="0">
              <a:ln>
                <a:noFill/>
              </a:ln>
              <a:solidFill>
                <a:srgbClr val="A72A1E"/>
              </a:solidFill>
              <a:effectLst/>
              <a:uLnTx/>
              <a:uFillTx/>
              <a:latin typeface="Roboto"/>
              <a:ea typeface="Roboto"/>
              <a:cs typeface="Roboto"/>
              <a:sym typeface="Roboto"/>
            </a:endParaRPr>
          </a:p>
        </p:txBody>
      </p:sp>
      <p:sp>
        <p:nvSpPr>
          <p:cNvPr id="80" name="Google Shape;80;p14"/>
          <p:cNvSpPr txBox="1"/>
          <p:nvPr/>
        </p:nvSpPr>
        <p:spPr>
          <a:xfrm>
            <a:off x="8558000" y="3647867"/>
            <a:ext cx="2050800" cy="488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A72A1E"/>
                </a:solidFill>
                <a:effectLst/>
                <a:uLnTx/>
                <a:uFillTx/>
                <a:latin typeface="Roboto"/>
                <a:ea typeface="Roboto"/>
                <a:cs typeface="Roboto"/>
                <a:sym typeface="Roboto"/>
              </a:rPr>
              <a:t>No -- check with Interlibrary Loan?</a:t>
            </a:r>
            <a:endParaRPr kumimoji="0" sz="1333" b="0" i="0" u="none" strike="noStrike" kern="0" cap="none" spc="0" normalizeH="0" baseline="0" noProof="0">
              <a:ln>
                <a:noFill/>
              </a:ln>
              <a:solidFill>
                <a:srgbClr val="A72A1E"/>
              </a:solidFill>
              <a:effectLst/>
              <a:uLnTx/>
              <a:uFillTx/>
              <a:latin typeface="Roboto"/>
              <a:ea typeface="Roboto"/>
              <a:cs typeface="Roboto"/>
              <a:sym typeface="Roboto"/>
            </a:endParaRPr>
          </a:p>
        </p:txBody>
      </p:sp>
      <p:sp>
        <p:nvSpPr>
          <p:cNvPr id="82" name="Google Shape;82;p14"/>
          <p:cNvSpPr txBox="1"/>
          <p:nvPr/>
        </p:nvSpPr>
        <p:spPr>
          <a:xfrm>
            <a:off x="5694400" y="3647867"/>
            <a:ext cx="2050800" cy="488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A72A1E"/>
                </a:solidFill>
                <a:effectLst/>
                <a:uLnTx/>
                <a:uFillTx/>
                <a:latin typeface="Roboto"/>
                <a:ea typeface="Roboto"/>
                <a:cs typeface="Roboto"/>
                <a:sym typeface="Roboto"/>
              </a:rPr>
              <a:t>Check user profile &amp; library settings?</a:t>
            </a:r>
            <a:endParaRPr kumimoji="0" sz="1333" b="0" i="0" u="none" strike="noStrike" kern="0" cap="none" spc="0" normalizeH="0" baseline="0" noProof="0">
              <a:ln>
                <a:noFill/>
              </a:ln>
              <a:solidFill>
                <a:srgbClr val="A72A1E"/>
              </a:solidFill>
              <a:effectLst/>
              <a:uLnTx/>
              <a:uFillTx/>
              <a:latin typeface="Roboto"/>
              <a:ea typeface="Roboto"/>
              <a:cs typeface="Roboto"/>
              <a:sym typeface="Roboto"/>
            </a:endParaRPr>
          </a:p>
        </p:txBody>
      </p:sp>
      <p:sp>
        <p:nvSpPr>
          <p:cNvPr id="83" name="Google Shape;83;p14"/>
          <p:cNvSpPr/>
          <p:nvPr/>
        </p:nvSpPr>
        <p:spPr>
          <a:xfrm>
            <a:off x="2055027" y="1299333"/>
            <a:ext cx="2275424" cy="69762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333" b="0" i="0" u="none" strike="noStrike" kern="0" cap="none" spc="0" normalizeH="0" baseline="0" noProof="0" dirty="0">
                <a:ln>
                  <a:noFill/>
                </a:ln>
                <a:solidFill>
                  <a:srgbClr val="A72A1E"/>
                </a:solidFill>
                <a:effectLst/>
                <a:uLnTx/>
                <a:uFillTx/>
                <a:latin typeface="Roboto"/>
                <a:ea typeface="+mn-ea"/>
                <a:cs typeface="Arial"/>
                <a:sym typeface="Arial"/>
              </a:rPr>
              <a:t>AGS</a:t>
            </a:r>
            <a:r>
              <a:rPr kumimoji="0" lang="en-US" sz="1600" b="0" i="0" u="none" strike="noStrike" kern="0" cap="none" spc="0" normalizeH="0" baseline="0" noProof="0" dirty="0">
                <a:ln>
                  <a:noFill/>
                </a:ln>
                <a:solidFill>
                  <a:srgbClr val="A72A1E"/>
                </a:solidFill>
                <a:effectLst/>
                <a:uLnTx/>
                <a:uFillTx/>
                <a:latin typeface="Arial"/>
                <a:ea typeface="+mn-ea"/>
                <a:cs typeface="Arial"/>
                <a:sym typeface="Arial"/>
              </a:rPr>
              <a:t> </a:t>
            </a:r>
            <a:r>
              <a:rPr kumimoji="0" lang="en-US" sz="1333" b="0" i="0" u="none" strike="noStrike" kern="0" cap="none" spc="0" normalizeH="0" baseline="0" noProof="0" dirty="0">
                <a:ln>
                  <a:noFill/>
                </a:ln>
                <a:solidFill>
                  <a:srgbClr val="A72A1E"/>
                </a:solidFill>
                <a:effectLst/>
                <a:uLnTx/>
                <a:uFillTx/>
                <a:latin typeface="Roboto"/>
                <a:ea typeface="+mn-ea"/>
                <a:cs typeface="Arial"/>
                <a:sym typeface="Arial"/>
              </a:rPr>
              <a:t>verifies </a:t>
            </a:r>
            <a:r>
              <a:rPr kumimoji="0" lang="en" sz="1333" b="0" i="0" u="none" strike="noStrike" kern="0" cap="none" spc="0" normalizeH="0" baseline="0" noProof="0" dirty="0">
                <a:ln>
                  <a:noFill/>
                </a:ln>
                <a:solidFill>
                  <a:srgbClr val="A72A1E"/>
                </a:solidFill>
                <a:effectLst/>
                <a:uLnTx/>
                <a:uFillTx/>
                <a:latin typeface="Roboto"/>
                <a:ea typeface="+mn-ea"/>
                <a:cs typeface="Arial"/>
                <a:sym typeface="Arial"/>
              </a:rPr>
              <a:t>IP</a:t>
            </a:r>
            <a:endParaRPr kumimoji="0" sz="1333" b="0" i="0" u="none" strike="noStrike" kern="0" cap="none" spc="0" normalizeH="0" baseline="0" noProof="0" dirty="0">
              <a:ln>
                <a:noFill/>
              </a:ln>
              <a:solidFill>
                <a:srgbClr val="A72A1E"/>
              </a:solidFill>
              <a:effectLst/>
              <a:uLnTx/>
              <a:uFillTx/>
              <a:latin typeface="Roboto"/>
              <a:ea typeface="+mn-ea"/>
              <a:cs typeface="Arial"/>
              <a:sym typeface="Arial"/>
            </a:endParaRPr>
          </a:p>
        </p:txBody>
      </p:sp>
      <p:cxnSp>
        <p:nvCxnSpPr>
          <p:cNvPr id="84" name="Google Shape;84;p14"/>
          <p:cNvCxnSpPr>
            <a:stCxn id="79" idx="0"/>
            <a:endCxn id="73" idx="3"/>
          </p:cNvCxnSpPr>
          <p:nvPr/>
        </p:nvCxnSpPr>
        <p:spPr>
          <a:xfrm rot="16200000" flipV="1">
            <a:off x="7321485" y="1625731"/>
            <a:ext cx="227233" cy="1846600"/>
          </a:xfrm>
          <a:prstGeom prst="bentConnector2">
            <a:avLst/>
          </a:prstGeom>
          <a:noFill/>
          <a:ln w="19050" cap="flat" cmpd="sng">
            <a:solidFill>
              <a:srgbClr val="C2C2C2"/>
            </a:solidFill>
            <a:prstDash val="solid"/>
            <a:miter lim="8000"/>
            <a:headEnd type="none" w="sm" len="sm"/>
            <a:tailEnd type="none" w="sm" len="sm"/>
          </a:ln>
        </p:spPr>
      </p:cxnSp>
      <p:sp>
        <p:nvSpPr>
          <p:cNvPr id="79" name="Google Shape;79;p14"/>
          <p:cNvSpPr txBox="1"/>
          <p:nvPr/>
        </p:nvSpPr>
        <p:spPr>
          <a:xfrm>
            <a:off x="7333000" y="2662647"/>
            <a:ext cx="2050800" cy="488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A72A1E"/>
                </a:solidFill>
                <a:effectLst/>
                <a:uLnTx/>
                <a:uFillTx/>
                <a:latin typeface="Roboto"/>
                <a:ea typeface="Roboto"/>
                <a:cs typeface="Roboto"/>
                <a:sym typeface="Roboto"/>
              </a:rPr>
              <a:t>No -- what about a</a:t>
            </a:r>
            <a:endParaRPr kumimoji="0" sz="1333" b="0" i="0" u="none" strike="noStrike" kern="0" cap="none" spc="0" normalizeH="0" baseline="0" noProof="0">
              <a:ln>
                <a:noFill/>
              </a:ln>
              <a:solidFill>
                <a:srgbClr val="A72A1E"/>
              </a:solidFill>
              <a:effectLst/>
              <a:uLnTx/>
              <a:uFillTx/>
              <a:latin typeface="Roboto"/>
              <a:ea typeface="Roboto"/>
              <a:cs typeface="Roboto"/>
              <a:sym typeface="Roboto"/>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A72A1E"/>
                </a:solidFill>
                <a:effectLst/>
                <a:uLnTx/>
                <a:uFillTx/>
                <a:latin typeface="Roboto"/>
                <a:ea typeface="Roboto"/>
                <a:cs typeface="Roboto"/>
                <a:sym typeface="Roboto"/>
              </a:rPr>
              <a:t>Purchase option?</a:t>
            </a:r>
            <a:endParaRPr kumimoji="0" sz="1333" b="0" i="0" u="none" strike="noStrike" kern="0" cap="none" spc="0" normalizeH="0" baseline="0" noProof="0">
              <a:ln>
                <a:noFill/>
              </a:ln>
              <a:solidFill>
                <a:srgbClr val="A72A1E"/>
              </a:solidFill>
              <a:effectLst/>
              <a:uLnTx/>
              <a:uFillTx/>
              <a:latin typeface="Roboto"/>
              <a:ea typeface="Roboto"/>
              <a:cs typeface="Roboto"/>
              <a:sym typeface="Roboto"/>
            </a:endParaRPr>
          </a:p>
        </p:txBody>
      </p:sp>
      <p:cxnSp>
        <p:nvCxnSpPr>
          <p:cNvPr id="85" name="Google Shape;85;p14"/>
          <p:cNvCxnSpPr>
            <a:stCxn id="82" idx="3"/>
            <a:endCxn id="80" idx="1"/>
          </p:cNvCxnSpPr>
          <p:nvPr/>
        </p:nvCxnSpPr>
        <p:spPr>
          <a:xfrm>
            <a:off x="7745200" y="3892067"/>
            <a:ext cx="812800" cy="800"/>
          </a:xfrm>
          <a:prstGeom prst="bentConnector3">
            <a:avLst>
              <a:gd name="adj1" fmla="val 50000"/>
            </a:avLst>
          </a:prstGeom>
          <a:noFill/>
          <a:ln w="19050" cap="flat" cmpd="sng">
            <a:solidFill>
              <a:srgbClr val="C2C2C2"/>
            </a:solidFill>
            <a:prstDash val="solid"/>
            <a:miter lim="8000"/>
            <a:headEnd type="none" w="sm" len="sm"/>
            <a:tailEnd type="none" w="sm" len="sm"/>
          </a:ln>
        </p:spPr>
      </p:cxnSp>
      <p:cxnSp>
        <p:nvCxnSpPr>
          <p:cNvPr id="86" name="Google Shape;86;p14"/>
          <p:cNvCxnSpPr>
            <a:stCxn id="87" idx="0"/>
            <a:endCxn id="82" idx="2"/>
          </p:cNvCxnSpPr>
          <p:nvPr/>
        </p:nvCxnSpPr>
        <p:spPr>
          <a:xfrm rot="-5400000">
            <a:off x="5726067" y="3670267"/>
            <a:ext cx="527600" cy="1459600"/>
          </a:xfrm>
          <a:prstGeom prst="bentConnector3">
            <a:avLst>
              <a:gd name="adj1" fmla="val 50000"/>
            </a:avLst>
          </a:prstGeom>
          <a:noFill/>
          <a:ln w="19050" cap="flat" cmpd="sng">
            <a:solidFill>
              <a:srgbClr val="C2C2C2"/>
            </a:solidFill>
            <a:prstDash val="solid"/>
            <a:miter lim="8000"/>
            <a:headEnd type="none" w="sm" len="sm"/>
            <a:tailEnd type="none" w="sm" len="sm"/>
          </a:ln>
        </p:spPr>
      </p:cxnSp>
      <p:sp>
        <p:nvSpPr>
          <p:cNvPr id="87" name="Google Shape;87;p14"/>
          <p:cNvSpPr txBox="1"/>
          <p:nvPr/>
        </p:nvSpPr>
        <p:spPr>
          <a:xfrm>
            <a:off x="4234667" y="4663867"/>
            <a:ext cx="2050800" cy="488400"/>
          </a:xfrm>
          <a:prstGeom prst="rect">
            <a:avLst/>
          </a:prstGeom>
          <a:noFill/>
          <a:ln w="19050" cap="flat" cmpd="sng">
            <a:solidFill>
              <a:srgbClr val="A72A1E"/>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333" b="0" i="0" u="none" strike="noStrike" kern="0" cap="none" spc="0" normalizeH="0" baseline="0" noProof="0">
                <a:ln>
                  <a:noFill/>
                </a:ln>
                <a:solidFill>
                  <a:srgbClr val="A72A1E"/>
                </a:solidFill>
                <a:effectLst/>
                <a:uLnTx/>
                <a:uFillTx/>
                <a:latin typeface="Roboto"/>
                <a:ea typeface="Roboto"/>
                <a:cs typeface="Roboto"/>
                <a:sym typeface="Roboto"/>
              </a:rPr>
              <a:t>Purchase = Yes!</a:t>
            </a:r>
            <a:endParaRPr kumimoji="0" sz="1333" b="0" i="0" u="none" strike="noStrike" kern="0" cap="none" spc="0" normalizeH="0" baseline="0" noProof="0">
              <a:ln>
                <a:noFill/>
              </a:ln>
              <a:solidFill>
                <a:srgbClr val="A72A1E"/>
              </a:solidFill>
              <a:effectLst/>
              <a:uLnTx/>
              <a:uFillTx/>
              <a:latin typeface="Roboto"/>
              <a:ea typeface="Roboto"/>
              <a:cs typeface="Roboto"/>
              <a:sym typeface="Roboto"/>
            </a:endParaRPr>
          </a:p>
        </p:txBody>
      </p:sp>
      <p:pic>
        <p:nvPicPr>
          <p:cNvPr id="77" name="Google Shape;77;p14"/>
          <p:cNvPicPr preferRelativeResize="0"/>
          <p:nvPr/>
        </p:nvPicPr>
        <p:blipFill>
          <a:blip r:embed="rId3">
            <a:alphaModFix/>
          </a:blip>
          <a:stretch>
            <a:fillRect/>
          </a:stretch>
        </p:blipFill>
        <p:spPr>
          <a:xfrm>
            <a:off x="2017334" y="3825887"/>
            <a:ext cx="1404535" cy="997800"/>
          </a:xfrm>
          <a:prstGeom prst="rect">
            <a:avLst/>
          </a:prstGeom>
          <a:noFill/>
          <a:ln>
            <a:noFill/>
          </a:ln>
        </p:spPr>
      </p:pic>
      <p:cxnSp>
        <p:nvCxnSpPr>
          <p:cNvPr id="88" name="Google Shape;88;p14"/>
          <p:cNvCxnSpPr>
            <a:stCxn id="87" idx="2"/>
            <a:endCxn id="89" idx="0"/>
          </p:cNvCxnSpPr>
          <p:nvPr/>
        </p:nvCxnSpPr>
        <p:spPr>
          <a:xfrm rot="-5400000" flipH="1">
            <a:off x="5098267" y="5314067"/>
            <a:ext cx="324400" cy="800"/>
          </a:xfrm>
          <a:prstGeom prst="bentConnector3">
            <a:avLst>
              <a:gd name="adj1" fmla="val 50000"/>
            </a:avLst>
          </a:prstGeom>
          <a:noFill/>
          <a:ln w="19050" cap="flat" cmpd="sng">
            <a:solidFill>
              <a:srgbClr val="C2C2C2"/>
            </a:solidFill>
            <a:prstDash val="solid"/>
            <a:miter lim="8000"/>
            <a:headEnd type="none" w="sm" len="sm"/>
            <a:tailEnd type="none" w="sm" len="sm"/>
          </a:ln>
        </p:spPr>
      </p:cxnSp>
      <p:pic>
        <p:nvPicPr>
          <p:cNvPr id="89" name="Google Shape;89;p14"/>
          <p:cNvPicPr preferRelativeResize="0"/>
          <p:nvPr/>
        </p:nvPicPr>
        <p:blipFill>
          <a:blip r:embed="rId3">
            <a:alphaModFix/>
          </a:blip>
          <a:stretch>
            <a:fillRect/>
          </a:stretch>
        </p:blipFill>
        <p:spPr>
          <a:xfrm>
            <a:off x="4557801" y="5476667"/>
            <a:ext cx="1404535" cy="997800"/>
          </a:xfrm>
          <a:prstGeom prst="rect">
            <a:avLst/>
          </a:prstGeom>
          <a:noFill/>
          <a:ln>
            <a:noFill/>
          </a:ln>
        </p:spPr>
      </p:pic>
      <p:pic>
        <p:nvPicPr>
          <p:cNvPr id="90" name="Google Shape;90;p14"/>
          <p:cNvPicPr preferRelativeResize="0"/>
          <p:nvPr/>
        </p:nvPicPr>
        <p:blipFill>
          <a:blip r:embed="rId4">
            <a:alphaModFix/>
          </a:blip>
          <a:stretch>
            <a:fillRect/>
          </a:stretch>
        </p:blipFill>
        <p:spPr>
          <a:xfrm>
            <a:off x="8655256" y="5050667"/>
            <a:ext cx="1856291" cy="1381333"/>
          </a:xfrm>
          <a:prstGeom prst="rect">
            <a:avLst/>
          </a:prstGeom>
          <a:noFill/>
          <a:ln>
            <a:noFill/>
          </a:ln>
        </p:spPr>
      </p:pic>
      <p:cxnSp>
        <p:nvCxnSpPr>
          <p:cNvPr id="91" name="Google Shape;91;p14"/>
          <p:cNvCxnSpPr>
            <a:stCxn id="90" idx="0"/>
            <a:endCxn id="80" idx="2"/>
          </p:cNvCxnSpPr>
          <p:nvPr/>
        </p:nvCxnSpPr>
        <p:spPr>
          <a:xfrm rot="-5400000">
            <a:off x="9126601" y="4593067"/>
            <a:ext cx="914400" cy="800"/>
          </a:xfrm>
          <a:prstGeom prst="bentConnector3">
            <a:avLst>
              <a:gd name="adj1" fmla="val 50000"/>
            </a:avLst>
          </a:prstGeom>
          <a:noFill/>
          <a:ln w="19050" cap="flat" cmpd="sng">
            <a:solidFill>
              <a:srgbClr val="C2C2C2"/>
            </a:solidFill>
            <a:prstDash val="solid"/>
            <a:miter lim="8000"/>
            <a:headEnd type="none" w="sm" len="sm"/>
            <a:tailEnd type="none" w="sm" len="sm"/>
          </a:ln>
        </p:spPr>
      </p:cxnSp>
      <p:pic>
        <p:nvPicPr>
          <p:cNvPr id="25" name="Picture 24">
            <a:extLst>
              <a:ext uri="{FF2B5EF4-FFF2-40B4-BE49-F238E27FC236}">
                <a16:creationId xmlns:a16="http://schemas.microsoft.com/office/drawing/2014/main" id="{AADA62D0-BB45-46F6-AF76-0D20C3C5C9B9}"/>
              </a:ext>
            </a:extLst>
          </p:cNvPr>
          <p:cNvPicPr>
            <a:picLocks noChangeAspect="1"/>
          </p:cNvPicPr>
          <p:nvPr/>
        </p:nvPicPr>
        <p:blipFill>
          <a:blip r:embed="rId5">
            <a:extLst>
              <a:ext uri="{837473B0-CC2E-450A-ABE3-18F120FF3D39}">
                <a1611:picAttrSrcUrl xmlns="" xmlns:a1611="http://schemas.microsoft.com/office/drawing/2016/11/main" r:id="rId6"/>
              </a:ext>
            </a:extLst>
          </a:blip>
          <a:stretch>
            <a:fillRect/>
          </a:stretch>
        </p:blipFill>
        <p:spPr>
          <a:xfrm>
            <a:off x="415600" y="942392"/>
            <a:ext cx="1725896" cy="2442305"/>
          </a:xfrm>
          <a:prstGeom prst="rect">
            <a:avLst/>
          </a:prstGeom>
        </p:spPr>
      </p:pic>
      <p:sp>
        <p:nvSpPr>
          <p:cNvPr id="26" name="TextBox 25">
            <a:extLst>
              <a:ext uri="{FF2B5EF4-FFF2-40B4-BE49-F238E27FC236}">
                <a16:creationId xmlns:a16="http://schemas.microsoft.com/office/drawing/2014/main" id="{D97632AD-3130-4F0F-A58E-D1D234870DD7}"/>
              </a:ext>
            </a:extLst>
          </p:cNvPr>
          <p:cNvSpPr txBox="1"/>
          <p:nvPr/>
        </p:nvSpPr>
        <p:spPr>
          <a:xfrm>
            <a:off x="475577" y="1513200"/>
            <a:ext cx="1475692" cy="66697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FFFFFF"/>
                </a:solidFill>
                <a:effectLst/>
                <a:uLnTx/>
                <a:uFillTx/>
                <a:latin typeface="Arial"/>
                <a:ea typeface="+mn-ea"/>
                <a:cs typeface="Arial"/>
                <a:sym typeface="Arial"/>
              </a:rPr>
              <a:t>Link Resolver </a:t>
            </a:r>
          </a:p>
        </p:txBody>
      </p:sp>
    </p:spTree>
    <p:extLst>
      <p:ext uri="{BB962C8B-B14F-4D97-AF65-F5344CB8AC3E}">
        <p14:creationId xmlns:p14="http://schemas.microsoft.com/office/powerpoint/2010/main" val="336595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5"/>
          <p:cNvSpPr txBox="1">
            <a:spLocks noGrp="1"/>
          </p:cNvSpPr>
          <p:nvPr>
            <p:ph type="body" idx="1"/>
          </p:nvPr>
        </p:nvSpPr>
        <p:spPr>
          <a:xfrm>
            <a:off x="939253" y="1132439"/>
            <a:ext cx="10097715" cy="4026701"/>
          </a:xfrm>
          <a:prstGeom prst="rect">
            <a:avLst/>
          </a:prstGeom>
          <a:noFill/>
          <a:ln>
            <a:noFill/>
          </a:ln>
        </p:spPr>
        <p:txBody>
          <a:bodyPr spcFirstLastPara="1" wrap="square" lIns="0" tIns="0" rIns="0" bIns="0" anchor="t" anchorCtr="0">
            <a:noAutofit/>
          </a:bodyPr>
          <a:lstStyle/>
          <a:p>
            <a:pPr marL="228594" indent="-228594">
              <a:spcBef>
                <a:spcPts val="0"/>
              </a:spcBef>
              <a:buFont typeface="Open Sans"/>
              <a:buChar char="•"/>
            </a:pPr>
            <a:r>
              <a:rPr lang="en-US" sz="2667" b="1" dirty="0"/>
              <a:t>Purchasing Control </a:t>
            </a:r>
            <a:r>
              <a:rPr lang="en-US" sz="2667" dirty="0"/>
              <a:t>– Easy to set-up mediation parameters including purchase by publisher, journal, cost, user, CONTU </a:t>
            </a:r>
          </a:p>
          <a:p>
            <a:pPr marL="228594" indent="-228594">
              <a:spcBef>
                <a:spcPts val="0"/>
              </a:spcBef>
              <a:buFont typeface="Open Sans"/>
              <a:buChar char="•"/>
            </a:pPr>
            <a:endParaRPr sz="2667" dirty="0"/>
          </a:p>
          <a:p>
            <a:pPr marL="228594" indent="-228594">
              <a:buFont typeface="Open Sans"/>
              <a:buChar char="•"/>
            </a:pPr>
            <a:r>
              <a:rPr lang="en-US" sz="2667" b="1" dirty="0"/>
              <a:t>Analytics </a:t>
            </a:r>
            <a:r>
              <a:rPr lang="en-US" sz="2667" dirty="0"/>
              <a:t>– Get insights with comprehensive usage and purchase reports, invoices, and alerts</a:t>
            </a:r>
            <a:endParaRPr sz="2667" dirty="0"/>
          </a:p>
          <a:p>
            <a:pPr marL="228594" indent="-228594">
              <a:buFont typeface="Open Sans"/>
              <a:buChar char="•"/>
            </a:pPr>
            <a:endParaRPr lang="en-US" sz="2667" b="1" dirty="0"/>
          </a:p>
          <a:p>
            <a:pPr marL="228594" indent="-228594">
              <a:buFont typeface="Open Sans"/>
              <a:buChar char="•"/>
            </a:pPr>
            <a:r>
              <a:rPr lang="en-US" sz="2667" b="1" dirty="0"/>
              <a:t>Open Access </a:t>
            </a:r>
            <a:r>
              <a:rPr lang="en-US" sz="2667" dirty="0"/>
              <a:t>– Includes robust OA filtering and integration</a:t>
            </a:r>
            <a:endParaRPr sz="2667" dirty="0"/>
          </a:p>
          <a:p>
            <a:pPr marL="228594" indent="-228594">
              <a:buFont typeface="Open Sans"/>
              <a:buChar char="•"/>
            </a:pPr>
            <a:endParaRPr lang="en-US" sz="2667" b="1" dirty="0"/>
          </a:p>
          <a:p>
            <a:pPr marL="228594" indent="-228594">
              <a:buFont typeface="Open Sans"/>
              <a:buChar char="•"/>
            </a:pPr>
            <a:r>
              <a:rPr lang="en-US" sz="2667" b="1" dirty="0"/>
              <a:t>Outstanding Customer Support </a:t>
            </a:r>
            <a:r>
              <a:rPr lang="en-US" sz="2667" dirty="0"/>
              <a:t>– Includes Award-winning Article Galaxy service powered by Reprints Desk</a:t>
            </a:r>
            <a:endParaRPr sz="2667" dirty="0"/>
          </a:p>
        </p:txBody>
      </p:sp>
      <p:sp>
        <p:nvSpPr>
          <p:cNvPr id="312" name="Google Shape;312;p45"/>
          <p:cNvSpPr txBox="1">
            <a:spLocks noGrp="1"/>
          </p:cNvSpPr>
          <p:nvPr>
            <p:ph type="title"/>
          </p:nvPr>
        </p:nvSpPr>
        <p:spPr>
          <a:xfrm>
            <a:off x="381001" y="419101"/>
            <a:ext cx="9384900" cy="419100"/>
          </a:xfrm>
          <a:prstGeom prst="rect">
            <a:avLst/>
          </a:prstGeom>
          <a:noFill/>
          <a:ln>
            <a:noFill/>
          </a:ln>
        </p:spPr>
        <p:txBody>
          <a:bodyPr spcFirstLastPara="1" wrap="square" lIns="0" tIns="0" rIns="0" bIns="0" anchor="ctr" anchorCtr="0">
            <a:noAutofit/>
          </a:bodyPr>
          <a:lstStyle/>
          <a:p>
            <a:r>
              <a:rPr lang="en-US"/>
              <a:t>Article Galaxy Scholar Platform Features</a:t>
            </a:r>
            <a:endParaRPr/>
          </a:p>
        </p:txBody>
      </p:sp>
    </p:spTree>
    <p:extLst>
      <p:ext uri="{BB962C8B-B14F-4D97-AF65-F5344CB8AC3E}">
        <p14:creationId xmlns:p14="http://schemas.microsoft.com/office/powerpoint/2010/main" val="24609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2"/>
          <p:cNvSpPr txBox="1"/>
          <p:nvPr/>
        </p:nvSpPr>
        <p:spPr>
          <a:xfrm>
            <a:off x="11381317" y="5829300"/>
            <a:ext cx="578100" cy="277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FFFFFF"/>
              </a:buClr>
              <a:buSzPts val="1200"/>
              <a:buFontTx/>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pPr marL="0" marR="0" lvl="0" indent="0" algn="ctr" defTabSz="1219170" rtl="0" eaLnBrk="1" fontAlgn="auto" latinLnBrk="0" hangingPunct="1">
                <a:lnSpc>
                  <a:spcPct val="100000"/>
                </a:lnSpc>
                <a:spcBef>
                  <a:spcPts val="0"/>
                </a:spcBef>
                <a:spcAft>
                  <a:spcPts val="0"/>
                </a:spcAft>
                <a:buClr>
                  <a:srgbClr val="FFFFFF"/>
                </a:buClr>
                <a:buSzPts val="1200"/>
                <a:buFontTx/>
                <a:buNone/>
                <a:tabLst/>
                <a:defRPr/>
              </a:pPr>
              <a:t>25</a:t>
            </a:fld>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5" name="Google Shape;285;p42"/>
          <p:cNvPicPr preferRelativeResize="0"/>
          <p:nvPr/>
        </p:nvPicPr>
        <p:blipFill rotWithShape="1">
          <a:blip r:embed="rId3">
            <a:alphaModFix/>
          </a:blip>
          <a:srcRect/>
          <a:stretch/>
        </p:blipFill>
        <p:spPr>
          <a:xfrm>
            <a:off x="6589183" y="1303868"/>
            <a:ext cx="3007783" cy="1090083"/>
          </a:xfrm>
          <a:prstGeom prst="rect">
            <a:avLst/>
          </a:prstGeom>
          <a:noFill/>
          <a:ln>
            <a:noFill/>
          </a:ln>
        </p:spPr>
      </p:pic>
      <p:pic>
        <p:nvPicPr>
          <p:cNvPr id="286" name="Google Shape;286;p42"/>
          <p:cNvPicPr preferRelativeResize="0"/>
          <p:nvPr/>
        </p:nvPicPr>
        <p:blipFill rotWithShape="1">
          <a:blip r:embed="rId4">
            <a:alphaModFix/>
          </a:blip>
          <a:srcRect/>
          <a:stretch/>
        </p:blipFill>
        <p:spPr>
          <a:xfrm>
            <a:off x="7033684" y="2686050"/>
            <a:ext cx="2563283" cy="1780116"/>
          </a:xfrm>
          <a:prstGeom prst="rect">
            <a:avLst/>
          </a:prstGeom>
          <a:noFill/>
          <a:ln>
            <a:noFill/>
          </a:ln>
        </p:spPr>
      </p:pic>
      <p:pic>
        <p:nvPicPr>
          <p:cNvPr id="287" name="Google Shape;287;p42"/>
          <p:cNvPicPr preferRelativeResize="0"/>
          <p:nvPr/>
        </p:nvPicPr>
        <p:blipFill rotWithShape="1">
          <a:blip r:embed="rId5">
            <a:alphaModFix/>
          </a:blip>
          <a:srcRect/>
          <a:stretch/>
        </p:blipFill>
        <p:spPr>
          <a:xfrm>
            <a:off x="6589183" y="4889501"/>
            <a:ext cx="2959099" cy="910167"/>
          </a:xfrm>
          <a:prstGeom prst="rect">
            <a:avLst/>
          </a:prstGeom>
          <a:noFill/>
          <a:ln>
            <a:noFill/>
          </a:ln>
        </p:spPr>
      </p:pic>
      <p:pic>
        <p:nvPicPr>
          <p:cNvPr id="288" name="Google Shape;288;p42"/>
          <p:cNvPicPr preferRelativeResize="0"/>
          <p:nvPr/>
        </p:nvPicPr>
        <p:blipFill rotWithShape="1">
          <a:blip r:embed="rId6">
            <a:alphaModFix/>
          </a:blip>
          <a:srcRect/>
          <a:stretch/>
        </p:blipFill>
        <p:spPr>
          <a:xfrm>
            <a:off x="4514849" y="2686049"/>
            <a:ext cx="1623483" cy="1879600"/>
          </a:xfrm>
          <a:prstGeom prst="rect">
            <a:avLst/>
          </a:prstGeom>
          <a:noFill/>
          <a:ln>
            <a:noFill/>
          </a:ln>
        </p:spPr>
      </p:pic>
      <p:pic>
        <p:nvPicPr>
          <p:cNvPr id="289" name="Google Shape;289;p42"/>
          <p:cNvPicPr preferRelativeResize="0"/>
          <p:nvPr/>
        </p:nvPicPr>
        <p:blipFill rotWithShape="1">
          <a:blip r:embed="rId7">
            <a:alphaModFix/>
          </a:blip>
          <a:srcRect/>
          <a:stretch/>
        </p:blipFill>
        <p:spPr>
          <a:xfrm>
            <a:off x="683683" y="2686050"/>
            <a:ext cx="2362200" cy="1932516"/>
          </a:xfrm>
          <a:prstGeom prst="rect">
            <a:avLst/>
          </a:prstGeom>
          <a:noFill/>
          <a:ln>
            <a:noFill/>
          </a:ln>
        </p:spPr>
      </p:pic>
      <p:pic>
        <p:nvPicPr>
          <p:cNvPr id="290" name="Google Shape;290;p42" descr="http://kansas-state.oudemo.com/vpcm/images/ksulogo_purple.gif"/>
          <p:cNvPicPr preferRelativeResize="0"/>
          <p:nvPr/>
        </p:nvPicPr>
        <p:blipFill rotWithShape="1">
          <a:blip r:embed="rId8">
            <a:alphaModFix/>
          </a:blip>
          <a:srcRect/>
          <a:stretch/>
        </p:blipFill>
        <p:spPr>
          <a:xfrm>
            <a:off x="486833" y="4845050"/>
            <a:ext cx="4358216" cy="1185333"/>
          </a:xfrm>
          <a:prstGeom prst="rect">
            <a:avLst/>
          </a:prstGeom>
          <a:noFill/>
          <a:ln>
            <a:noFill/>
          </a:ln>
        </p:spPr>
      </p:pic>
      <p:pic>
        <p:nvPicPr>
          <p:cNvPr id="291" name="Google Shape;291;p42"/>
          <p:cNvPicPr preferRelativeResize="0"/>
          <p:nvPr/>
        </p:nvPicPr>
        <p:blipFill rotWithShape="1">
          <a:blip r:embed="rId9">
            <a:alphaModFix/>
          </a:blip>
          <a:srcRect/>
          <a:stretch/>
        </p:blipFill>
        <p:spPr>
          <a:xfrm>
            <a:off x="488950" y="1291167"/>
            <a:ext cx="4229100" cy="1102784"/>
          </a:xfrm>
          <a:prstGeom prst="rect">
            <a:avLst/>
          </a:prstGeom>
          <a:noFill/>
          <a:ln>
            <a:noFill/>
          </a:ln>
        </p:spPr>
      </p:pic>
      <p:sp>
        <p:nvSpPr>
          <p:cNvPr id="292" name="Google Shape;292;p42"/>
          <p:cNvSpPr txBox="1">
            <a:spLocks noGrp="1"/>
          </p:cNvSpPr>
          <p:nvPr>
            <p:ph type="title"/>
          </p:nvPr>
        </p:nvSpPr>
        <p:spPr>
          <a:xfrm>
            <a:off x="412749" y="510117"/>
            <a:ext cx="10972800" cy="306900"/>
          </a:xfrm>
          <a:prstGeom prst="rect">
            <a:avLst/>
          </a:prstGeom>
          <a:noFill/>
          <a:ln>
            <a:noFill/>
          </a:ln>
        </p:spPr>
        <p:txBody>
          <a:bodyPr spcFirstLastPara="1" wrap="square" lIns="0" tIns="0" rIns="0" bIns="0" anchor="ctr" anchorCtr="0">
            <a:noAutofit/>
          </a:bodyPr>
          <a:lstStyle/>
          <a:p>
            <a:pPr>
              <a:buClr>
                <a:srgbClr val="252835"/>
              </a:buClr>
              <a:buSzPts val="3200"/>
            </a:pPr>
            <a:r>
              <a:rPr lang="en-US" b="1">
                <a:solidFill>
                  <a:srgbClr val="252835"/>
                </a:solidFill>
                <a:latin typeface="Century Gothic"/>
                <a:ea typeface="Century Gothic"/>
                <a:cs typeface="Century Gothic"/>
                <a:sym typeface="Century Gothic"/>
              </a:rPr>
              <a:t>SOME OF OUR HAPPY CUSTOMERS</a:t>
            </a:r>
            <a:endParaRPr/>
          </a:p>
        </p:txBody>
      </p:sp>
    </p:spTree>
    <p:extLst>
      <p:ext uri="{BB962C8B-B14F-4D97-AF65-F5344CB8AC3E}">
        <p14:creationId xmlns:p14="http://schemas.microsoft.com/office/powerpoint/2010/main" val="309411302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
            <a:extLst>
              <a:ext uri="{FF2B5EF4-FFF2-40B4-BE49-F238E27FC236}">
                <a16:creationId xmlns:a16="http://schemas.microsoft.com/office/drawing/2014/main" id="{F4D6C894-A43A-459C-BE50-02058A3BFE9E}"/>
              </a:ext>
            </a:extLst>
          </p:cNvPr>
          <p:cNvSpPr>
            <a:spLocks noChangeArrowheads="1"/>
          </p:cNvSpPr>
          <p:nvPr/>
        </p:nvSpPr>
        <p:spPr bwMode="auto">
          <a:xfrm>
            <a:off x="1189567" y="1395748"/>
            <a:ext cx="9812867" cy="18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ea typeface="MS PGothic" charset="-128"/>
              </a:defRPr>
            </a:lvl1pPr>
            <a:lvl2pPr marL="37931725" indent="-37474525">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5733" b="1" i="0" u="none" strike="noStrike" kern="0" cap="none" spc="0" normalizeH="0" baseline="0" noProof="0" dirty="0">
                <a:ln>
                  <a:noFill/>
                </a:ln>
                <a:solidFill>
                  <a:srgbClr val="FFFFFF"/>
                </a:solidFill>
                <a:effectLst/>
                <a:uLnTx/>
                <a:uFillTx/>
                <a:latin typeface="Century Gothic" charset="0"/>
                <a:ea typeface="MS PGothic" charset="-128"/>
                <a:cs typeface="Arial"/>
                <a:sym typeface="Arial"/>
              </a:rPr>
              <a:t>THANK YOU!</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1867" b="1" i="0" u="none" strike="noStrike" kern="0" cap="none" spc="0" normalizeH="0" baseline="0" noProof="0" dirty="0">
              <a:ln>
                <a:noFill/>
              </a:ln>
              <a:solidFill>
                <a:srgbClr val="FFFFFF"/>
              </a:solidFill>
              <a:effectLst/>
              <a:uLnTx/>
              <a:uFillTx/>
              <a:latin typeface="Century Gothic" charset="0"/>
              <a:ea typeface="MS PGothic" charset="-128"/>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2133" b="1" i="0" u="none" strike="noStrike" kern="0" cap="none" spc="0" normalizeH="0" baseline="0" noProof="0" dirty="0">
                <a:ln>
                  <a:noFill/>
                </a:ln>
                <a:solidFill>
                  <a:srgbClr val="FFFFFF"/>
                </a:solidFill>
                <a:effectLst/>
                <a:uLnTx/>
                <a:uFillTx/>
                <a:latin typeface="Century Gothic" charset="0"/>
                <a:ea typeface="MS PGothic" charset="-128"/>
                <a:cs typeface="Arial"/>
                <a:sym typeface="Arial"/>
              </a:rPr>
              <a:t>Tony </a:t>
            </a:r>
            <a:r>
              <a:rPr kumimoji="0" lang="en-US" altLang="en-US" sz="2133" b="1" i="0" u="none" strike="noStrike" kern="0" cap="none" spc="0" normalizeH="0" baseline="0" noProof="0" dirty="0" err="1">
                <a:ln>
                  <a:noFill/>
                </a:ln>
                <a:solidFill>
                  <a:srgbClr val="FFFFFF"/>
                </a:solidFill>
                <a:effectLst/>
                <a:uLnTx/>
                <a:uFillTx/>
                <a:latin typeface="Century Gothic" charset="0"/>
                <a:ea typeface="MS PGothic" charset="-128"/>
                <a:cs typeface="Arial"/>
                <a:sym typeface="Arial"/>
              </a:rPr>
              <a:t>Landolt</a:t>
            </a:r>
            <a:r>
              <a:rPr kumimoji="0" lang="en-US" altLang="en-US" sz="2133" b="1" i="0" u="none" strike="noStrike" kern="0" cap="none" spc="0" normalizeH="0" baseline="0" noProof="0" dirty="0">
                <a:ln>
                  <a:noFill/>
                </a:ln>
                <a:solidFill>
                  <a:srgbClr val="FFFFFF"/>
                </a:solidFill>
                <a:effectLst/>
                <a:uLnTx/>
                <a:uFillTx/>
                <a:latin typeface="Century Gothic" charset="0"/>
                <a:ea typeface="MS PGothic" charset="-128"/>
                <a:cs typeface="Arial"/>
                <a:sym typeface="Arial"/>
              </a:rPr>
              <a:t> (</a:t>
            </a:r>
            <a:r>
              <a:rPr kumimoji="0" lang="en-US" altLang="en-US" sz="2133" b="1" i="0" u="none" strike="noStrike" kern="0" cap="none" spc="0" normalizeH="0" baseline="0" noProof="0" dirty="0">
                <a:ln>
                  <a:noFill/>
                </a:ln>
                <a:solidFill>
                  <a:srgbClr val="FFAB40"/>
                </a:solidFill>
                <a:effectLst/>
                <a:uLnTx/>
                <a:uFillTx/>
                <a:latin typeface="Century Gothic" charset="0"/>
                <a:ea typeface="MS PGothic" charset="-128"/>
                <a:cs typeface="Arial"/>
                <a:sym typeface="Arial"/>
                <a:hlinkClick r:id="rId3"/>
              </a:rPr>
              <a:t>tlandolt@reprintsdesk.com</a:t>
            </a:r>
            <a:r>
              <a:rPr kumimoji="0" lang="en-US" altLang="en-US" sz="2133" b="1" i="0" u="none" strike="noStrike" kern="0" cap="none" spc="0" normalizeH="0" baseline="0" noProof="0" dirty="0">
                <a:ln>
                  <a:noFill/>
                </a:ln>
                <a:solidFill>
                  <a:srgbClr val="FFFFFF"/>
                </a:solidFill>
                <a:effectLst/>
                <a:uLnTx/>
                <a:uFillTx/>
                <a:latin typeface="Century Gothic" charset="0"/>
                <a:ea typeface="MS PGothic" charset="-128"/>
                <a:cs typeface="Arial"/>
                <a:sym typeface="Arial"/>
              </a:rPr>
              <a:t>)      510-303-3231</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2133" b="1" i="0" u="none" strike="noStrike" kern="0" cap="none" spc="0" normalizeH="0" baseline="0" noProof="0" dirty="0">
                <a:ln>
                  <a:noFill/>
                </a:ln>
                <a:solidFill>
                  <a:srgbClr val="000000"/>
                </a:solidFill>
                <a:effectLst/>
                <a:uLnTx/>
                <a:uFillTx/>
                <a:latin typeface="Century Gothic" charset="0"/>
                <a:ea typeface="MS PGothic" charset="-128"/>
                <a:cs typeface="Arial"/>
                <a:sym typeface="Arial"/>
              </a:rPr>
              <a:t>		</a:t>
            </a:r>
          </a:p>
        </p:txBody>
      </p:sp>
    </p:spTree>
    <p:extLst>
      <p:ext uri="{BB962C8B-B14F-4D97-AF65-F5344CB8AC3E}">
        <p14:creationId xmlns:p14="http://schemas.microsoft.com/office/powerpoint/2010/main" val="39842749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n 2">
            <a:extLst>
              <a:ext uri="{FF2B5EF4-FFF2-40B4-BE49-F238E27FC236}">
                <a16:creationId xmlns:a16="http://schemas.microsoft.com/office/drawing/2014/main" id="{6B9801AA-AF7A-41D0-9383-DE071AC3E6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0655" y="1479393"/>
            <a:ext cx="1305771" cy="160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Imagen 19">
            <a:extLst>
              <a:ext uri="{FF2B5EF4-FFF2-40B4-BE49-F238E27FC236}">
                <a16:creationId xmlns:a16="http://schemas.microsoft.com/office/drawing/2014/main" id="{42DB507B-6B05-4D6A-8345-FAB07F73F3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8767" y="3225215"/>
            <a:ext cx="1134533" cy="1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AA812DD9-F5B2-4F19-B3AA-C009AC42B34F}"/>
              </a:ext>
            </a:extLst>
          </p:cNvPr>
          <p:cNvGraphicFramePr/>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19">
            <a:extLst>
              <a:ext uri="{FF2B5EF4-FFF2-40B4-BE49-F238E27FC236}">
                <a16:creationId xmlns:a16="http://schemas.microsoft.com/office/drawing/2014/main" id="{C28EAA6E-445E-4C5A-9796-16233C2EBA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1044" y="499449"/>
            <a:ext cx="1134533" cy="1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C317D827-CCAE-4120-A0DC-50B0B1A39E25}"/>
              </a:ext>
            </a:extLst>
          </p:cNvPr>
          <p:cNvCxnSpPr/>
          <p:nvPr/>
        </p:nvCxnSpPr>
        <p:spPr>
          <a:xfrm flipH="1">
            <a:off x="6361044" y="499449"/>
            <a:ext cx="1134533" cy="140546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1248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4A0DF0A-497D-4930-81D0-042C0FB569B1}"/>
              </a:ext>
            </a:extLst>
          </p:cNvPr>
          <p:cNvGrpSpPr/>
          <p:nvPr/>
        </p:nvGrpSpPr>
        <p:grpSpPr>
          <a:xfrm>
            <a:off x="2588911" y="3639396"/>
            <a:ext cx="3606800" cy="2462918"/>
            <a:chOff x="1232884" y="2729547"/>
            <a:chExt cx="2705100" cy="1847189"/>
          </a:xfrm>
        </p:grpSpPr>
        <p:pic>
          <p:nvPicPr>
            <p:cNvPr id="34818" name="Imagen 4">
              <a:extLst>
                <a:ext uri="{FF2B5EF4-FFF2-40B4-BE49-F238E27FC236}">
                  <a16:creationId xmlns:a16="http://schemas.microsoft.com/office/drawing/2014/main" id="{5EF610C8-57DB-4DF8-A1DA-38710EDEDC93}"/>
                </a:ext>
              </a:extLst>
            </p:cNvPr>
            <p:cNvPicPr>
              <a:picLocks noChangeAspect="1"/>
            </p:cNvPicPr>
            <p:nvPr/>
          </p:nvPicPr>
          <p:blipFill>
            <a:blip r:embed="rId2">
              <a:extLst>
                <a:ext uri="{28A0092B-C50C-407E-A947-70E740481C1C}">
                  <a14:useLocalDpi xmlns:a14="http://schemas.microsoft.com/office/drawing/2010/main" val="0"/>
                </a:ext>
              </a:extLst>
            </a:blip>
            <a:srcRect b="13528"/>
            <a:stretch>
              <a:fillRect/>
            </a:stretch>
          </p:blipFill>
          <p:spPr bwMode="auto">
            <a:xfrm>
              <a:off x="2575909" y="3000298"/>
              <a:ext cx="1362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CuadroTexto 9">
              <a:extLst>
                <a:ext uri="{FF2B5EF4-FFF2-40B4-BE49-F238E27FC236}">
                  <a16:creationId xmlns:a16="http://schemas.microsoft.com/office/drawing/2014/main" id="{9CD2F62D-1A5A-4617-A527-AD921E4F6433}"/>
                </a:ext>
              </a:extLst>
            </p:cNvPr>
            <p:cNvSpPr>
              <a:spLocks/>
            </p:cNvSpPr>
            <p:nvPr/>
          </p:nvSpPr>
          <p:spPr bwMode="auto">
            <a:xfrm>
              <a:off x="1232884" y="2729547"/>
              <a:ext cx="2532063" cy="1847189"/>
            </a:xfrm>
            <a:custGeom>
              <a:avLst/>
              <a:gdLst>
                <a:gd name="T0" fmla="*/ 0 w 2654300"/>
                <a:gd name="T1" fmla="*/ 0 h 4416594"/>
                <a:gd name="T2" fmla="*/ 1507454 w 2654300"/>
                <a:gd name="T3" fmla="*/ 0 h 4416594"/>
                <a:gd name="T4" fmla="*/ 1487733 w 2654300"/>
                <a:gd name="T5" fmla="*/ 9587603 h 4416594"/>
                <a:gd name="T6" fmla="*/ 1049402 w 2654300"/>
                <a:gd name="T7" fmla="*/ 12187595 h 4416594"/>
                <a:gd name="T8" fmla="*/ 0 w 2654300"/>
                <a:gd name="T9" fmla="*/ 12252843 h 4416594"/>
                <a:gd name="T10" fmla="*/ 0 w 2654300"/>
                <a:gd name="T11" fmla="*/ 0 h 4416594"/>
                <a:gd name="T12" fmla="*/ 0 60000 65536"/>
                <a:gd name="T13" fmla="*/ 0 60000 65536"/>
                <a:gd name="T14" fmla="*/ 0 60000 65536"/>
                <a:gd name="T15" fmla="*/ 0 60000 65536"/>
                <a:gd name="T16" fmla="*/ 0 60000 65536"/>
                <a:gd name="T17" fmla="*/ 0 60000 65536"/>
                <a:gd name="T18" fmla="*/ 0 w 2654300"/>
                <a:gd name="T19" fmla="*/ 0 h 4416594"/>
                <a:gd name="T20" fmla="*/ 2654300 w 2654300"/>
                <a:gd name="T21" fmla="*/ 4416594 h 4416594"/>
              </a:gdLst>
              <a:ahLst/>
              <a:cxnLst>
                <a:cxn ang="T12">
                  <a:pos x="T0" y="T1"/>
                </a:cxn>
                <a:cxn ang="T13">
                  <a:pos x="T2" y="T3"/>
                </a:cxn>
                <a:cxn ang="T14">
                  <a:pos x="T4" y="T5"/>
                </a:cxn>
                <a:cxn ang="T15">
                  <a:pos x="T6" y="T7"/>
                </a:cxn>
                <a:cxn ang="T16">
                  <a:pos x="T8" y="T9"/>
                </a:cxn>
                <a:cxn ang="T17">
                  <a:pos x="T10" y="T11"/>
                </a:cxn>
              </a:cxnLst>
              <a:rect l="T18" t="T19" r="T20" b="T21"/>
              <a:pathLst>
                <a:path w="2654300" h="4416594">
                  <a:moveTo>
                    <a:pt x="0" y="0"/>
                  </a:moveTo>
                  <a:lnTo>
                    <a:pt x="2654300" y="0"/>
                  </a:lnTo>
                  <a:lnTo>
                    <a:pt x="2619576" y="3455895"/>
                  </a:lnTo>
                  <a:cubicBezTo>
                    <a:pt x="1981655" y="3495522"/>
                    <a:pt x="1827164" y="3162301"/>
                    <a:pt x="1847769" y="4393075"/>
                  </a:cubicBezTo>
                  <a:cubicBezTo>
                    <a:pt x="1451685" y="4385358"/>
                    <a:pt x="1783734" y="4375198"/>
                    <a:pt x="0" y="4416594"/>
                  </a:cubicBez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_tradnl" altLang="es-ES_tradnl" sz="1467" b="1"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ACADEMIC VS COMMERCIAL DOCDEL COPYRIGHT ROYALTY COMPARISON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s-ES_tradnl" altLang="es-ES_tradnl" sz="1467" b="1"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A-Z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Academic</a:t>
              </a: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DocDel</a:t>
              </a: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Collection</a:t>
              </a:r>
              <a:endPar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endParaRPr>
            </a:p>
            <a:p>
              <a:pPr marL="0" marR="0" lvl="0" indent="0" algn="l" defTabSz="1219170" rtl="0" eaLnBrk="1" fontAlgn="auto" latinLnBrk="0" hangingPunct="1">
                <a:lnSpc>
                  <a:spcPct val="150000"/>
                </a:lnSpc>
                <a:spcBef>
                  <a:spcPts val="0"/>
                </a:spcBef>
                <a:spcAft>
                  <a:spcPts val="0"/>
                </a:spcAft>
                <a:buClr>
                  <a:srgbClr val="000000"/>
                </a:buClr>
                <a:buSzTx/>
                <a:buFontTx/>
                <a:buNone/>
                <a:tabLst/>
                <a:defRPr/>
              </a:pP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Reprints</a:t>
              </a: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Desk’s</a:t>
              </a: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Commercial</a:t>
              </a:r>
              <a:endPar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Document</a:t>
              </a:r>
              <a:r>
                <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 </a:t>
              </a:r>
              <a:r>
                <a:rPr kumimoji="0" lang="es-ES_tradnl" altLang="es-ES_tradnl" sz="1467" b="0" i="0" u="none" strike="noStrike" kern="0" cap="none" spc="0" normalizeH="0" baseline="0" noProof="0" dirty="0" err="1">
                  <a:ln>
                    <a:noFill/>
                  </a:ln>
                  <a:solidFill>
                    <a:srgbClr val="2E3030"/>
                  </a:solidFill>
                  <a:effectLst/>
                  <a:uLnTx/>
                  <a:uFillTx/>
                  <a:latin typeface="Century Gothic" panose="020B0502020202020204" pitchFamily="34" charset="0"/>
                  <a:ea typeface="MS PGothic" panose="020B0600070205080204" pitchFamily="34" charset="-128"/>
                  <a:cs typeface="Arial"/>
                  <a:sym typeface="Arial"/>
                </a:rPr>
                <a:t>Delivery</a:t>
              </a:r>
              <a:endPar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s-ES_tradnl" altLang="es-ES_tradnl" sz="1467" b="0" i="0" u="none" strike="noStrike" kern="0" cap="none" spc="0" normalizeH="0" baseline="0" noProof="0" dirty="0">
                <a:ln>
                  <a:noFill/>
                </a:ln>
                <a:solidFill>
                  <a:srgbClr val="2E3030"/>
                </a:solidFill>
                <a:effectLst/>
                <a:uLnTx/>
                <a:uFillTx/>
                <a:latin typeface="Century Gothic" panose="020B0502020202020204" pitchFamily="34" charset="0"/>
                <a:ea typeface="MS PGothic" panose="020B0600070205080204" pitchFamily="34" charset="-128"/>
                <a:cs typeface="Arial"/>
                <a:sym typeface="Arial"/>
              </a:endParaRPr>
            </a:p>
          </p:txBody>
        </p:sp>
        <p:sp>
          <p:nvSpPr>
            <p:cNvPr id="7" name="Rectángulo 6">
              <a:extLst>
                <a:ext uri="{FF2B5EF4-FFF2-40B4-BE49-F238E27FC236}">
                  <a16:creationId xmlns:a16="http://schemas.microsoft.com/office/drawing/2014/main" id="{2D2B5201-0AC8-4E16-AA7E-439034B6E3E7}"/>
                </a:ext>
              </a:extLst>
            </p:cNvPr>
            <p:cNvSpPr/>
            <p:nvPr/>
          </p:nvSpPr>
          <p:spPr>
            <a:xfrm>
              <a:off x="1339247" y="3439446"/>
              <a:ext cx="100012" cy="215492"/>
            </a:xfrm>
            <a:prstGeom prst="rect">
              <a:avLst/>
            </a:prstGeom>
            <a:solidFill>
              <a:srgbClr val="00B0F0"/>
            </a:solidFill>
          </p:spPr>
          <p:txBody>
            <a:bodyPr lIns="0" tIns="0" rIns="0" bIns="0" anchor="ct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ES_tradnl" sz="1867" b="1" i="0" u="none" strike="noStrike" kern="0" cap="all" spc="0" normalizeH="0" baseline="0" noProof="0" dirty="0">
                <a:ln>
                  <a:noFill/>
                </a:ln>
                <a:solidFill>
                  <a:srgbClr val="80A3BB">
                    <a:lumMod val="75000"/>
                  </a:srgbClr>
                </a:solidFill>
                <a:effectLst/>
                <a:uLnTx/>
                <a:uFillTx/>
                <a:latin typeface="Trebuchet MS"/>
                <a:ea typeface="MS PGothic" charset="-128"/>
                <a:cs typeface="Trebuchet MS"/>
                <a:sym typeface="Arial"/>
              </a:endParaRPr>
            </a:p>
          </p:txBody>
        </p:sp>
        <p:sp>
          <p:nvSpPr>
            <p:cNvPr id="12" name="Rectángulo 11">
              <a:extLst>
                <a:ext uri="{FF2B5EF4-FFF2-40B4-BE49-F238E27FC236}">
                  <a16:creationId xmlns:a16="http://schemas.microsoft.com/office/drawing/2014/main" id="{15D450F5-A6FF-40F8-B8CF-33DFF25013A7}"/>
                </a:ext>
              </a:extLst>
            </p:cNvPr>
            <p:cNvSpPr/>
            <p:nvPr/>
          </p:nvSpPr>
          <p:spPr>
            <a:xfrm>
              <a:off x="1339247" y="3820446"/>
              <a:ext cx="100012" cy="215492"/>
            </a:xfrm>
            <a:prstGeom prst="rect">
              <a:avLst/>
            </a:prstGeom>
            <a:solidFill>
              <a:srgbClr val="FF9933"/>
            </a:solidFill>
          </p:spPr>
          <p:txBody>
            <a:bodyPr lIns="0" tIns="0" rIns="0" bIns="0" anchor="ctr">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s-ES_tradnl" sz="1867" b="1" i="0" u="none" strike="noStrike" kern="0" cap="all" spc="0" normalizeH="0" baseline="0" noProof="0" dirty="0">
                <a:ln>
                  <a:noFill/>
                </a:ln>
                <a:solidFill>
                  <a:srgbClr val="80A3BB">
                    <a:lumMod val="75000"/>
                  </a:srgbClr>
                </a:solidFill>
                <a:effectLst/>
                <a:uLnTx/>
                <a:uFillTx/>
                <a:latin typeface="Trebuchet MS"/>
                <a:ea typeface="MS PGothic" charset="-128"/>
                <a:cs typeface="Trebuchet MS"/>
                <a:sym typeface="Arial"/>
              </a:endParaRPr>
            </a:p>
          </p:txBody>
        </p:sp>
        <p:sp>
          <p:nvSpPr>
            <p:cNvPr id="11" name="CuadroTexto 10">
              <a:extLst>
                <a:ext uri="{FF2B5EF4-FFF2-40B4-BE49-F238E27FC236}">
                  <a16:creationId xmlns:a16="http://schemas.microsoft.com/office/drawing/2014/main" id="{4B646C89-FFD7-4426-910C-A47EFFCD7F40}"/>
                </a:ext>
              </a:extLst>
            </p:cNvPr>
            <p:cNvSpPr txBox="1"/>
            <p:nvPr/>
          </p:nvSpPr>
          <p:spPr>
            <a:xfrm>
              <a:off x="2761647" y="3336848"/>
              <a:ext cx="596900" cy="230833"/>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_tradnl" sz="1400" b="1" i="0" u="none" strike="noStrike" kern="0" cap="none" spc="0" normalizeH="0" baseline="0" noProof="0">
                  <a:ln>
                    <a:noFill/>
                  </a:ln>
                  <a:solidFill>
                    <a:srgbClr val="000000"/>
                  </a:solidFill>
                  <a:effectLst/>
                  <a:uLnTx/>
                  <a:uFillTx/>
                  <a:latin typeface="Century Gothic" charset="0"/>
                  <a:ea typeface="Century Gothic" charset="0"/>
                  <a:cs typeface="Century Gothic" charset="0"/>
                  <a:sym typeface="Arial"/>
                </a:rPr>
                <a:t>$23.50</a:t>
              </a:r>
            </a:p>
          </p:txBody>
        </p:sp>
        <p:sp>
          <p:nvSpPr>
            <p:cNvPr id="14" name="CuadroTexto 13">
              <a:extLst>
                <a:ext uri="{FF2B5EF4-FFF2-40B4-BE49-F238E27FC236}">
                  <a16:creationId xmlns:a16="http://schemas.microsoft.com/office/drawing/2014/main" id="{21746789-60E2-4897-8928-162BC271D2CB}"/>
                </a:ext>
              </a:extLst>
            </p:cNvPr>
            <p:cNvSpPr txBox="1"/>
            <p:nvPr/>
          </p:nvSpPr>
          <p:spPr>
            <a:xfrm>
              <a:off x="3241072" y="3243186"/>
              <a:ext cx="596900" cy="230833"/>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_tradnl" sz="1400" b="1" i="0" u="none" strike="noStrike" kern="0" cap="none" spc="0" normalizeH="0" baseline="0" noProof="0">
                  <a:ln>
                    <a:noFill/>
                  </a:ln>
                  <a:solidFill>
                    <a:srgbClr val="000000"/>
                  </a:solidFill>
                  <a:effectLst/>
                  <a:uLnTx/>
                  <a:uFillTx/>
                  <a:latin typeface="Century Gothic" charset="0"/>
                  <a:ea typeface="Century Gothic" charset="0"/>
                  <a:cs typeface="Century Gothic" charset="0"/>
                  <a:sym typeface="Arial"/>
                </a:rPr>
                <a:t>$32.00</a:t>
              </a:r>
            </a:p>
          </p:txBody>
        </p:sp>
      </p:grpSp>
      <p:graphicFrame>
        <p:nvGraphicFramePr>
          <p:cNvPr id="2" name="Diagram 1">
            <a:extLst>
              <a:ext uri="{FF2B5EF4-FFF2-40B4-BE49-F238E27FC236}">
                <a16:creationId xmlns:a16="http://schemas.microsoft.com/office/drawing/2014/main" id="{1DE58037-9473-43E1-9A4E-3E1535401D61}"/>
              </a:ext>
            </a:extLst>
          </p:cNvPr>
          <p:cNvGraphicFramePr/>
          <p:nvPr/>
        </p:nvGraphicFramePr>
        <p:xfrm>
          <a:off x="656436" y="-289846"/>
          <a:ext cx="10879129" cy="4128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73224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12749" y="510116"/>
            <a:ext cx="10972800" cy="1501565"/>
          </a:xfrm>
          <a:prstGeom prst="rect">
            <a:avLst/>
          </a:prstGeom>
          <a:noFill/>
          <a:ln>
            <a:noFill/>
          </a:ln>
        </p:spPr>
        <p:txBody>
          <a:bodyPr spcFirstLastPara="1" wrap="square" lIns="0" tIns="0" rIns="0" bIns="0" anchor="ctr" anchorCtr="0">
            <a:noAutofit/>
          </a:bodyPr>
          <a:lstStyle/>
          <a:p>
            <a:pPr>
              <a:buClr>
                <a:srgbClr val="252835"/>
              </a:buClr>
              <a:buSzPts val="3200"/>
            </a:pPr>
            <a:r>
              <a:rPr lang="en-US" sz="4400" dirty="0"/>
              <a:t>The Article Galaxy Scholar Collection</a:t>
            </a:r>
            <a:endParaRPr sz="2800" i="1" dirty="0"/>
          </a:p>
        </p:txBody>
      </p:sp>
      <p:sp>
        <p:nvSpPr>
          <p:cNvPr id="170" name="Google Shape;170;p30"/>
          <p:cNvSpPr txBox="1">
            <a:spLocks noGrp="1"/>
          </p:cNvSpPr>
          <p:nvPr>
            <p:ph type="body" idx="1"/>
          </p:nvPr>
        </p:nvSpPr>
        <p:spPr>
          <a:xfrm>
            <a:off x="595629" y="2174241"/>
            <a:ext cx="11366400" cy="3399449"/>
          </a:xfrm>
          <a:prstGeom prst="rect">
            <a:avLst/>
          </a:prstGeom>
          <a:noFill/>
          <a:ln>
            <a:noFill/>
          </a:ln>
        </p:spPr>
        <p:txBody>
          <a:bodyPr spcFirstLastPara="1" wrap="square" lIns="121900" tIns="60925" rIns="121900" bIns="60925" anchor="t" anchorCtr="0">
            <a:noAutofit/>
          </a:bodyPr>
          <a:lstStyle/>
          <a:p>
            <a:pPr marL="380990" indent="-374641">
              <a:spcBef>
                <a:spcPts val="0"/>
              </a:spcBef>
              <a:buClr>
                <a:srgbClr val="F37E20"/>
              </a:buClr>
              <a:buSzPts val="2500"/>
              <a:buFont typeface="Noto Sans Symbols"/>
              <a:buChar char="▪"/>
            </a:pPr>
            <a:r>
              <a:rPr lang="en-US" sz="2000" dirty="0"/>
              <a:t>Articles from over 40,000 journals (we think that’s around 40 million articles) </a:t>
            </a:r>
          </a:p>
          <a:p>
            <a:pPr marL="380990" indent="-374641">
              <a:spcBef>
                <a:spcPts val="0"/>
              </a:spcBef>
              <a:buClr>
                <a:srgbClr val="F37E20"/>
              </a:buClr>
              <a:buSzPts val="2500"/>
              <a:buFont typeface="Noto Sans Symbols"/>
              <a:buChar char="▪"/>
            </a:pPr>
            <a:endParaRPr lang="en-US" sz="2000" dirty="0"/>
          </a:p>
          <a:p>
            <a:pPr marL="380990" indent="-374641">
              <a:spcBef>
                <a:spcPts val="0"/>
              </a:spcBef>
              <a:buClr>
                <a:srgbClr val="F37E20"/>
              </a:buClr>
              <a:buSzPts val="2500"/>
              <a:buFont typeface="Noto Sans Symbols"/>
              <a:buChar char="▪"/>
            </a:pPr>
            <a:r>
              <a:rPr lang="en-US" sz="2000" dirty="0"/>
              <a:t>NO embargoes</a:t>
            </a:r>
          </a:p>
          <a:p>
            <a:pPr marL="380990" indent="-374641">
              <a:spcBef>
                <a:spcPts val="0"/>
              </a:spcBef>
              <a:buClr>
                <a:srgbClr val="F37E20"/>
              </a:buClr>
              <a:buSzPts val="2500"/>
              <a:buFont typeface="Noto Sans Symbols"/>
              <a:buChar char="▪"/>
            </a:pPr>
            <a:endParaRPr lang="en-US" sz="2000" dirty="0"/>
          </a:p>
          <a:p>
            <a:pPr marL="380990" indent="-374641">
              <a:spcBef>
                <a:spcPts val="0"/>
              </a:spcBef>
              <a:buClr>
                <a:srgbClr val="F37E20"/>
              </a:buClr>
              <a:buSzPts val="2500"/>
              <a:buFont typeface="Noto Sans Symbols"/>
              <a:buChar char="▪"/>
            </a:pPr>
            <a:r>
              <a:rPr lang="en-US" sz="2000" dirty="0"/>
              <a:t>Chapters from nearly half a million books</a:t>
            </a:r>
          </a:p>
          <a:p>
            <a:pPr marL="6349" indent="0">
              <a:spcBef>
                <a:spcPts val="400"/>
              </a:spcBef>
              <a:buClr>
                <a:srgbClr val="F37E20"/>
              </a:buClr>
              <a:buSzPts val="2500"/>
              <a:buNone/>
            </a:pPr>
            <a:endParaRPr lang="en-US" sz="2000" dirty="0"/>
          </a:p>
          <a:p>
            <a:pPr marL="380990" indent="-374641">
              <a:spcBef>
                <a:spcPts val="400"/>
              </a:spcBef>
              <a:buClr>
                <a:srgbClr val="F37E20"/>
              </a:buClr>
              <a:buSzPts val="2500"/>
              <a:buFont typeface="Noto Sans Symbols"/>
              <a:buChar char="▪"/>
            </a:pPr>
            <a:r>
              <a:rPr lang="en-US" sz="2000" dirty="0"/>
              <a:t>Order with a DOI or complete citation and most of this content can be delivered via email in native PDF format within minutes.</a:t>
            </a:r>
          </a:p>
          <a:p>
            <a:pPr marL="380990" indent="-374641">
              <a:spcBef>
                <a:spcPts val="400"/>
              </a:spcBef>
              <a:buClr>
                <a:srgbClr val="F37E20"/>
              </a:buClr>
              <a:buSzPts val="2500"/>
              <a:buFont typeface="Noto Sans Symbols"/>
              <a:buChar char="▪"/>
            </a:pPr>
            <a:endParaRPr lang="en-US" sz="2000" dirty="0"/>
          </a:p>
          <a:p>
            <a:pPr marL="380990" indent="-374641">
              <a:spcBef>
                <a:spcPts val="400"/>
              </a:spcBef>
              <a:buClr>
                <a:srgbClr val="F37E20"/>
              </a:buClr>
              <a:buSzPts val="2500"/>
              <a:buFont typeface="Noto Sans Symbols"/>
              <a:buChar char="▪"/>
            </a:pPr>
            <a:r>
              <a:rPr lang="en-US" sz="2000" dirty="0"/>
              <a:t>Many titles are discounted below paywall prices</a:t>
            </a:r>
          </a:p>
          <a:p>
            <a:pPr marL="380990" indent="-374641">
              <a:spcBef>
                <a:spcPts val="400"/>
              </a:spcBef>
              <a:buClr>
                <a:srgbClr val="F37E20"/>
              </a:buClr>
              <a:buSzPts val="2500"/>
              <a:buFont typeface="Noto Sans Symbols"/>
              <a:buChar char="▪"/>
            </a:pPr>
            <a:endParaRPr sz="1100" dirty="0"/>
          </a:p>
          <a:p>
            <a:pPr marL="6351" indent="0">
              <a:spcBef>
                <a:spcPts val="400"/>
              </a:spcBef>
              <a:buClr>
                <a:srgbClr val="F37E20"/>
              </a:buClr>
              <a:buSzPts val="2500"/>
              <a:buNone/>
            </a:pPr>
            <a:endParaRPr lang="en-US" sz="2000" dirty="0"/>
          </a:p>
          <a:p>
            <a:pPr marL="6351" indent="0">
              <a:spcBef>
                <a:spcPts val="400"/>
              </a:spcBef>
              <a:buClr>
                <a:srgbClr val="F37E20"/>
              </a:buClr>
              <a:buSzPts val="2500"/>
              <a:buNone/>
            </a:pPr>
            <a:endParaRPr lang="en-US" dirty="0"/>
          </a:p>
          <a:p>
            <a:pPr marL="380990" indent="-374641">
              <a:spcBef>
                <a:spcPts val="400"/>
              </a:spcBef>
              <a:buClr>
                <a:srgbClr val="F37E20"/>
              </a:buClr>
              <a:buSzPts val="2500"/>
              <a:buFont typeface="Noto Sans Symbols"/>
              <a:buChar char="▪"/>
            </a:pPr>
            <a:endParaRPr dirty="0"/>
          </a:p>
          <a:p>
            <a:pPr marL="380990" indent="-317492">
              <a:spcBef>
                <a:spcPts val="200"/>
              </a:spcBef>
              <a:buSzPts val="1100"/>
              <a:buNone/>
            </a:pPr>
            <a:endParaRPr sz="1100" dirty="0"/>
          </a:p>
          <a:p>
            <a:pPr marL="380990" indent="-253994">
              <a:spcBef>
                <a:spcPts val="400"/>
              </a:spcBef>
              <a:buSzPts val="2000"/>
              <a:buNone/>
            </a:pPr>
            <a:endParaRPr sz="2000" dirty="0"/>
          </a:p>
          <a:p>
            <a:pPr indent="-330192">
              <a:spcBef>
                <a:spcPts val="400"/>
              </a:spcBef>
              <a:buSzPts val="2000"/>
              <a:buNone/>
            </a:pPr>
            <a:endParaRPr sz="2000" dirty="0"/>
          </a:p>
        </p:txBody>
      </p:sp>
    </p:spTree>
    <p:extLst>
      <p:ext uri="{BB962C8B-B14F-4D97-AF65-F5344CB8AC3E}">
        <p14:creationId xmlns:p14="http://schemas.microsoft.com/office/powerpoint/2010/main" val="1861626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31"/>
          <p:cNvSpPr txBox="1"/>
          <p:nvPr/>
        </p:nvSpPr>
        <p:spPr>
          <a:xfrm>
            <a:off x="0" y="370417"/>
            <a:ext cx="12192000" cy="569100"/>
          </a:xfrm>
          <a:prstGeom prst="rect">
            <a:avLst/>
          </a:prstGeom>
          <a:noFill/>
          <a:ln>
            <a:noFill/>
          </a:ln>
        </p:spPr>
        <p:txBody>
          <a:bodyPr spcFirstLastPara="1" wrap="square" lIns="0" tIns="45700" rIns="91425" bIns="457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110F0D"/>
              </a:solidFill>
              <a:effectLst/>
              <a:uLnTx/>
              <a:uFillTx/>
              <a:latin typeface="Calibri"/>
              <a:ea typeface="Calibri"/>
              <a:cs typeface="Calibri"/>
              <a:sym typeface="Calibri"/>
            </a:endParaRPr>
          </a:p>
        </p:txBody>
      </p:sp>
      <p:sp>
        <p:nvSpPr>
          <p:cNvPr id="177" name="Google Shape;177;p31"/>
          <p:cNvSpPr txBox="1">
            <a:spLocks noGrp="1"/>
          </p:cNvSpPr>
          <p:nvPr>
            <p:ph type="title"/>
          </p:nvPr>
        </p:nvSpPr>
        <p:spPr>
          <a:xfrm>
            <a:off x="412749" y="510117"/>
            <a:ext cx="10972800" cy="306900"/>
          </a:xfrm>
          <a:prstGeom prst="rect">
            <a:avLst/>
          </a:prstGeom>
          <a:noFill/>
          <a:ln>
            <a:noFill/>
          </a:ln>
        </p:spPr>
        <p:txBody>
          <a:bodyPr spcFirstLastPara="1" wrap="square" lIns="0" tIns="0" rIns="0" bIns="0" anchor="ctr" anchorCtr="0">
            <a:noAutofit/>
          </a:bodyPr>
          <a:lstStyle/>
          <a:p>
            <a:pPr>
              <a:buClr>
                <a:srgbClr val="252835"/>
              </a:buClr>
              <a:buSzPts val="3200"/>
            </a:pPr>
            <a:r>
              <a:rPr lang="en-US" dirty="0"/>
              <a:t>COLLECTION &amp; PUBLISHERS</a:t>
            </a:r>
            <a:endParaRPr dirty="0"/>
          </a:p>
        </p:txBody>
      </p:sp>
      <p:sp>
        <p:nvSpPr>
          <p:cNvPr id="178" name="Google Shape;178;p31"/>
          <p:cNvSpPr txBox="1"/>
          <p:nvPr/>
        </p:nvSpPr>
        <p:spPr>
          <a:xfrm>
            <a:off x="289983" y="1022350"/>
            <a:ext cx="9237300" cy="450900"/>
          </a:xfrm>
          <a:prstGeom prst="rect">
            <a:avLst/>
          </a:prstGeom>
          <a:noFill/>
          <a:ln>
            <a:noFill/>
          </a:ln>
        </p:spPr>
        <p:txBody>
          <a:bodyPr spcFirstLastPara="1" wrap="square" lIns="121900" tIns="60925" rIns="121900" bIns="60925" anchor="t" anchorCtr="0">
            <a:noAutofit/>
          </a:bodyPr>
          <a:lstStyle/>
          <a:p>
            <a:pPr marL="0" marR="0" lvl="0" indent="0" algn="l" defTabSz="1219170" rtl="0" eaLnBrk="1" fontAlgn="auto" latinLnBrk="0" hangingPunct="1">
              <a:lnSpc>
                <a:spcPct val="100000"/>
              </a:lnSpc>
              <a:spcBef>
                <a:spcPts val="0"/>
              </a:spcBef>
              <a:spcAft>
                <a:spcPts val="0"/>
              </a:spcAft>
              <a:buClr>
                <a:srgbClr val="110F0D"/>
              </a:buClr>
              <a:buSzPts val="2100"/>
              <a:buFontTx/>
              <a:buNone/>
              <a:tabLst/>
              <a:defRPr/>
            </a:pPr>
            <a:r>
              <a:rPr kumimoji="0" lang="en-US" sz="2100" b="0" i="0" u="none" strike="noStrike" kern="0" cap="none" spc="0" normalizeH="0" baseline="0" noProof="0">
                <a:ln>
                  <a:noFill/>
                </a:ln>
                <a:solidFill>
                  <a:srgbClr val="110F0D"/>
                </a:solidFill>
                <a:effectLst/>
                <a:uLnTx/>
                <a:uFillTx/>
                <a:latin typeface="Century Gothic"/>
                <a:ea typeface="Century Gothic"/>
                <a:cs typeface="Century Gothic"/>
                <a:sym typeface="Century Gothic"/>
              </a:rPr>
              <a:t>ARTICLE GALAXY SCHOLAR COLLECTION FEATURES:</a:t>
            </a: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79;p31"/>
          <p:cNvSpPr txBox="1"/>
          <p:nvPr/>
        </p:nvSpPr>
        <p:spPr>
          <a:xfrm>
            <a:off x="289983" y="3975101"/>
            <a:ext cx="9237300" cy="450900"/>
          </a:xfrm>
          <a:prstGeom prst="rect">
            <a:avLst/>
          </a:prstGeom>
          <a:noFill/>
          <a:ln>
            <a:noFill/>
          </a:ln>
        </p:spPr>
        <p:txBody>
          <a:bodyPr spcFirstLastPara="1" wrap="square" lIns="121900" tIns="60925" rIns="121900" bIns="60925" anchor="t" anchorCtr="0">
            <a:noAutofit/>
          </a:bodyPr>
          <a:lstStyle/>
          <a:p>
            <a:pPr marL="0" marR="0" lvl="0" indent="0" algn="l" defTabSz="1219170" rtl="0" eaLnBrk="1" fontAlgn="auto" latinLnBrk="0" hangingPunct="1">
              <a:lnSpc>
                <a:spcPct val="100000"/>
              </a:lnSpc>
              <a:spcBef>
                <a:spcPts val="0"/>
              </a:spcBef>
              <a:spcAft>
                <a:spcPts val="0"/>
              </a:spcAft>
              <a:buClr>
                <a:srgbClr val="110F0D"/>
              </a:buClr>
              <a:buSzPts val="2100"/>
              <a:buFontTx/>
              <a:buNone/>
              <a:tabLst/>
              <a:defRPr/>
            </a:pPr>
            <a:r>
              <a:rPr kumimoji="0" lang="en-US" sz="2100" b="0" i="0" u="none" strike="noStrike" kern="0" cap="none" spc="0" normalizeH="0" baseline="0" noProof="0">
                <a:ln>
                  <a:noFill/>
                </a:ln>
                <a:solidFill>
                  <a:srgbClr val="110F0D"/>
                </a:solidFill>
                <a:effectLst/>
                <a:uLnTx/>
                <a:uFillTx/>
                <a:latin typeface="Century Gothic"/>
                <a:ea typeface="Century Gothic"/>
                <a:cs typeface="Century Gothic"/>
                <a:sym typeface="Century Gothic"/>
              </a:rPr>
              <a:t>SOME OF OUR PUBLISHERS</a:t>
            </a: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80" name="Google Shape;180;p31"/>
          <p:cNvPicPr preferRelativeResize="0"/>
          <p:nvPr/>
        </p:nvPicPr>
        <p:blipFill rotWithShape="1">
          <a:blip r:embed="rId3">
            <a:alphaModFix/>
          </a:blip>
          <a:srcRect/>
          <a:stretch/>
        </p:blipFill>
        <p:spPr>
          <a:xfrm>
            <a:off x="387349" y="4569884"/>
            <a:ext cx="9139768" cy="1521883"/>
          </a:xfrm>
          <a:prstGeom prst="rect">
            <a:avLst/>
          </a:prstGeom>
          <a:noFill/>
          <a:ln>
            <a:noFill/>
          </a:ln>
        </p:spPr>
      </p:pic>
      <p:sp>
        <p:nvSpPr>
          <p:cNvPr id="8" name="Oval 7">
            <a:extLst>
              <a:ext uri="{FF2B5EF4-FFF2-40B4-BE49-F238E27FC236}">
                <a16:creationId xmlns:a16="http://schemas.microsoft.com/office/drawing/2014/main" id="{7A3FB526-642E-44F0-8945-FA082DEDB0B6}"/>
              </a:ext>
            </a:extLst>
          </p:cNvPr>
          <p:cNvSpPr/>
          <p:nvPr/>
        </p:nvSpPr>
        <p:spPr>
          <a:xfrm>
            <a:off x="857593" y="1856393"/>
            <a:ext cx="1735563" cy="1735563"/>
          </a:xfrm>
          <a:prstGeom prst="ellipse">
            <a:avLst/>
          </a:prstGeom>
          <a:noFill/>
          <a:ln w="57150">
            <a:solidFill>
              <a:schemeClr val="accent1"/>
            </a:solidFill>
          </a:ln>
          <a:effectLst>
            <a:reflection blurRad="6350" stA="5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640080" rIns="0" bIns="0" rtlCol="0" anchor="t" anchorCtr="0"/>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Support &amp; delivery for journal articles &amp; book chapters in native </a:t>
            </a:r>
            <a:b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br>
            <a: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PDF format</a:t>
            </a:r>
          </a:p>
        </p:txBody>
      </p:sp>
      <p:sp>
        <p:nvSpPr>
          <p:cNvPr id="9" name="TextBox 8">
            <a:extLst>
              <a:ext uri="{FF2B5EF4-FFF2-40B4-BE49-F238E27FC236}">
                <a16:creationId xmlns:a16="http://schemas.microsoft.com/office/drawing/2014/main" id="{0A570BFA-57EF-415D-A1F5-E133497BD952}"/>
              </a:ext>
            </a:extLst>
          </p:cNvPr>
          <p:cNvSpPr txBox="1"/>
          <p:nvPr/>
        </p:nvSpPr>
        <p:spPr>
          <a:xfrm>
            <a:off x="1425612" y="2315109"/>
            <a:ext cx="599523" cy="369332"/>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24</a:t>
            </a:r>
            <a:r>
              <a:rPr kumimoji="0" lang="en-US" sz="2400" b="1" i="0" u="none" strike="noStrike" kern="0" cap="none" spc="0" normalizeH="0" baseline="0" noProof="0" dirty="0">
                <a:ln>
                  <a:noFill/>
                </a:ln>
                <a:solidFill>
                  <a:srgbClr val="2C5F94"/>
                </a:solidFill>
                <a:effectLst/>
                <a:uLnTx/>
                <a:uFillTx/>
                <a:latin typeface="Calibri" panose="020F0502020204030204" pitchFamily="34" charset="0"/>
                <a:ea typeface="+mn-ea"/>
                <a:cs typeface="Calibri" panose="020F0502020204030204" pitchFamily="34" charset="0"/>
                <a:sym typeface="Arial"/>
              </a:rPr>
              <a:t>/</a:t>
            </a:r>
            <a:r>
              <a:rPr kumimoji="0" lang="en-US" sz="2400" b="1"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7</a:t>
            </a:r>
          </a:p>
        </p:txBody>
      </p:sp>
      <p:sp>
        <p:nvSpPr>
          <p:cNvPr id="10" name="Oval 9">
            <a:extLst>
              <a:ext uri="{FF2B5EF4-FFF2-40B4-BE49-F238E27FC236}">
                <a16:creationId xmlns:a16="http://schemas.microsoft.com/office/drawing/2014/main" id="{2460025B-5D74-4E3F-9FC0-B7951FB1CE09}"/>
              </a:ext>
            </a:extLst>
          </p:cNvPr>
          <p:cNvSpPr/>
          <p:nvPr/>
        </p:nvSpPr>
        <p:spPr>
          <a:xfrm>
            <a:off x="3029664" y="1856393"/>
            <a:ext cx="1735563" cy="1735563"/>
          </a:xfrm>
          <a:prstGeom prst="ellipse">
            <a:avLst/>
          </a:prstGeom>
          <a:noFill/>
          <a:ln w="57150">
            <a:solidFill>
              <a:schemeClr val="accent1"/>
            </a:solidFill>
          </a:ln>
          <a:effectLst>
            <a:reflection blurRad="6350" stA="5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640080" rIns="0" bIns="0" rtlCol="0" anchor="t" anchorCtr="0"/>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srgbClr val="110F0D"/>
                </a:solidFill>
                <a:effectLst/>
                <a:uLnTx/>
                <a:uFillTx/>
                <a:latin typeface="Calibri" panose="020F0502020204030204" pitchFamily="34" charset="0"/>
                <a:ea typeface="+mn-ea"/>
                <a:cs typeface="Calibri" panose="020F0502020204030204" pitchFamily="34" charset="0"/>
                <a:sym typeface="Arial"/>
              </a:rPr>
              <a:t>including all major publishers &amp; many niche titles too</a:t>
            </a:r>
          </a:p>
        </p:txBody>
      </p:sp>
      <p:sp>
        <p:nvSpPr>
          <p:cNvPr id="11" name="TextBox 10">
            <a:extLst>
              <a:ext uri="{FF2B5EF4-FFF2-40B4-BE49-F238E27FC236}">
                <a16:creationId xmlns:a16="http://schemas.microsoft.com/office/drawing/2014/main" id="{1DFAEDA4-403A-47D9-AE5A-F2DF7A09260A}"/>
              </a:ext>
            </a:extLst>
          </p:cNvPr>
          <p:cNvSpPr txBox="1"/>
          <p:nvPr/>
        </p:nvSpPr>
        <p:spPr>
          <a:xfrm>
            <a:off x="3029665" y="2336801"/>
            <a:ext cx="1793199" cy="369332"/>
          </a:xfrm>
          <a:prstGeom prst="rect">
            <a:avLst/>
          </a:prstGeom>
          <a:noFill/>
        </p:spPr>
        <p:txBody>
          <a:bodyPr wrap="squar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40,000</a:t>
            </a:r>
            <a:r>
              <a:rPr kumimoji="0" lang="en-US" sz="2400" b="1" i="0" u="none" strike="noStrike" kern="0" cap="none" spc="0" normalizeH="0" baseline="0" noProof="0" dirty="0">
                <a:ln>
                  <a:noFill/>
                </a:ln>
                <a:solidFill>
                  <a:srgbClr val="2C5F94"/>
                </a:solidFill>
                <a:effectLst/>
                <a:uLnTx/>
                <a:uFillTx/>
                <a:latin typeface="Calibri" panose="020F0502020204030204" pitchFamily="34" charset="0"/>
                <a:ea typeface="+mn-ea"/>
                <a:cs typeface="Calibri" panose="020F0502020204030204" pitchFamily="34" charset="0"/>
                <a:sym typeface="Arial"/>
              </a:rPr>
              <a:t>+</a:t>
            </a:r>
          </a:p>
        </p:txBody>
      </p:sp>
      <p:sp>
        <p:nvSpPr>
          <p:cNvPr id="12" name="Oval 11">
            <a:extLst>
              <a:ext uri="{FF2B5EF4-FFF2-40B4-BE49-F238E27FC236}">
                <a16:creationId xmlns:a16="http://schemas.microsoft.com/office/drawing/2014/main" id="{B4D29BBD-4F73-482A-BCA4-F4A96D385BC6}"/>
              </a:ext>
            </a:extLst>
          </p:cNvPr>
          <p:cNvSpPr/>
          <p:nvPr/>
        </p:nvSpPr>
        <p:spPr>
          <a:xfrm>
            <a:off x="5390884" y="1894597"/>
            <a:ext cx="1735563" cy="1735563"/>
          </a:xfrm>
          <a:prstGeom prst="ellipse">
            <a:avLst/>
          </a:prstGeom>
          <a:noFill/>
          <a:ln w="57150">
            <a:solidFill>
              <a:schemeClr val="accent1"/>
            </a:solidFill>
          </a:ln>
          <a:effectLst>
            <a:reflection blurRad="6350" stA="5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640080" rIns="0" bIns="0" rtlCol="0" anchor="t" anchorCtr="0"/>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srgbClr val="110F0D"/>
                </a:solidFill>
                <a:effectLst/>
                <a:uLnTx/>
                <a:uFillTx/>
                <a:latin typeface="Calibri" panose="020F0502020204030204" pitchFamily="34" charset="0"/>
                <a:ea typeface="+mn-ea"/>
                <a:cs typeface="Calibri" panose="020F0502020204030204" pitchFamily="34" charset="0"/>
                <a:sym typeface="Arial"/>
              </a:rPr>
              <a:t>chapters and papers from nearly half a million books in original PDF format</a:t>
            </a:r>
          </a:p>
        </p:txBody>
      </p:sp>
      <p:sp>
        <p:nvSpPr>
          <p:cNvPr id="13" name="TextBox 12">
            <a:extLst>
              <a:ext uri="{FF2B5EF4-FFF2-40B4-BE49-F238E27FC236}">
                <a16:creationId xmlns:a16="http://schemas.microsoft.com/office/drawing/2014/main" id="{374C51B9-42D5-4F8D-B9A0-E6CFB4C8ADA8}"/>
              </a:ext>
            </a:extLst>
          </p:cNvPr>
          <p:cNvSpPr txBox="1"/>
          <p:nvPr/>
        </p:nvSpPr>
        <p:spPr>
          <a:xfrm>
            <a:off x="5676775" y="2316639"/>
            <a:ext cx="1163780" cy="369332"/>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½ million</a:t>
            </a:r>
            <a:endParaRPr kumimoji="0" lang="en-US" sz="2400" b="1" i="0" u="none" strike="noStrike" kern="0" cap="none" spc="0" normalizeH="0" baseline="0" noProof="0" dirty="0">
              <a:ln>
                <a:noFill/>
              </a:ln>
              <a:solidFill>
                <a:srgbClr val="2C5F94"/>
              </a:solidFill>
              <a:effectLst/>
              <a:uLnTx/>
              <a:uFillTx/>
              <a:latin typeface="Calibri" panose="020F0502020204030204" pitchFamily="34" charset="0"/>
              <a:ea typeface="+mn-ea"/>
              <a:cs typeface="Calibri" panose="020F0502020204030204" pitchFamily="34" charset="0"/>
              <a:sym typeface="Arial"/>
            </a:endParaRPr>
          </a:p>
        </p:txBody>
      </p:sp>
      <p:sp>
        <p:nvSpPr>
          <p:cNvPr id="14" name="Oval 13">
            <a:extLst>
              <a:ext uri="{FF2B5EF4-FFF2-40B4-BE49-F238E27FC236}">
                <a16:creationId xmlns:a16="http://schemas.microsoft.com/office/drawing/2014/main" id="{34FF8A07-F1EA-43C2-BE87-BDBDE3465126}"/>
              </a:ext>
            </a:extLst>
          </p:cNvPr>
          <p:cNvSpPr/>
          <p:nvPr/>
        </p:nvSpPr>
        <p:spPr>
          <a:xfrm>
            <a:off x="7752104" y="1818189"/>
            <a:ext cx="1735563" cy="1735563"/>
          </a:xfrm>
          <a:prstGeom prst="ellipse">
            <a:avLst/>
          </a:prstGeom>
          <a:noFill/>
          <a:ln w="57150">
            <a:solidFill>
              <a:schemeClr val="accent1"/>
            </a:solidFill>
          </a:ln>
          <a:effectLst>
            <a:reflection blurRad="6350" stA="5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0" tIns="640080" rIns="0" bIns="0" rtlCol="0" anchor="t" anchorCtr="0"/>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Average delivery time </a:t>
            </a:r>
            <a:b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br>
            <a: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via Article Galaxy’s </a:t>
            </a:r>
            <a:b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br>
            <a: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ultra-rapid delivery </a:t>
            </a:r>
            <a:b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br>
            <a:r>
              <a:rPr kumimoji="0" lang="en-US" sz="900" b="0"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engine</a:t>
            </a:r>
          </a:p>
        </p:txBody>
      </p:sp>
      <p:sp>
        <p:nvSpPr>
          <p:cNvPr id="15" name="TextBox 14">
            <a:extLst>
              <a:ext uri="{FF2B5EF4-FFF2-40B4-BE49-F238E27FC236}">
                <a16:creationId xmlns:a16="http://schemas.microsoft.com/office/drawing/2014/main" id="{0DFC76C0-B5E4-48E1-B986-1A49F97FFDDB}"/>
              </a:ext>
            </a:extLst>
          </p:cNvPr>
          <p:cNvSpPr txBox="1"/>
          <p:nvPr/>
        </p:nvSpPr>
        <p:spPr>
          <a:xfrm>
            <a:off x="8003530" y="2293288"/>
            <a:ext cx="1232709" cy="369332"/>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2C5F94"/>
                </a:solidFill>
                <a:effectLst/>
                <a:uLnTx/>
                <a:uFillTx/>
                <a:latin typeface="Calibri" panose="020F0502020204030204" pitchFamily="34" charset="0"/>
                <a:ea typeface="+mn-ea"/>
                <a:cs typeface="Calibri" panose="020F0502020204030204" pitchFamily="34" charset="0"/>
                <a:sym typeface="Arial"/>
              </a:rPr>
              <a:t>&lt;</a:t>
            </a:r>
            <a:r>
              <a:rPr kumimoji="0" lang="en-US" sz="2400" b="1" i="0" u="none" strike="noStrike" kern="0" cap="none" spc="0" normalizeH="0" baseline="0" noProof="0" dirty="0">
                <a:ln>
                  <a:noFill/>
                </a:ln>
                <a:solidFill>
                  <a:srgbClr val="666666"/>
                </a:solidFill>
                <a:effectLst/>
                <a:uLnTx/>
                <a:uFillTx/>
                <a:latin typeface="Calibri" panose="020F0502020204030204" pitchFamily="34" charset="0"/>
                <a:ea typeface="+mn-ea"/>
                <a:cs typeface="Calibri" panose="020F0502020204030204" pitchFamily="34" charset="0"/>
                <a:sym typeface="Arial"/>
              </a:rPr>
              <a:t>30 MINS</a:t>
            </a:r>
          </a:p>
        </p:txBody>
      </p:sp>
    </p:spTree>
    <p:extLst>
      <p:ext uri="{BB962C8B-B14F-4D97-AF65-F5344CB8AC3E}">
        <p14:creationId xmlns:p14="http://schemas.microsoft.com/office/powerpoint/2010/main" val="1699002597"/>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64BE-5B2E-4AE5-9391-B4F3C353FBA6}"/>
              </a:ext>
            </a:extLst>
          </p:cNvPr>
          <p:cNvSpPr>
            <a:spLocks noGrp="1"/>
          </p:cNvSpPr>
          <p:nvPr>
            <p:ph type="title"/>
          </p:nvPr>
        </p:nvSpPr>
        <p:spPr>
          <a:xfrm>
            <a:off x="412751" y="510118"/>
            <a:ext cx="10972800" cy="306916"/>
          </a:xfrm>
        </p:spPr>
        <p:txBody>
          <a:bodyPr/>
          <a:lstStyle/>
          <a:p>
            <a:pPr>
              <a:defRPr/>
            </a:pPr>
            <a:endParaRPr lang="en-US"/>
          </a:p>
        </p:txBody>
      </p:sp>
      <p:sp>
        <p:nvSpPr>
          <p:cNvPr id="3" name="Text Placeholder 2">
            <a:extLst>
              <a:ext uri="{FF2B5EF4-FFF2-40B4-BE49-F238E27FC236}">
                <a16:creationId xmlns:a16="http://schemas.microsoft.com/office/drawing/2014/main" id="{9DCA4502-6788-46A3-84F1-3009A302AF0E}"/>
              </a:ext>
            </a:extLst>
          </p:cNvPr>
          <p:cNvSpPr>
            <a:spLocks noGrp="1"/>
          </p:cNvSpPr>
          <p:nvPr>
            <p:ph type="body" sz="quarter" idx="10"/>
          </p:nvPr>
        </p:nvSpPr>
        <p:spPr>
          <a:xfrm>
            <a:off x="412751" y="1085851"/>
            <a:ext cx="11366500" cy="4955116"/>
          </a:xfrm>
        </p:spPr>
        <p:txBody>
          <a:bodyPr/>
          <a:lstStyle/>
          <a:p>
            <a:pPr>
              <a:defRPr/>
            </a:pPr>
            <a:endParaRPr lang="en-US" dirty="0"/>
          </a:p>
        </p:txBody>
      </p:sp>
      <p:pic>
        <p:nvPicPr>
          <p:cNvPr id="5" name="Picture 4">
            <a:extLst>
              <a:ext uri="{FF2B5EF4-FFF2-40B4-BE49-F238E27FC236}">
                <a16:creationId xmlns:a16="http://schemas.microsoft.com/office/drawing/2014/main" id="{3D72BE89-EAB6-497B-BD97-017BD058156B}"/>
              </a:ext>
            </a:extLst>
          </p:cNvPr>
          <p:cNvPicPr>
            <a:picLocks noChangeAspect="1"/>
          </p:cNvPicPr>
          <p:nvPr/>
        </p:nvPicPr>
        <p:blipFill>
          <a:blip r:embed="rId2"/>
          <a:stretch>
            <a:fillRect/>
          </a:stretch>
        </p:blipFill>
        <p:spPr>
          <a:xfrm>
            <a:off x="1" y="-52917"/>
            <a:ext cx="12289367" cy="68220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15555812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12749" y="510116"/>
            <a:ext cx="10972800" cy="1501565"/>
          </a:xfrm>
          <a:prstGeom prst="rect">
            <a:avLst/>
          </a:prstGeom>
          <a:noFill/>
          <a:ln>
            <a:noFill/>
          </a:ln>
        </p:spPr>
        <p:txBody>
          <a:bodyPr spcFirstLastPara="1" wrap="square" lIns="0" tIns="0" rIns="0" bIns="0" anchor="ctr" anchorCtr="0">
            <a:noAutofit/>
          </a:bodyPr>
          <a:lstStyle/>
          <a:p>
            <a:pPr>
              <a:buClr>
                <a:srgbClr val="252835"/>
              </a:buClr>
              <a:buSzPts val="3200"/>
            </a:pPr>
            <a:r>
              <a:rPr lang="en-US" sz="7200" i="1" dirty="0"/>
              <a:t>how to access… </a:t>
            </a:r>
            <a:r>
              <a:rPr lang="en-US" sz="4400" dirty="0"/>
              <a:t/>
            </a:r>
            <a:br>
              <a:rPr lang="en-US" sz="4400" dirty="0"/>
            </a:br>
            <a:r>
              <a:rPr lang="en-US" sz="2667" dirty="0"/>
              <a:t>The Article Galaxy Scholar Collection</a:t>
            </a:r>
            <a:r>
              <a:rPr lang="en-US" dirty="0"/>
              <a:t/>
            </a:r>
            <a:br>
              <a:rPr lang="en-US" dirty="0"/>
            </a:br>
            <a:endParaRPr sz="2800" i="1" dirty="0"/>
          </a:p>
        </p:txBody>
      </p:sp>
      <p:sp>
        <p:nvSpPr>
          <p:cNvPr id="2" name="Rectangle 1">
            <a:extLst>
              <a:ext uri="{FF2B5EF4-FFF2-40B4-BE49-F238E27FC236}">
                <a16:creationId xmlns:a16="http://schemas.microsoft.com/office/drawing/2014/main" id="{31759074-2F09-41CD-9CE4-0F37E7ABF916}"/>
              </a:ext>
            </a:extLst>
          </p:cNvPr>
          <p:cNvSpPr/>
          <p:nvPr/>
        </p:nvSpPr>
        <p:spPr>
          <a:xfrm>
            <a:off x="758189" y="2011681"/>
            <a:ext cx="10281920" cy="4401205"/>
          </a:xfrm>
          <a:prstGeom prst="rect">
            <a:avLst/>
          </a:prstGeom>
        </p:spPr>
        <p:txBody>
          <a:bodyPr wrap="square">
            <a:spAutoFit/>
          </a:bodyPr>
          <a:lstStyle/>
          <a:p>
            <a:pPr marL="380990" marR="0" lvl="0" indent="-374641" algn="l" defTabSz="1219170" rtl="0" eaLnBrk="1" fontAlgn="auto" latinLnBrk="0" hangingPunct="1">
              <a:lnSpc>
                <a:spcPct val="200000"/>
              </a:lnSpc>
              <a:spcBef>
                <a:spcPts val="0"/>
              </a:spcBef>
              <a:spcAft>
                <a:spcPts val="0"/>
              </a:spcAft>
              <a:buClr>
                <a:srgbClr val="F37E20"/>
              </a:buClr>
              <a:buSzPts val="2500"/>
              <a:buFont typeface="Noto Sans Symbols"/>
              <a:buChar char="▪"/>
              <a:tabLst/>
              <a:defRPr/>
            </a:pP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EBSCO Full Text Finder</a:t>
            </a:r>
          </a:p>
          <a:p>
            <a:pPr marL="380990" marR="0" lvl="0" indent="-374641" algn="l" defTabSz="1219170" rtl="0" eaLnBrk="1" fontAlgn="auto" latinLnBrk="0" hangingPunct="1">
              <a:lnSpc>
                <a:spcPct val="200000"/>
              </a:lnSpc>
              <a:spcBef>
                <a:spcPts val="0"/>
              </a:spcBef>
              <a:spcAft>
                <a:spcPts val="0"/>
              </a:spcAft>
              <a:buClr>
                <a:srgbClr val="F37E20"/>
              </a:buClr>
              <a:buSzPts val="2500"/>
              <a:buFont typeface="Noto Sans Symbols"/>
              <a:buChar char="▪"/>
              <a:tabLst/>
              <a:defRPr/>
            </a:pPr>
            <a:r>
              <a:rPr kumimoji="0" lang="en-US" sz="2000" b="1" i="0" u="none" strike="noStrike" kern="0" cap="none" spc="0" normalizeH="0" baseline="0" noProof="0" dirty="0" err="1">
                <a:ln>
                  <a:noFill/>
                </a:ln>
                <a:solidFill>
                  <a:srgbClr val="252835"/>
                </a:solidFill>
                <a:effectLst/>
                <a:uLnTx/>
                <a:uFillTx/>
                <a:latin typeface="Arial"/>
                <a:ea typeface="+mn-ea"/>
                <a:cs typeface="Arial"/>
                <a:sym typeface="Arial"/>
              </a:rPr>
              <a:t>Tipasa</a:t>
            </a:r>
            <a:endParaRPr kumimoji="0" lang="en-US" sz="2000" b="1" i="0" u="none" strike="noStrike" kern="0" cap="none" spc="0" normalizeH="0" baseline="0" noProof="0" dirty="0">
              <a:ln>
                <a:noFill/>
              </a:ln>
              <a:solidFill>
                <a:srgbClr val="252835"/>
              </a:solidFill>
              <a:effectLst/>
              <a:uLnTx/>
              <a:uFillTx/>
              <a:latin typeface="Arial"/>
              <a:ea typeface="+mn-ea"/>
              <a:cs typeface="Arial"/>
              <a:sym typeface="Arial"/>
            </a:endParaRPr>
          </a:p>
          <a:p>
            <a:pPr marL="380990" marR="0" lvl="0" indent="-374641" algn="l" defTabSz="1219170" rtl="0" eaLnBrk="1" fontAlgn="auto" latinLnBrk="0" hangingPunct="1">
              <a:lnSpc>
                <a:spcPct val="200000"/>
              </a:lnSpc>
              <a:spcBef>
                <a:spcPts val="0"/>
              </a:spcBef>
              <a:spcAft>
                <a:spcPts val="0"/>
              </a:spcAft>
              <a:buClr>
                <a:srgbClr val="F37E20"/>
              </a:buClr>
              <a:buSzPts val="2500"/>
              <a:buFont typeface="Noto Sans Symbols"/>
              <a:buChar char="▪"/>
              <a:tabLst/>
              <a:defRPr/>
            </a:pP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Via ILL workflow tools like </a:t>
            </a:r>
            <a:r>
              <a:rPr kumimoji="0" lang="en-US" sz="2000" b="1" i="0" u="none" strike="noStrike" kern="0" cap="none" spc="0" normalizeH="0" baseline="0" noProof="0" dirty="0" err="1">
                <a:ln>
                  <a:noFill/>
                </a:ln>
                <a:solidFill>
                  <a:srgbClr val="252835"/>
                </a:solidFill>
                <a:effectLst/>
                <a:uLnTx/>
                <a:uFillTx/>
                <a:latin typeface="Arial"/>
                <a:ea typeface="+mn-ea"/>
                <a:cs typeface="Arial"/>
                <a:sym typeface="Arial"/>
              </a:rPr>
              <a:t>RapidILL</a:t>
            </a: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 </a:t>
            </a:r>
            <a:r>
              <a:rPr kumimoji="0" lang="en-US" sz="2000" b="1" i="0" u="none" strike="noStrike" kern="0" cap="none" spc="0" normalizeH="0" baseline="0" noProof="0" dirty="0" err="1">
                <a:ln>
                  <a:noFill/>
                </a:ln>
                <a:solidFill>
                  <a:srgbClr val="252835"/>
                </a:solidFill>
                <a:effectLst/>
                <a:uLnTx/>
                <a:uFillTx/>
                <a:latin typeface="Arial"/>
                <a:ea typeface="+mn-ea"/>
                <a:cs typeface="Arial"/>
                <a:sym typeface="Arial"/>
              </a:rPr>
              <a:t>ILLIad</a:t>
            </a: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 and IDS project</a:t>
            </a:r>
          </a:p>
          <a:p>
            <a:pPr marL="380990" marR="0" lvl="0" indent="-374641" algn="l" defTabSz="1219170" rtl="0" eaLnBrk="1" fontAlgn="auto" latinLnBrk="0" hangingPunct="1">
              <a:lnSpc>
                <a:spcPct val="200000"/>
              </a:lnSpc>
              <a:spcBef>
                <a:spcPts val="0"/>
              </a:spcBef>
              <a:spcAft>
                <a:spcPts val="0"/>
              </a:spcAft>
              <a:buClr>
                <a:srgbClr val="F37E20"/>
              </a:buClr>
              <a:buSzPts val="2500"/>
              <a:buFont typeface="Noto Sans Symbols"/>
              <a:buChar char="▪"/>
              <a:tabLst/>
              <a:defRPr/>
            </a:pP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Via the Lean Library browser extension</a:t>
            </a:r>
          </a:p>
          <a:p>
            <a:pPr marL="380990" marR="0" lvl="0" indent="-374641" algn="l" defTabSz="1219170" rtl="0" eaLnBrk="1" fontAlgn="auto" latinLnBrk="0" hangingPunct="1">
              <a:lnSpc>
                <a:spcPct val="200000"/>
              </a:lnSpc>
              <a:spcBef>
                <a:spcPts val="0"/>
              </a:spcBef>
              <a:spcAft>
                <a:spcPts val="0"/>
              </a:spcAft>
              <a:buClr>
                <a:srgbClr val="F37E20"/>
              </a:buClr>
              <a:buSzPts val="2500"/>
              <a:buFont typeface="Noto Sans Symbols"/>
              <a:buChar char="▪"/>
              <a:tabLst/>
              <a:defRPr/>
            </a:pP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Point your </a:t>
            </a:r>
            <a:r>
              <a:rPr kumimoji="0" lang="en-US" sz="2000" b="1" i="0" u="none" strike="noStrike" kern="0" cap="none" spc="0" normalizeH="0" baseline="0" noProof="0" dirty="0" err="1">
                <a:ln>
                  <a:noFill/>
                </a:ln>
                <a:solidFill>
                  <a:srgbClr val="252835"/>
                </a:solidFill>
                <a:effectLst/>
                <a:uLnTx/>
                <a:uFillTx/>
                <a:latin typeface="Arial"/>
                <a:ea typeface="+mn-ea"/>
                <a:cs typeface="Arial"/>
                <a:sym typeface="Arial"/>
              </a:rPr>
              <a:t>OpenURL</a:t>
            </a: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 link resolver to ReprintsDesk.com </a:t>
            </a:r>
          </a:p>
          <a:p>
            <a:pPr marL="380990" marR="0" lvl="0" indent="-374641" algn="l" defTabSz="1219170" rtl="0" eaLnBrk="1" fontAlgn="auto" latinLnBrk="0" hangingPunct="1">
              <a:lnSpc>
                <a:spcPct val="200000"/>
              </a:lnSpc>
              <a:spcBef>
                <a:spcPts val="0"/>
              </a:spcBef>
              <a:spcAft>
                <a:spcPts val="0"/>
              </a:spcAft>
              <a:buClr>
                <a:srgbClr val="F37E20"/>
              </a:buClr>
              <a:buSzPts val="2500"/>
              <a:buFont typeface="Noto Sans Symbols"/>
              <a:buChar char="▪"/>
              <a:tabLst/>
              <a:defRPr/>
            </a:pPr>
            <a:r>
              <a:rPr kumimoji="0" lang="en-US" sz="2000" b="1" i="0" u="none" strike="noStrike" kern="0" cap="none" spc="0" normalizeH="0" baseline="0" noProof="0" dirty="0">
                <a:ln>
                  <a:noFill/>
                </a:ln>
                <a:solidFill>
                  <a:srgbClr val="252835"/>
                </a:solidFill>
                <a:effectLst/>
                <a:uLnTx/>
                <a:uFillTx/>
                <a:latin typeface="Arial"/>
                <a:ea typeface="+mn-ea"/>
                <a:cs typeface="Arial"/>
                <a:sym typeface="Arial"/>
              </a:rPr>
              <a:t>…and coming soon via the Article Galaxy Scholar platform</a:t>
            </a:r>
          </a:p>
          <a:p>
            <a:pPr marL="380990" marR="0" lvl="0" indent="-374641" algn="l" defTabSz="1219170" rtl="0" eaLnBrk="1" fontAlgn="auto" latinLnBrk="0" hangingPunct="1">
              <a:lnSpc>
                <a:spcPct val="200000"/>
              </a:lnSpc>
              <a:spcBef>
                <a:spcPts val="0"/>
              </a:spcBef>
              <a:spcAft>
                <a:spcPts val="0"/>
              </a:spcAft>
              <a:buClr>
                <a:srgbClr val="F37E20"/>
              </a:buClr>
              <a:buSzPts val="2500"/>
              <a:buFont typeface="Noto Sans Symbols"/>
              <a:buChar char="▪"/>
              <a:tabLst/>
              <a:defRPr/>
            </a:pPr>
            <a:endParaRPr kumimoji="0" lang="en-US" sz="2000" b="1" i="0" u="none" strike="noStrike" kern="0" cap="none" spc="0" normalizeH="0" baseline="0" noProof="0" dirty="0">
              <a:ln>
                <a:noFill/>
              </a:ln>
              <a:solidFill>
                <a:srgbClr val="252835"/>
              </a:solidFill>
              <a:effectLst/>
              <a:uLnTx/>
              <a:uFillTx/>
              <a:latin typeface="Arial"/>
              <a:ea typeface="+mn-ea"/>
              <a:cs typeface="Arial"/>
              <a:sym typeface="Arial"/>
            </a:endParaRPr>
          </a:p>
        </p:txBody>
      </p:sp>
    </p:spTree>
    <p:extLst>
      <p:ext uri="{BB962C8B-B14F-4D97-AF65-F5344CB8AC3E}">
        <p14:creationId xmlns:p14="http://schemas.microsoft.com/office/powerpoint/2010/main" val="214762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E5522-95E1-48C0-B5A8-92716AD03ED6}"/>
              </a:ext>
            </a:extLst>
          </p:cNvPr>
          <p:cNvSpPr>
            <a:spLocks noGrp="1"/>
          </p:cNvSpPr>
          <p:nvPr>
            <p:ph type="title"/>
          </p:nvPr>
        </p:nvSpPr>
        <p:spPr>
          <a:xfrm>
            <a:off x="412751" y="510118"/>
            <a:ext cx="10972800" cy="306916"/>
          </a:xfrm>
        </p:spPr>
        <p:txBody>
          <a:bodyPr/>
          <a:lstStyle/>
          <a:p>
            <a:pPr eaLnBrk="1" hangingPunct="1">
              <a:defRPr/>
            </a:pPr>
            <a:r>
              <a:rPr lang="en-GB" altLang="en-US" dirty="0">
                <a:solidFill>
                  <a:schemeClr val="tx1"/>
                </a:solidFill>
                <a:ea typeface="Century Gothic" charset="0"/>
                <a:cs typeface="Century Gothic" charset="0"/>
              </a:rPr>
              <a:t>Rapid ILL – Integration</a:t>
            </a:r>
          </a:p>
        </p:txBody>
      </p:sp>
      <p:grpSp>
        <p:nvGrpSpPr>
          <p:cNvPr id="47107" name="Group 60">
            <a:extLst>
              <a:ext uri="{FF2B5EF4-FFF2-40B4-BE49-F238E27FC236}">
                <a16:creationId xmlns:a16="http://schemas.microsoft.com/office/drawing/2014/main" id="{36E6C959-E2E1-48B7-94E4-87DB94415ADD}"/>
              </a:ext>
            </a:extLst>
          </p:cNvPr>
          <p:cNvGrpSpPr>
            <a:grpSpLocks/>
          </p:cNvGrpSpPr>
          <p:nvPr/>
        </p:nvGrpSpPr>
        <p:grpSpPr bwMode="auto">
          <a:xfrm>
            <a:off x="2188634" y="550333"/>
            <a:ext cx="8068733" cy="6705600"/>
            <a:chOff x="4222570" y="3268989"/>
            <a:chExt cx="3746861" cy="3515306"/>
          </a:xfrm>
        </p:grpSpPr>
        <p:pic>
          <p:nvPicPr>
            <p:cNvPr id="47109" name="Picture 33">
              <a:extLst>
                <a:ext uri="{FF2B5EF4-FFF2-40B4-BE49-F238E27FC236}">
                  <a16:creationId xmlns:a16="http://schemas.microsoft.com/office/drawing/2014/main" id="{8B6967E3-5604-4392-8DE5-10F5E31E77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570" y="3268989"/>
              <a:ext cx="3746861" cy="35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0" name="Group 34">
              <a:extLst>
                <a:ext uri="{FF2B5EF4-FFF2-40B4-BE49-F238E27FC236}">
                  <a16:creationId xmlns:a16="http://schemas.microsoft.com/office/drawing/2014/main" id="{979145DB-9CB1-4E53-B496-B8D2BA90C792}"/>
                </a:ext>
              </a:extLst>
            </p:cNvPr>
            <p:cNvGrpSpPr>
              <a:grpSpLocks/>
            </p:cNvGrpSpPr>
            <p:nvPr/>
          </p:nvGrpSpPr>
          <p:grpSpPr bwMode="auto">
            <a:xfrm>
              <a:off x="4640809" y="3702483"/>
              <a:ext cx="3029172" cy="1710230"/>
              <a:chOff x="4640809" y="3464358"/>
              <a:chExt cx="3029172" cy="1710230"/>
            </a:xfrm>
          </p:grpSpPr>
          <p:sp>
            <p:nvSpPr>
              <p:cNvPr id="64" name="Rectangle 44">
                <a:extLst>
                  <a:ext uri="{FF2B5EF4-FFF2-40B4-BE49-F238E27FC236}">
                    <a16:creationId xmlns:a16="http://schemas.microsoft.com/office/drawing/2014/main" id="{E72C06DF-6384-4EAB-9BDA-8836F2430B2D}"/>
                  </a:ext>
                </a:extLst>
              </p:cNvPr>
              <p:cNvSpPr>
                <a:spLocks noChangeArrowheads="1"/>
              </p:cNvSpPr>
              <p:nvPr/>
            </p:nvSpPr>
            <p:spPr bwMode="auto">
              <a:xfrm>
                <a:off x="4642274" y="3463619"/>
                <a:ext cx="3026386" cy="1711049"/>
              </a:xfrm>
              <a:prstGeom prst="rect">
                <a:avLst/>
              </a:prstGeom>
              <a:solidFill>
                <a:schemeClr val="accent3"/>
              </a:solidFill>
              <a:ln>
                <a:noFill/>
              </a:ln>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12" name="Freeform 46">
                <a:extLst>
                  <a:ext uri="{FF2B5EF4-FFF2-40B4-BE49-F238E27FC236}">
                    <a16:creationId xmlns:a16="http://schemas.microsoft.com/office/drawing/2014/main" id="{79ECC761-BB60-409C-A7EF-7FE18FCF4B37}"/>
                  </a:ext>
                </a:extLst>
              </p:cNvPr>
              <p:cNvSpPr>
                <a:spLocks/>
              </p:cNvSpPr>
              <p:nvPr/>
            </p:nvSpPr>
            <p:spPr bwMode="auto">
              <a:xfrm>
                <a:off x="4640809" y="3464358"/>
                <a:ext cx="3029172" cy="1710230"/>
              </a:xfrm>
              <a:custGeom>
                <a:avLst/>
                <a:gdLst>
                  <a:gd name="T0" fmla="*/ 2147483646 w 2513"/>
                  <a:gd name="T1" fmla="*/ 0 h 1561"/>
                  <a:gd name="T2" fmla="*/ 0 w 2513"/>
                  <a:gd name="T3" fmla="*/ 0 h 1561"/>
                  <a:gd name="T4" fmla="*/ 0 w 2513"/>
                  <a:gd name="T5" fmla="*/ 2147483646 h 1561"/>
                  <a:gd name="T6" fmla="*/ 2147483646 w 2513"/>
                  <a:gd name="T7" fmla="*/ 0 h 15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13" h="1561">
                    <a:moveTo>
                      <a:pt x="2513" y="0"/>
                    </a:moveTo>
                    <a:lnTo>
                      <a:pt x="0" y="0"/>
                    </a:lnTo>
                    <a:lnTo>
                      <a:pt x="0" y="1561"/>
                    </a:lnTo>
                    <a:lnTo>
                      <a:pt x="2513" y="0"/>
                    </a:lnTo>
                    <a:close/>
                  </a:path>
                </a:pathLst>
              </a:custGeom>
              <a:solidFill>
                <a:schemeClr val="bg1">
                  <a:alpha val="25098"/>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47108" name="Picture 3">
            <a:extLst>
              <a:ext uri="{FF2B5EF4-FFF2-40B4-BE49-F238E27FC236}">
                <a16:creationId xmlns:a16="http://schemas.microsoft.com/office/drawing/2014/main" id="{7541474D-C4BD-485F-8CC2-BEA878704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073"/>
          <a:stretch>
            <a:fillRect/>
          </a:stretch>
        </p:blipFill>
        <p:spPr bwMode="auto">
          <a:xfrm>
            <a:off x="3069167" y="1333501"/>
            <a:ext cx="6540500" cy="335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87511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E3030"/>
      </a:dk1>
      <a:lt1>
        <a:srgbClr val="FFFFFF"/>
      </a:lt1>
      <a:dk2>
        <a:srgbClr val="283542"/>
      </a:dk2>
      <a:lt2>
        <a:srgbClr val="E9EAE9"/>
      </a:lt2>
      <a:accent1>
        <a:srgbClr val="F37E1F"/>
      </a:accent1>
      <a:accent2>
        <a:srgbClr val="162E4B"/>
      </a:accent2>
      <a:accent3>
        <a:srgbClr val="749890"/>
      </a:accent3>
      <a:accent4>
        <a:srgbClr val="09517E"/>
      </a:accent4>
      <a:accent5>
        <a:srgbClr val="C0D0CE"/>
      </a:accent5>
      <a:accent6>
        <a:srgbClr val="80A3BB"/>
      </a:accent6>
      <a:hlink>
        <a:srgbClr val="F37E1F"/>
      </a:hlink>
      <a:folHlink>
        <a:srgbClr val="7DA0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19-9whitelabel">
  <a:themeElements>
    <a:clrScheme name="Reprints Desk">
      <a:dk1>
        <a:srgbClr val="110F0D"/>
      </a:dk1>
      <a:lt1>
        <a:srgbClr val="EEF0F3"/>
      </a:lt1>
      <a:dk2>
        <a:srgbClr val="666666"/>
      </a:dk2>
      <a:lt2>
        <a:srgbClr val="D0D0D0"/>
      </a:lt2>
      <a:accent1>
        <a:srgbClr val="F37D20"/>
      </a:accent1>
      <a:accent2>
        <a:srgbClr val="9AA822"/>
      </a:accent2>
      <a:accent3>
        <a:srgbClr val="2C5F94"/>
      </a:accent3>
      <a:accent4>
        <a:srgbClr val="454B5A"/>
      </a:accent4>
      <a:accent5>
        <a:srgbClr val="4BACC6"/>
      </a:accent5>
      <a:accent6>
        <a:srgbClr val="F79646"/>
      </a:accent6>
      <a:hlink>
        <a:srgbClr val="65B9C9"/>
      </a:hlink>
      <a:folHlink>
        <a:srgbClr val="2528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1253</Words>
  <Application>Microsoft Office PowerPoint</Application>
  <PresentationFormat>Widescreen</PresentationFormat>
  <Paragraphs>145</Paragraphs>
  <Slides>26</Slides>
  <Notes>16</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26</vt:i4>
      </vt:variant>
    </vt:vector>
  </HeadingPairs>
  <TitlesOfParts>
    <vt:vector size="46" baseType="lpstr">
      <vt:lpstr>Arial Nova</vt:lpstr>
      <vt:lpstr>Bevan</vt:lpstr>
      <vt:lpstr>Clear Sans Medium</vt:lpstr>
      <vt:lpstr>Fira Sans SemiBold</vt:lpstr>
      <vt:lpstr>MS PGothic</vt:lpstr>
      <vt:lpstr>Noto Sans Symbols</vt:lpstr>
      <vt:lpstr>Open Sans</vt:lpstr>
      <vt:lpstr>Roboto</vt:lpstr>
      <vt:lpstr>Arial</vt:lpstr>
      <vt:lpstr>Calibri</vt:lpstr>
      <vt:lpstr>Calibri Light</vt:lpstr>
      <vt:lpstr>Century Gothic</vt:lpstr>
      <vt:lpstr>Courier New</vt:lpstr>
      <vt:lpstr>Georgia</vt:lpstr>
      <vt:lpstr>Trebuchet MS</vt:lpstr>
      <vt:lpstr>Wingdings</vt:lpstr>
      <vt:lpstr>Office Theme</vt:lpstr>
      <vt:lpstr>1_Office Theme</vt:lpstr>
      <vt:lpstr>28_19-9whitelabel</vt:lpstr>
      <vt:lpstr>Simple Light</vt:lpstr>
      <vt:lpstr>PowerPoint Presentation</vt:lpstr>
      <vt:lpstr>Article Galaxy Scholar</vt:lpstr>
      <vt:lpstr>PowerPoint Presentation</vt:lpstr>
      <vt:lpstr>PowerPoint Presentation</vt:lpstr>
      <vt:lpstr>The Article Galaxy Scholar Collection</vt:lpstr>
      <vt:lpstr>COLLECTION &amp; PUBLISHERS</vt:lpstr>
      <vt:lpstr>PowerPoint Presentation</vt:lpstr>
      <vt:lpstr>how to access…  The Article Galaxy Scholar Collection </vt:lpstr>
      <vt:lpstr>Rapid ILL – Integration</vt:lpstr>
      <vt:lpstr>ILLiad Addon w/ Odyssey</vt:lpstr>
      <vt:lpstr>PowerPoint Presentation</vt:lpstr>
      <vt:lpstr>Unmediated Ordering </vt:lpstr>
      <vt:lpstr>Via EBSCO </vt:lpstr>
      <vt:lpstr>Lean Library</vt:lpstr>
      <vt:lpstr>TIPASA</vt:lpstr>
      <vt:lpstr>Beyond the AGS collection… add-on service for articles and book chapters scanned from print</vt:lpstr>
      <vt:lpstr>Coming Soon! Article Galaxy Scholar Platform</vt:lpstr>
      <vt:lpstr>A workflow solution with these goals:</vt:lpstr>
      <vt:lpstr>Automated mediation with Article Galaxy Scholar</vt:lpstr>
      <vt:lpstr>PowerPoint Presentation</vt:lpstr>
      <vt:lpstr>PowerPoint Presentation</vt:lpstr>
      <vt:lpstr>PowerPoint Presentation</vt:lpstr>
      <vt:lpstr>Cascading fulfillment options, upstream of ILL</vt:lpstr>
      <vt:lpstr>Article Galaxy Scholar Platform Features</vt:lpstr>
      <vt:lpstr>SOME OF OUR HAPPY CUSTOMERS</vt:lpstr>
      <vt:lpstr>PowerPoint Presentation</vt:lpstr>
    </vt:vector>
  </TitlesOfParts>
  <Company>SUNY Geneseo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Sullivan</dc:creator>
  <cp:lastModifiedBy>Mark Sullivan</cp:lastModifiedBy>
  <cp:revision>1</cp:revision>
  <dcterms:created xsi:type="dcterms:W3CDTF">2019-08-05T14:53:15Z</dcterms:created>
  <dcterms:modified xsi:type="dcterms:W3CDTF">2019-08-05T14:53:40Z</dcterms:modified>
</cp:coreProperties>
</file>