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F0DF7-B195-4DB8-94A5-2A381D49607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1B7D-0A9C-41C7-99D5-80BE97429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7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past year a cohort of academic,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consortial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commercial partners have engaged with Project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ReShare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groundbreaking effort to construct a new resource sharing platform for and by the library community. The platform is Open Source, and it is the outcome of a strategic collaboration between a host of industry partners. Initially focused on patron-initiated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consortial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borrowing,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ReShare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intends to develop the platform into all aspects of library resource sharing, propelling the community toward a larger vision of increasing opportunities for collaboration around shared collections.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ReShare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 development is well underway after an extensive user experience design process, with a Minimum Viable Product due out later this year.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and Nonprofit organizations, Libraries, Consortia, Software developers sharing a vision, coming to the table as experts</a:t>
            </a:r>
          </a:p>
          <a:p>
            <a:endParaRPr lang="en-US" dirty="0"/>
          </a:p>
          <a:p>
            <a:r>
              <a:rPr lang="en-US" dirty="0"/>
              <a:t>Innovating with this unique collaboration: Large, small libraries, large and small consortia, Public and academic libraries, Across ILS and discovery systems of all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7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9c8ef3952c528b5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9c8ef3952c528b5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Inclusive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Transparent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User-centered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12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9757aee36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9757aee36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LESSONS learned – Student workers: 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Staff spend most time in the request/supply app troubleshooting, while normal material processing operations happen in check-in/checkout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Some type of escalation/routing action is required for error processing (route to status) of different kinds that go to different staff to resolve 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(sometimes bibliographic, sometimes patron privilege, etc.)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Books missing or additional items from shipment require some type of in-app messaging to supplier 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Conversations of lending and supplier libraries tend to happen in private email instead of within transaction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LESSONS Learned -- Library staff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Staff spend most time in the request/supply app troubleshooting, while normal material processing operations happen in check-in/checkout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	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Some type of escalation/routing action is required for error processing (route to status) of different kinds that go to different staff to resolve 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(sometimes bibliographic, sometimes patron privilege, etc.)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Books missing or additional items from shipment require some type of in-app messaging to supplier </a:t>
            </a:r>
            <a:b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Conversations of lending and supplier libraries tend to happen in private email instead of within transaction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59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9757aee36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9757aee36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43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9757aee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9757aee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19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9757aee3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9757aee3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6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b8a3d56a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b8a3d56a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123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b89d472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b89d472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344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b89d4721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b89d4721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37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133"/>
              </a:spcBef>
              <a:spcAft>
                <a:spcPts val="1200"/>
              </a:spcAft>
              <a:buClr>
                <a:srgbClr val="000000"/>
              </a:buClr>
              <a:buFont typeface="Lato"/>
              <a:buChar char="●"/>
            </a:pPr>
            <a:r>
              <a:rPr lang="en-US" sz="1200" dirty="0" err="1">
                <a:solidFill>
                  <a:srgbClr val="000000"/>
                </a:solidFill>
                <a:cs typeface="Lato"/>
                <a:sym typeface="Lato"/>
              </a:rPr>
              <a:t>ReShare</a:t>
            </a:r>
            <a:r>
              <a:rPr lang="en-US" sz="1200" dirty="0">
                <a:solidFill>
                  <a:srgbClr val="000000"/>
                </a:solidFill>
                <a:cs typeface="Lato"/>
                <a:sym typeface="Lato"/>
              </a:rPr>
              <a:t> nodes can communicate with peers across </a:t>
            </a:r>
            <a:r>
              <a:rPr lang="en-US" sz="1200" dirty="0" err="1">
                <a:solidFill>
                  <a:srgbClr val="000000"/>
                </a:solidFill>
                <a:cs typeface="Lato"/>
                <a:sym typeface="Lato"/>
              </a:rPr>
              <a:t>consortial</a:t>
            </a:r>
            <a:r>
              <a:rPr lang="en-US" sz="1200" dirty="0">
                <a:solidFill>
                  <a:srgbClr val="000000"/>
                </a:solidFill>
                <a:cs typeface="Lato"/>
                <a:sym typeface="Lato"/>
              </a:rPr>
              <a:t> boundaries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Lato"/>
              <a:buChar char="●"/>
            </a:pPr>
            <a:r>
              <a:rPr lang="en-US" sz="1200" dirty="0" err="1">
                <a:solidFill>
                  <a:srgbClr val="000000"/>
                </a:solidFill>
                <a:cs typeface="Lato"/>
                <a:sym typeface="Lato"/>
              </a:rPr>
              <a:t>ReShare</a:t>
            </a:r>
            <a:r>
              <a:rPr lang="en-US" sz="1200" dirty="0">
                <a:solidFill>
                  <a:srgbClr val="000000"/>
                </a:solidFill>
                <a:cs typeface="Lato"/>
                <a:sym typeface="Lato"/>
              </a:rPr>
              <a:t> nodes can interoperate with other ISO18626-compliant systems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Lato"/>
              <a:buChar char="●"/>
            </a:pPr>
            <a:r>
              <a:rPr lang="en-US" sz="1200" dirty="0" err="1">
                <a:solidFill>
                  <a:srgbClr val="000000"/>
                </a:solidFill>
                <a:cs typeface="Lato"/>
                <a:sym typeface="Lato"/>
              </a:rPr>
              <a:t>ReShare</a:t>
            </a:r>
            <a:r>
              <a:rPr lang="en-US" sz="1200" dirty="0">
                <a:solidFill>
                  <a:srgbClr val="000000"/>
                </a:solidFill>
                <a:cs typeface="Lato"/>
                <a:sym typeface="Lato"/>
              </a:rPr>
              <a:t> nodes can interoperate with 10161-based and other systems with appropriate adapters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3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9b2def8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9b2def8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7064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9c8ef3952c528b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9c8ef3952c528b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8611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  <a:p>
            <a:r>
              <a:rPr lang="en-US" dirty="0"/>
              <a:t>Openness</a:t>
            </a:r>
          </a:p>
          <a:p>
            <a:r>
              <a:rPr lang="en-US" dirty="0"/>
              <a:t>Community</a:t>
            </a:r>
          </a:p>
          <a:p>
            <a:endParaRPr lang="en-US" dirty="0"/>
          </a:p>
          <a:p>
            <a:r>
              <a:rPr lang="en-US" dirty="0"/>
              <a:t>We’re not questioning our intentions – they’re out there for everyone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395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ReShare</a:t>
            </a:r>
            <a:r>
              <a:rPr lang="en-US" dirty="0"/>
              <a:t> is one example of a community motivated to empower itself, create agency, effect positive change, and build trust.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2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4356"/>
              </a:buClr>
              <a:buSzTx/>
              <a:buFont typeface="Lato"/>
              <a:buNone/>
              <a:tabLst/>
              <a:defRPr/>
            </a:pPr>
            <a:r>
              <a:rPr lang="en-US" sz="1200" dirty="0">
                <a:cs typeface="Lato"/>
                <a:sym typeface="Lato"/>
              </a:rPr>
              <a:t>Economic pressures, changing business models, changing technologies are pushing libraries to evolve from a primarily ownership-based economy to a sharing economy at an even greater rate than we’ve experienced in the past, and we’re expected to do it more efficiently.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None/>
            </a:pPr>
            <a:endParaRPr lang="en-US" sz="1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None/>
            </a:pPr>
            <a:endParaRPr lang="en-US" sz="1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From The Membership Economy: “Ownership and access are at two ends of a continuum, and right now the pendulum is swinging away from owning – as individuals grow frustrated with the burdens of owning, caring for and storing too </a:t>
            </a:r>
            <a:r>
              <a:rPr lang="en-US" sz="1200" dirty="0" err="1">
                <a:solidFill>
                  <a:srgbClr val="3D4356"/>
                </a:solidFill>
                <a:cs typeface="Lato"/>
                <a:sym typeface="Lato"/>
              </a:rPr>
              <a:t>miuch</a:t>
            </a: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 stuff, they are looking for ways to minimize that stress.”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endParaRPr lang="en-US" sz="1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endParaRPr lang="en-US" sz="1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endParaRPr lang="en-US" sz="1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Prioritizing library space for patrons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Reduced shelf space for books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Tight materials budgets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The “collective collection”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Legacy systems and workflows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Shared print initiatives / Print retention initiatives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3D4356"/>
              </a:buClr>
              <a:buFont typeface="Lato"/>
              <a:buChar char="●"/>
            </a:pPr>
            <a:r>
              <a:rPr lang="en-US" sz="1200" dirty="0">
                <a:solidFill>
                  <a:srgbClr val="3D4356"/>
                </a:solidFill>
                <a:cs typeface="Lato"/>
                <a:sym typeface="Lato"/>
              </a:rPr>
              <a:t>Increased reliance on sharing for print / returnable items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600"/>
              </a:spcAft>
              <a:buNone/>
            </a:pPr>
            <a:endParaRPr lang="en-US" sz="1100" dirty="0"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07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Changes…</a:t>
            </a:r>
          </a:p>
          <a:p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/>
              <a:t>Shifting expectations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/>
              <a:t>Focusing on user experience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200" dirty="0"/>
              <a:t>Unlocking needs and connecting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9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9b2def81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9b2def81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1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9b2def8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9b2def8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2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9b2def81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9b2def81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3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add up to needed change, but our options are limited and our current solutions are broken.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2C00-9EDF-7449-9E3E-331C97456B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5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7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7BCB-FFAE-F247-975A-647CBCD21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4299A-E737-BF45-B72D-085302655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A2E8-5CAF-C146-918A-C374A9DC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E70DF-4FEF-954C-A1EA-C8A46B9C32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0DD16-CCCF-6C4B-A470-3508AFA7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1BA1-F02E-474B-8C93-4EAF12C1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61032-4D08-7A4E-A576-BDEDD5B82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9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0150A-114C-9842-A15D-3BB8A331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2D0E-19B9-C844-B8FC-B8E23DB4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BCE1E-38F0-8C49-A90E-652E88A8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E70DF-4FEF-954C-A1EA-C8A46B9C32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9059-24A6-D947-86B3-215D6CCA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691A0-A580-654F-BF43-10A62986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61032-4D08-7A4E-A576-BDEDD5B82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9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oogle Shape;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343" y="6271500"/>
            <a:ext cx="1053400" cy="46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91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D9BC-08D0-994B-AB1D-DE2C4164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8B914-F259-5C4B-8E0D-CA5520FD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E70DF-4FEF-954C-A1EA-C8A46B9C32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87637-785D-7341-9206-DB761467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81518-848F-6449-B8C3-8549E07E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61032-4D08-7A4E-A576-BDEDD5B82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4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0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83A0-21AC-4358-BD20-5F4CA2B3476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F1C-4524-462F-9EC9-6D970433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64785-DF06-DB4C-90F1-3BBF443A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E5C7A-48C8-A646-85C5-E98F6A2F1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65F9-8694-CD41-9BC1-47088ECB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70DF-4FEF-954C-A1EA-C8A46B9C321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4C7BC-90F7-AA43-92D9-3095870A0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F3602-1EA9-F543-89DB-02D925E26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1032-4D08-7A4E-A576-BDEDD5B82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Nanum Gothic" panose="020D0604000000000000" pitchFamily="34" charset="-127"/>
          <a:ea typeface="Nanum Gothic" panose="020D0604000000000000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 Gothic" panose="020D0604000000000000" pitchFamily="34" charset="-127"/>
          <a:ea typeface="Nanum Gothic" panose="020D0604000000000000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 Gothic" panose="020D0604000000000000" pitchFamily="34" charset="-127"/>
          <a:ea typeface="Nanum Gothic" panose="020D0604000000000000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 Gothic" panose="020D0604000000000000" pitchFamily="34" charset="-127"/>
          <a:ea typeface="Nanum Gothic" panose="020D0604000000000000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 Gothic" panose="020D0604000000000000" pitchFamily="34" charset="-127"/>
          <a:ea typeface="Nanum Gothic" panose="020D0604000000000000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 Gothic" panose="020D0604000000000000" pitchFamily="34" charset="-127"/>
          <a:ea typeface="Nanum Gothic" panose="020D0604000000000000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aa.org/library/discover-to-deliver/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imonandschuster.com/books/The-SPEED-of-Trust/Stephen-M-R-Covey/9781416549000" TargetMode="External"/><Relationship Id="rId4" Type="http://schemas.openxmlformats.org/officeDocument/2006/relationships/hyperlink" Target="https://www.mhprofessional.com/9780071839327-usa-the-membership-economy-find-your-super-users-master-the-forever-transaction-and-build-recurring-revenue-group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ojectreshare.org" TargetMode="External"/><Relationship Id="rId2" Type="http://schemas.openxmlformats.org/officeDocument/2006/relationships/hyperlink" Target="mailto:jill@palci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rojectreshare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10A7-F9B2-6E4E-986E-ECD4649B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Examples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FC41E-B4E4-8B45-89ED-4D172FF4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16" y="0"/>
            <a:ext cx="7328984" cy="399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BEE3A-F5A6-4048-A838-F76B82C89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336" y="3065707"/>
            <a:ext cx="8182088" cy="4157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92F196-F754-CB4E-A2CB-B15C8D617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305" y="3664927"/>
            <a:ext cx="5837695" cy="38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467C-8BA2-134F-ACEF-EF302D15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Libraries’ Under Pressure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6C165-1970-5949-B2D0-5F9C597A2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333553" cy="4555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600"/>
              </a:spcAft>
              <a:buNone/>
            </a:pPr>
            <a:r>
              <a:rPr lang="en-US" sz="3200" dirty="0">
                <a:cs typeface="Lato"/>
                <a:sym typeface="Lato"/>
              </a:rPr>
              <a:t>Libraries have always </a:t>
            </a:r>
            <a:r>
              <a:rPr lang="en-US" sz="3200" i="1" dirty="0">
                <a:cs typeface="Lato"/>
                <a:sym typeface="Lato"/>
              </a:rPr>
              <a:t>shared</a:t>
            </a:r>
            <a:r>
              <a:rPr lang="en-US" sz="3200" dirty="0">
                <a:cs typeface="Lato"/>
                <a:sym typeface="Lato"/>
              </a:rPr>
              <a:t>, but we’ve also traditionally </a:t>
            </a:r>
            <a:r>
              <a:rPr lang="en-US" sz="3200" i="1" dirty="0">
                <a:cs typeface="Lato"/>
                <a:sym typeface="Lato"/>
              </a:rPr>
              <a:t>owned. 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600"/>
              </a:spcAft>
              <a:buNone/>
            </a:pPr>
            <a:r>
              <a:rPr lang="en-US" sz="3200" dirty="0">
                <a:cs typeface="Lato"/>
                <a:sym typeface="Lato"/>
              </a:rPr>
              <a:t>Traditionally</a:t>
            </a:r>
            <a:r>
              <a:rPr lang="en-US" sz="3200" i="1" dirty="0">
                <a:cs typeface="Lato"/>
                <a:sym typeface="Lato"/>
              </a:rPr>
              <a:t>, </a:t>
            </a:r>
            <a:r>
              <a:rPr lang="en-US" sz="3200" dirty="0">
                <a:cs typeface="Lato"/>
                <a:sym typeface="Lato"/>
              </a:rPr>
              <a:t>our value has resided in the collections we could provide.</a:t>
            </a:r>
          </a:p>
          <a:p>
            <a:pPr marL="0" indent="0" algn="ctr">
              <a:lnSpc>
                <a:spcPct val="100000"/>
              </a:lnSpc>
              <a:spcBef>
                <a:spcPts val="1333"/>
              </a:spcBef>
              <a:spcAft>
                <a:spcPts val="600"/>
              </a:spcAft>
              <a:buNone/>
            </a:pPr>
            <a:r>
              <a:rPr lang="en-US" sz="3200" dirty="0">
                <a:cs typeface="Lato"/>
                <a:sym typeface="Lato"/>
              </a:rPr>
              <a:t>Increase Pressure</a:t>
            </a:r>
          </a:p>
          <a:p>
            <a:pPr marL="0" indent="0" algn="ctr">
              <a:lnSpc>
                <a:spcPct val="100000"/>
              </a:lnSpc>
              <a:spcBef>
                <a:spcPts val="1333"/>
              </a:spcBef>
              <a:spcAft>
                <a:spcPts val="600"/>
              </a:spcAft>
              <a:buNone/>
            </a:pPr>
            <a:r>
              <a:rPr lang="en-US" sz="3200" dirty="0">
                <a:cs typeface="Lato"/>
                <a:sym typeface="Lato"/>
              </a:rPr>
              <a:t>Ownership    </a:t>
            </a:r>
            <a:r>
              <a:rPr lang="en-US" sz="3200" dirty="0">
                <a:cs typeface="Lato"/>
                <a:sym typeface="Wingdings" pitchFamily="2" charset="2"/>
              </a:rPr>
              <a:t></a:t>
            </a:r>
            <a:r>
              <a:rPr lang="en-US" sz="3200" dirty="0">
                <a:cs typeface="Lato"/>
                <a:sym typeface="Lato"/>
              </a:rPr>
              <a:t>     Access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8AD1A-147C-0A48-A98B-98A117C28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998" y="1727522"/>
            <a:ext cx="3129597" cy="41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E87D3F-D007-9046-977B-538084A2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15" y="0"/>
            <a:ext cx="10288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415600" y="489833"/>
            <a:ext cx="11360800" cy="108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>
                <a:cs typeface="Lato"/>
                <a:sym typeface="Lato"/>
              </a:rPr>
              <a:t>Our Patrons’ Challenges</a:t>
            </a:r>
            <a:endParaRPr sz="4800" dirty="0">
              <a:cs typeface="Lato"/>
              <a:sym typeface="Lato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1"/>
          </p:nvPr>
        </p:nvSpPr>
        <p:spPr>
          <a:xfrm>
            <a:off x="415599" y="1485860"/>
            <a:ext cx="10526203" cy="50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A fractured discovery to delivery process based on backend library systems rather than the user’s wants / needs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Opaque availability / loanability, turn-around time, loan period information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Multiple user accounts across multiple systems 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Systems based on managing item-by-item requesting and routing not the user’s project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Poor communications &amp; inconsistent arbitrary policies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 marL="0" indent="0">
              <a:lnSpc>
                <a:spcPct val="114000"/>
              </a:lnSpc>
              <a:spcBef>
                <a:spcPts val="1333"/>
              </a:spcBef>
              <a:spcAft>
                <a:spcPts val="533"/>
              </a:spcAft>
              <a:buNone/>
            </a:pPr>
            <a:endParaRPr dirty="0">
              <a:solidFill>
                <a:srgbClr val="3D4356"/>
              </a:solidFill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702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4679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cs typeface="Lato"/>
                <a:sym typeface="Lato"/>
              </a:rPr>
              <a:t>Big</a:t>
            </a:r>
            <a:r>
              <a:rPr lang="en" dirty="0">
                <a:cs typeface="Arial" panose="020B0604020202020204" pitchFamily="34" charset="0"/>
                <a:sym typeface="Lato"/>
              </a:rPr>
              <a:t> 10 </a:t>
            </a:r>
            <a:r>
              <a:rPr lang="en" dirty="0">
                <a:cs typeface="Lato"/>
                <a:sym typeface="Lato"/>
              </a:rPr>
              <a:t>Academic Alliance</a:t>
            </a:r>
            <a:endParaRPr dirty="0"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" sz="2800" dirty="0">
                <a:cs typeface="Lato"/>
                <a:sym typeface="Lato"/>
              </a:rPr>
              <a:t>A Vision for the Next Generation Resource Delivery</a:t>
            </a:r>
            <a:endParaRPr sz="4000" dirty="0">
              <a:cs typeface="Lato"/>
              <a:sym typeface="Lato"/>
            </a:endParaRPr>
          </a:p>
          <a:p>
            <a:endParaRPr sz="4000" dirty="0">
              <a:cs typeface="Lato"/>
              <a:sym typeface="Lato"/>
            </a:endParaRPr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415600" y="2262753"/>
            <a:ext cx="10355722" cy="41478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3D4356"/>
              </a:buClr>
              <a:buFont typeface="Lato"/>
              <a:buChar char="●"/>
            </a:pPr>
            <a:r>
              <a:rPr lang="en" sz="3200" dirty="0">
                <a:solidFill>
                  <a:srgbClr val="3D4356"/>
                </a:solidFill>
                <a:cs typeface="Lato"/>
                <a:sym typeface="Lato"/>
              </a:rPr>
              <a:t>“...the discovery to delivery process is </a:t>
            </a:r>
            <a:r>
              <a:rPr lang="en" sz="3200" b="1" dirty="0">
                <a:solidFill>
                  <a:srgbClr val="3D4356"/>
                </a:solidFill>
                <a:cs typeface="Lato"/>
                <a:sym typeface="Lato"/>
              </a:rPr>
              <a:t>fragmented</a:t>
            </a:r>
            <a:r>
              <a:rPr lang="en" sz="3200" dirty="0">
                <a:solidFill>
                  <a:srgbClr val="3D4356"/>
                </a:solidFill>
                <a:cs typeface="Lato"/>
                <a:sym typeface="Lato"/>
              </a:rPr>
              <a:t> with too many services and options presented to patrons.”</a:t>
            </a:r>
            <a:endParaRPr sz="3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Bef>
                <a:spcPts val="533"/>
              </a:spcBef>
              <a:spcAft>
                <a:spcPts val="1200"/>
              </a:spcAft>
              <a:buClr>
                <a:srgbClr val="3D4356"/>
              </a:buClr>
              <a:buFont typeface="Lato"/>
              <a:buChar char="●"/>
            </a:pPr>
            <a:r>
              <a:rPr lang="en" sz="3200" dirty="0">
                <a:solidFill>
                  <a:srgbClr val="3D4356"/>
                </a:solidFill>
                <a:cs typeface="Lato"/>
                <a:sym typeface="Lato"/>
              </a:rPr>
              <a:t>“Access and delivery options should be communicated in </a:t>
            </a:r>
            <a:r>
              <a:rPr lang="en" sz="3200" b="1" dirty="0">
                <a:solidFill>
                  <a:srgbClr val="3D4356"/>
                </a:solidFill>
                <a:cs typeface="Lato"/>
                <a:sym typeface="Lato"/>
              </a:rPr>
              <a:t>terms that matter to the patron</a:t>
            </a:r>
            <a:r>
              <a:rPr lang="en" sz="3200" dirty="0">
                <a:solidFill>
                  <a:srgbClr val="3D4356"/>
                </a:solidFill>
                <a:cs typeface="Lato"/>
                <a:sym typeface="Lato"/>
              </a:rPr>
              <a:t>…”</a:t>
            </a:r>
          </a:p>
          <a:p>
            <a:pPr>
              <a:lnSpc>
                <a:spcPct val="100000"/>
              </a:lnSpc>
              <a:spcBef>
                <a:spcPts val="533"/>
              </a:spcBef>
              <a:spcAft>
                <a:spcPts val="1200"/>
              </a:spcAft>
              <a:buClr>
                <a:srgbClr val="3D4356"/>
              </a:buClr>
              <a:buFont typeface="Lato"/>
              <a:buChar char="●"/>
            </a:pPr>
            <a:r>
              <a:rPr lang="en-US" sz="2000" dirty="0">
                <a:solidFill>
                  <a:srgbClr val="3D4356"/>
                </a:solidFill>
                <a:cs typeface="Lato"/>
                <a:sym typeface="Lato"/>
                <a:hlinkClick r:id="rId3"/>
              </a:rPr>
              <a:t>https://www.btaa.org/library/discover-to-deliver/reports</a:t>
            </a:r>
            <a:r>
              <a:rPr lang="en-US" sz="2000" dirty="0">
                <a:solidFill>
                  <a:srgbClr val="3D4356"/>
                </a:solidFill>
                <a:cs typeface="Lato"/>
                <a:sym typeface="Lato"/>
              </a:rPr>
              <a:t>  </a:t>
            </a:r>
          </a:p>
          <a:p>
            <a:pPr>
              <a:lnSpc>
                <a:spcPct val="100000"/>
              </a:lnSpc>
              <a:spcBef>
                <a:spcPts val="533"/>
              </a:spcBef>
              <a:spcAft>
                <a:spcPts val="1200"/>
              </a:spcAft>
              <a:buClr>
                <a:srgbClr val="3D4356"/>
              </a:buClr>
              <a:buFont typeface="Lato"/>
              <a:buChar char="●"/>
            </a:pPr>
            <a:endParaRPr lang="en-US" sz="32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00000"/>
              </a:lnSpc>
              <a:spcBef>
                <a:spcPts val="533"/>
              </a:spcBef>
              <a:spcAft>
                <a:spcPts val="1200"/>
              </a:spcAft>
              <a:buClr>
                <a:srgbClr val="3D4356"/>
              </a:buClr>
              <a:buFont typeface="Lato"/>
              <a:buChar char="●"/>
            </a:pPr>
            <a:endParaRPr sz="3200" dirty="0">
              <a:solidFill>
                <a:srgbClr val="3D4356"/>
              </a:solidFill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9875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415600" y="451775"/>
            <a:ext cx="11360800" cy="108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>
                <a:cs typeface="Lato"/>
                <a:sym typeface="Lato"/>
              </a:rPr>
              <a:t>Our Staff Challenges</a:t>
            </a:r>
            <a:endParaRPr sz="4800" dirty="0">
              <a:cs typeface="Lato"/>
              <a:sym typeface="Lato"/>
            </a:endParaRPr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415600" y="1210600"/>
            <a:ext cx="10851668" cy="56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Fractured systems and system-imposed legacy workflows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Ineffective cross-</a:t>
            </a:r>
            <a:r>
              <a:rPr lang="en" dirty="0" err="1">
                <a:solidFill>
                  <a:srgbClr val="3D4356"/>
                </a:solidFill>
                <a:cs typeface="Lato"/>
                <a:sym typeface="Lato"/>
              </a:rPr>
              <a:t>consortial</a:t>
            </a: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 sharing</a:t>
            </a:r>
            <a:endParaRPr sz="2400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Lack of interoperability and multiple “flavors” of standards</a:t>
            </a:r>
            <a:endParaRPr u="sng"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Market consolidation -- Less competition, fewer truly vendor neutral solutions, lack of agency, lack of choice, lack of development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  <a:p>
            <a:pPr>
              <a:lnSpc>
                <a:spcPct val="114000"/>
              </a:lnSpc>
              <a:spcBef>
                <a:spcPts val="1333"/>
              </a:spcBef>
              <a:spcAft>
                <a:spcPts val="533"/>
              </a:spcAft>
              <a:buClr>
                <a:srgbClr val="3D4356"/>
              </a:buClr>
              <a:buFont typeface="Lato"/>
              <a:buChar char="●"/>
            </a:pPr>
            <a:r>
              <a:rPr lang="en" dirty="0">
                <a:solidFill>
                  <a:srgbClr val="3D4356"/>
                </a:solidFill>
                <a:cs typeface="Lato"/>
                <a:sym typeface="Lato"/>
              </a:rPr>
              <a:t>Software system silos</a:t>
            </a:r>
            <a:endParaRPr dirty="0">
              <a:solidFill>
                <a:srgbClr val="3D4356"/>
              </a:solidFill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0375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279FDF-F00C-264F-9390-19A06C286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809573"/>
            <a:ext cx="12192000" cy="8106221"/>
          </a:xfrm>
        </p:spPr>
      </p:pic>
    </p:spTree>
    <p:extLst>
      <p:ext uri="{BB962C8B-B14F-4D97-AF65-F5344CB8AC3E}">
        <p14:creationId xmlns:p14="http://schemas.microsoft.com/office/powerpoint/2010/main" val="98737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778D4-969A-C147-9A40-3F48F0BF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59" y="1821574"/>
            <a:ext cx="7306482" cy="32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4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130C-4AAB-444D-A985-287F86B9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865" y="688274"/>
            <a:ext cx="9349564" cy="1325563"/>
          </a:xfrm>
        </p:spPr>
        <p:txBody>
          <a:bodyPr>
            <a:normAutofit/>
          </a:bodyPr>
          <a:lstStyle/>
          <a:p>
            <a:r>
              <a:rPr lang="en-US" dirty="0"/>
              <a:t>is a Community producing a Community-owned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96556-7542-054F-9E50-3F534463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24" y="357902"/>
            <a:ext cx="2444551" cy="1075602"/>
          </a:xfrm>
          <a:prstGeom prst="rect">
            <a:avLst/>
          </a:prstGeom>
        </p:spPr>
      </p:pic>
      <p:pic>
        <p:nvPicPr>
          <p:cNvPr id="6" name="Graphic 5" descr="Circular flowchart">
            <a:extLst>
              <a:ext uri="{FF2B5EF4-FFF2-40B4-BE49-F238E27FC236}">
                <a16:creationId xmlns:a16="http://schemas.microsoft.com/office/drawing/2014/main" id="{4C04F234-FF23-6E4F-8416-05FB38123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5010" y="2001420"/>
            <a:ext cx="4976770" cy="4976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8FA401-EAA1-2742-B546-69E52D7E2902}"/>
              </a:ext>
            </a:extLst>
          </p:cNvPr>
          <p:cNvSpPr txBox="1"/>
          <p:nvPr/>
        </p:nvSpPr>
        <p:spPr>
          <a:xfrm>
            <a:off x="3691942" y="2181641"/>
            <a:ext cx="4635595" cy="67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Steering Committee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2076A-09D7-2A4A-8C6D-0E887259062F}"/>
              </a:ext>
            </a:extLst>
          </p:cNvPr>
          <p:cNvSpPr txBox="1"/>
          <p:nvPr/>
        </p:nvSpPr>
        <p:spPr>
          <a:xfrm>
            <a:off x="1005742" y="5391996"/>
            <a:ext cx="4635595" cy="124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Product Management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A145C-923C-0F45-9762-13BF97C5A6E3}"/>
              </a:ext>
            </a:extLst>
          </p:cNvPr>
          <p:cNvSpPr txBox="1"/>
          <p:nvPr/>
        </p:nvSpPr>
        <p:spPr>
          <a:xfrm>
            <a:off x="7511600" y="5362616"/>
            <a:ext cx="388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Subject Matter Experts</a:t>
            </a:r>
          </a:p>
        </p:txBody>
      </p:sp>
      <p:pic>
        <p:nvPicPr>
          <p:cNvPr id="13" name="Graphic 12" descr="Boardroom">
            <a:extLst>
              <a:ext uri="{FF2B5EF4-FFF2-40B4-BE49-F238E27FC236}">
                <a16:creationId xmlns:a16="http://schemas.microsoft.com/office/drawing/2014/main" id="{1B7E4DDE-6CAF-1649-AEEB-2F1FE183E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8579" y="2067614"/>
            <a:ext cx="2424219" cy="2424219"/>
          </a:xfrm>
          <a:prstGeom prst="rect">
            <a:avLst/>
          </a:prstGeom>
        </p:spPr>
      </p:pic>
      <p:pic>
        <p:nvPicPr>
          <p:cNvPr id="15" name="Graphic 14" descr="Group brainstorm">
            <a:extLst>
              <a:ext uri="{FF2B5EF4-FFF2-40B4-BE49-F238E27FC236}">
                <a16:creationId xmlns:a16="http://schemas.microsoft.com/office/drawing/2014/main" id="{18B8DF81-9907-CF43-AC38-0AB9CEEDE5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4085" y="3695259"/>
            <a:ext cx="1816236" cy="1816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DF5640-9101-F04F-9E58-A807A998C294}"/>
              </a:ext>
            </a:extLst>
          </p:cNvPr>
          <p:cNvSpPr txBox="1"/>
          <p:nvPr/>
        </p:nvSpPr>
        <p:spPr>
          <a:xfrm>
            <a:off x="10331905" y="22972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pic>
        <p:nvPicPr>
          <p:cNvPr id="18" name="Graphic 17" descr="Cloud Computing">
            <a:extLst>
              <a:ext uri="{FF2B5EF4-FFF2-40B4-BE49-F238E27FC236}">
                <a16:creationId xmlns:a16="http://schemas.microsoft.com/office/drawing/2014/main" id="{86151C3F-6517-E549-904F-4275BA1117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067" y="2070732"/>
            <a:ext cx="2444551" cy="24445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B8638E-15DC-8E4D-A7EA-6E40A7543688}"/>
              </a:ext>
            </a:extLst>
          </p:cNvPr>
          <p:cNvSpPr txBox="1"/>
          <p:nvPr/>
        </p:nvSpPr>
        <p:spPr>
          <a:xfrm>
            <a:off x="704291" y="3415031"/>
            <a:ext cx="792857" cy="47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OSS</a:t>
            </a:r>
          </a:p>
        </p:txBody>
      </p:sp>
    </p:spTree>
    <p:extLst>
      <p:ext uri="{BB962C8B-B14F-4D97-AF65-F5344CB8AC3E}">
        <p14:creationId xmlns:p14="http://schemas.microsoft.com/office/powerpoint/2010/main" val="141948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7F7F-6A04-414C-A402-11B7E12C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0" y="389287"/>
            <a:ext cx="10515600" cy="1325563"/>
          </a:xfrm>
        </p:spPr>
        <p:txBody>
          <a:bodyPr/>
          <a:lstStyle/>
          <a:p>
            <a:r>
              <a:rPr lang="en-US" dirty="0"/>
              <a:t>			is Cultivating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79EB-5C06-2842-ACAF-84DFC30B6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6430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Wikipedia Definition:  </a:t>
            </a: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/>
              <a:t>Agency</a:t>
            </a:r>
            <a:r>
              <a:rPr lang="en-US" sz="3600" dirty="0"/>
              <a:t> is the capacity of individuals to act independently and to </a:t>
            </a:r>
            <a:r>
              <a:rPr lang="en-US" sz="3600" b="1" dirty="0"/>
              <a:t>make</a:t>
            </a:r>
            <a:r>
              <a:rPr lang="en-US" sz="3600" dirty="0"/>
              <a:t> their own free choices.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Synonyms: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Power, Authority, Weight, Influence, Direction, Clout, Leadership, Significance, Sway,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B5E67-EDAB-AE4D-9A67-B4868962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47" y="365125"/>
            <a:ext cx="2444551" cy="10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5E90-3386-4546-84BB-2F56C2A05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690" y="1072055"/>
            <a:ext cx="9827172" cy="279575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8800" dirty="0"/>
              <a:t>Project </a:t>
            </a:r>
            <a:r>
              <a:rPr lang="en-US" sz="8800" dirty="0" err="1"/>
              <a:t>ReShare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Empowering Libraries through </a:t>
            </a:r>
            <a:br>
              <a:rPr lang="en-US" sz="3600" dirty="0"/>
            </a:br>
            <a:r>
              <a:rPr lang="en-US" sz="3600" dirty="0"/>
              <a:t>Sharing, Innovation, and Trust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BED64-8404-D44B-8104-7E569BEB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2815"/>
            <a:ext cx="9144000" cy="20179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Jill Morris, PALCI Executive Director</a:t>
            </a:r>
          </a:p>
          <a:p>
            <a:r>
              <a:rPr lang="en-US" dirty="0"/>
              <a:t>Chair, Project </a:t>
            </a:r>
            <a:r>
              <a:rPr lang="en-US" dirty="0" err="1"/>
              <a:t>ReShare</a:t>
            </a:r>
            <a:r>
              <a:rPr lang="en-US" dirty="0"/>
              <a:t> Steering Committee</a:t>
            </a:r>
          </a:p>
          <a:p>
            <a:endParaRPr lang="en-US" dirty="0"/>
          </a:p>
          <a:p>
            <a:r>
              <a:rPr lang="en-US" sz="1800" dirty="0"/>
              <a:t>IDS Project Conference 2019</a:t>
            </a:r>
          </a:p>
          <a:p>
            <a:r>
              <a:rPr lang="en-US" sz="1800" dirty="0"/>
              <a:t>“All Systems Go: Improving Systems &amp; Workflows”</a:t>
            </a:r>
          </a:p>
          <a:p>
            <a:r>
              <a:rPr lang="en-US" sz="1800" dirty="0"/>
              <a:t>Utica, 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7074C-2FD7-0D42-B0D6-0C7BAC3E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702" y="5813766"/>
            <a:ext cx="2357601" cy="1044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C8ED4-1A13-C443-99CC-B4976F61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97" y="5785942"/>
            <a:ext cx="2150262" cy="9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6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cs typeface="Lato"/>
                <a:sym typeface="Lato"/>
              </a:rPr>
              <a:t>			is a Process</a:t>
            </a:r>
            <a:endParaRPr dirty="0">
              <a:cs typeface="Lato"/>
              <a:sym typeface="Lato"/>
            </a:endParaRPr>
          </a:p>
        </p:txBody>
      </p:sp>
      <p:pic>
        <p:nvPicPr>
          <p:cNvPr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795" y="1541367"/>
            <a:ext cx="5086819" cy="509463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3"/>
          <p:cNvSpPr txBox="1"/>
          <p:nvPr/>
        </p:nvSpPr>
        <p:spPr>
          <a:xfrm>
            <a:off x="7532429" y="2859833"/>
            <a:ext cx="54188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SME meetings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</p:txBody>
      </p:sp>
      <p:sp>
        <p:nvSpPr>
          <p:cNvPr id="162" name="Google Shape;162;p33"/>
          <p:cNvSpPr txBox="1"/>
          <p:nvPr/>
        </p:nvSpPr>
        <p:spPr>
          <a:xfrm>
            <a:off x="7497983" y="5059733"/>
            <a:ext cx="5418800" cy="1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Definition of happy (no errors)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and unhappy path (errors)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616961" y="5405467"/>
            <a:ext cx="54188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UI and UX work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</p:txBody>
      </p:sp>
      <p:sp>
        <p:nvSpPr>
          <p:cNvPr id="164" name="Google Shape;164;p33"/>
          <p:cNvSpPr txBox="1"/>
          <p:nvPr/>
        </p:nvSpPr>
        <p:spPr>
          <a:xfrm>
            <a:off x="585965" y="2062174"/>
            <a:ext cx="54188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Site visit testing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5343" y="6271500"/>
            <a:ext cx="1053400" cy="4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5;p33">
            <a:extLst>
              <a:ext uri="{FF2B5EF4-FFF2-40B4-BE49-F238E27FC236}">
                <a16:creationId xmlns:a16="http://schemas.microsoft.com/office/drawing/2014/main" id="{BA757C6D-442F-0646-9278-E88E36614AC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61" y="378843"/>
            <a:ext cx="2501193" cy="110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60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Site Visits - NYU</a:t>
            </a:r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79" name="Google Shape;179;p35"/>
          <p:cNvPicPr preferRelativeResize="0"/>
          <p:nvPr/>
        </p:nvPicPr>
        <p:blipFill rotWithShape="1">
          <a:blip r:embed="rId3">
            <a:alphaModFix/>
          </a:blip>
          <a:srcRect l="15150" r="13113"/>
          <a:stretch/>
        </p:blipFill>
        <p:spPr>
          <a:xfrm>
            <a:off x="0" y="1664367"/>
            <a:ext cx="3254968" cy="49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2434" y="1720808"/>
            <a:ext cx="4537265" cy="492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5031" y="1720799"/>
            <a:ext cx="4672268" cy="501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43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Site Visits – The New School</a:t>
            </a:r>
            <a:endParaRPr dirty="0"/>
          </a:p>
        </p:txBody>
      </p:sp>
      <p:pic>
        <p:nvPicPr>
          <p:cNvPr id="187" name="Google Shape;187;p36"/>
          <p:cNvPicPr preferRelativeResize="0"/>
          <p:nvPr/>
        </p:nvPicPr>
        <p:blipFill rotWithShape="1">
          <a:blip r:embed="rId3">
            <a:alphaModFix/>
          </a:blip>
          <a:srcRect l="15099" r="-15100"/>
          <a:stretch/>
        </p:blipFill>
        <p:spPr>
          <a:xfrm>
            <a:off x="92986" y="1550616"/>
            <a:ext cx="4983667" cy="533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6"/>
          <p:cNvPicPr preferRelativeResize="0"/>
          <p:nvPr/>
        </p:nvPicPr>
        <p:blipFill rotWithShape="1">
          <a:blip r:embed="rId4">
            <a:alphaModFix/>
          </a:blip>
          <a:srcRect r="28047"/>
          <a:stretch/>
        </p:blipFill>
        <p:spPr>
          <a:xfrm>
            <a:off x="4512188" y="1560167"/>
            <a:ext cx="3539435" cy="531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4256" y="2150034"/>
            <a:ext cx="3826965" cy="413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65343" y="6271500"/>
            <a:ext cx="1053400" cy="46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66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cs typeface="Lato"/>
                <a:sym typeface="Lato"/>
              </a:rPr>
              <a:t>                 is a Method for Innovation</a:t>
            </a:r>
            <a:endParaRPr dirty="0">
              <a:cs typeface="Lato"/>
              <a:sym typeface="Lato"/>
            </a:endParaRPr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415600" y="1438042"/>
            <a:ext cx="10649743" cy="4993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0" algn="ctr">
              <a:spcBef>
                <a:spcPts val="2133"/>
              </a:spcBef>
              <a:spcAft>
                <a:spcPts val="2133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cs typeface="Lato"/>
                <a:sym typeface="Lato"/>
              </a:rPr>
              <a:t>The organization should not bend to the app, the app should be flexible enough to fit the organization.</a:t>
            </a:r>
          </a:p>
          <a:p>
            <a:pPr marL="0" indent="0">
              <a:buNone/>
            </a:pPr>
            <a:endParaRPr lang="en" sz="24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buNone/>
            </a:pP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Support </a:t>
            </a:r>
            <a:r>
              <a:rPr lang="en" sz="2000" b="1" dirty="0" err="1">
                <a:solidFill>
                  <a:srgbClr val="000000"/>
                </a:solidFill>
                <a:cs typeface="Lato"/>
                <a:sym typeface="Lato"/>
              </a:rPr>
              <a:t>consortial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 and </a:t>
            </a: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cross-</a:t>
            </a:r>
            <a:r>
              <a:rPr lang="en" sz="2000" b="1" dirty="0" err="1">
                <a:solidFill>
                  <a:srgbClr val="000000"/>
                </a:solidFill>
                <a:cs typeface="Lato"/>
                <a:sym typeface="Lato"/>
              </a:rPr>
              <a:t>consortial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 borrowing, resource sharing and </a:t>
            </a: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interoperability</a:t>
            </a:r>
          </a:p>
          <a:p>
            <a:pPr marL="0" indent="0">
              <a:buNone/>
            </a:pPr>
            <a:endParaRPr lang="en" sz="2000" b="1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buNone/>
            </a:pP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Build with full implementations of </a:t>
            </a: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open-protocols 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(NCIP, Z39.50, ISO10160, ISO18626)</a:t>
            </a:r>
          </a:p>
          <a:p>
            <a:pPr marL="0" indent="0">
              <a:buNone/>
            </a:pPr>
            <a:endParaRPr lang="en" sz="20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buNone/>
            </a:pP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Design with prototypes 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and physical workflows because it’s cheaper to change the design than to change programming</a:t>
            </a:r>
          </a:p>
          <a:p>
            <a:pPr marL="0" indent="0">
              <a:buNone/>
            </a:pPr>
            <a:endParaRPr lang="en" sz="20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buNone/>
            </a:pP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Develop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 concepts, conventions and taxonomies, and </a:t>
            </a: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test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 in the field, </a:t>
            </a: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then</a:t>
            </a:r>
            <a:r>
              <a:rPr lang="en" sz="2000" dirty="0">
                <a:solidFill>
                  <a:srgbClr val="000000"/>
                </a:solidFill>
                <a:cs typeface="Lato"/>
                <a:sym typeface="Lato"/>
              </a:rPr>
              <a:t> </a:t>
            </a:r>
            <a:r>
              <a:rPr lang="en" sz="2000" b="1" dirty="0">
                <a:solidFill>
                  <a:srgbClr val="000000"/>
                </a:solidFill>
                <a:cs typeface="Lato"/>
                <a:sym typeface="Lato"/>
              </a:rPr>
              <a:t>iterate</a:t>
            </a:r>
            <a:endParaRPr sz="2000" dirty="0">
              <a:solidFill>
                <a:srgbClr val="000000"/>
              </a:solidFill>
              <a:cs typeface="Lato"/>
              <a:sym typeface="Lato"/>
            </a:endParaRPr>
          </a:p>
        </p:txBody>
      </p:sp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343" y="6271500"/>
            <a:ext cx="1053400" cy="46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33">
            <a:extLst>
              <a:ext uri="{FF2B5EF4-FFF2-40B4-BE49-F238E27FC236}">
                <a16:creationId xmlns:a16="http://schemas.microsoft.com/office/drawing/2014/main" id="{2C15B24D-75EB-9F46-A25C-7BE866627A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61" y="378843"/>
            <a:ext cx="2501193" cy="110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44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79" y="926100"/>
            <a:ext cx="9389673" cy="5900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37"/>
          <p:cNvGrpSpPr/>
          <p:nvPr/>
        </p:nvGrpSpPr>
        <p:grpSpPr>
          <a:xfrm>
            <a:off x="4878397" y="1752674"/>
            <a:ext cx="9566730" cy="2464836"/>
            <a:chOff x="3602925" y="879655"/>
            <a:chExt cx="8066549" cy="2078320"/>
          </a:xfrm>
        </p:grpSpPr>
        <p:grpSp>
          <p:nvGrpSpPr>
            <p:cNvPr id="197" name="Google Shape;197;p37"/>
            <p:cNvGrpSpPr/>
            <p:nvPr/>
          </p:nvGrpSpPr>
          <p:grpSpPr>
            <a:xfrm>
              <a:off x="3602925" y="1286075"/>
              <a:ext cx="4555450" cy="1671900"/>
              <a:chOff x="3602925" y="1286075"/>
              <a:chExt cx="4555450" cy="1671900"/>
            </a:xfrm>
          </p:grpSpPr>
          <p:sp>
            <p:nvSpPr>
              <p:cNvPr id="198" name="Google Shape;198;p37"/>
              <p:cNvSpPr/>
              <p:nvPr/>
            </p:nvSpPr>
            <p:spPr>
              <a:xfrm>
                <a:off x="5144300" y="1286075"/>
                <a:ext cx="1472700" cy="1671900"/>
              </a:xfrm>
              <a:prstGeom prst="rect">
                <a:avLst/>
              </a:pr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6685675" y="1286075"/>
                <a:ext cx="1472700" cy="1671900"/>
              </a:xfrm>
              <a:prstGeom prst="rect">
                <a:avLst/>
              </a:pr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prstClr val="black"/>
                  </a:highligh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3602925" y="1286075"/>
                <a:ext cx="1472700" cy="1671900"/>
              </a:xfrm>
              <a:prstGeom prst="rect">
                <a:avLst/>
              </a:pr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1" name="Google Shape;201;p37"/>
            <p:cNvSpPr txBox="1"/>
            <p:nvPr/>
          </p:nvSpPr>
          <p:spPr>
            <a:xfrm>
              <a:off x="6975374" y="879655"/>
              <a:ext cx="46941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Shipping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02;p37"/>
          <p:cNvGrpSpPr/>
          <p:nvPr/>
        </p:nvGrpSpPr>
        <p:grpSpPr>
          <a:xfrm>
            <a:off x="1198581" y="4332926"/>
            <a:ext cx="5671568" cy="2415884"/>
            <a:chOff x="624554" y="3011184"/>
            <a:chExt cx="4694100" cy="2342291"/>
          </a:xfrm>
        </p:grpSpPr>
        <p:sp>
          <p:nvSpPr>
            <p:cNvPr id="203" name="Google Shape;203;p37"/>
            <p:cNvSpPr/>
            <p:nvPr/>
          </p:nvSpPr>
          <p:spPr>
            <a:xfrm>
              <a:off x="2168625" y="3011184"/>
              <a:ext cx="1434300" cy="1751100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04;p37"/>
            <p:cNvSpPr/>
            <p:nvPr/>
          </p:nvSpPr>
          <p:spPr>
            <a:xfrm>
              <a:off x="734325" y="3011184"/>
              <a:ext cx="1434300" cy="1751100"/>
            </a:xfrm>
            <a:prstGeom prst="rect">
              <a:avLst/>
            </a:prstGeom>
            <a:noFill/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205;p37"/>
            <p:cNvSpPr txBox="1"/>
            <p:nvPr/>
          </p:nvSpPr>
          <p:spPr>
            <a:xfrm>
              <a:off x="624554" y="4884875"/>
              <a:ext cx="46941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Student processing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6" name="Google Shape;206;p37"/>
          <p:cNvGrpSpPr/>
          <p:nvPr/>
        </p:nvGrpSpPr>
        <p:grpSpPr>
          <a:xfrm>
            <a:off x="1368621" y="1730264"/>
            <a:ext cx="5743303" cy="2488731"/>
            <a:chOff x="734325" y="852056"/>
            <a:chExt cx="4694100" cy="2150140"/>
          </a:xfrm>
        </p:grpSpPr>
        <p:sp>
          <p:nvSpPr>
            <p:cNvPr id="207" name="Google Shape;207;p37"/>
            <p:cNvSpPr/>
            <p:nvPr/>
          </p:nvSpPr>
          <p:spPr>
            <a:xfrm>
              <a:off x="2168625" y="1294752"/>
              <a:ext cx="1434300" cy="1707444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734325" y="1294752"/>
              <a:ext cx="1434300" cy="1707444"/>
            </a:xfrm>
            <a:prstGeom prst="rect">
              <a:avLst/>
            </a:prstGeom>
            <a:noFill/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09;p37"/>
            <p:cNvSpPr txBox="1"/>
            <p:nvPr/>
          </p:nvSpPr>
          <p:spPr>
            <a:xfrm>
              <a:off x="734325" y="852056"/>
              <a:ext cx="46941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Staff processing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0" name="Google Shape;210;p37"/>
          <p:cNvGrpSpPr/>
          <p:nvPr/>
        </p:nvGrpSpPr>
        <p:grpSpPr>
          <a:xfrm>
            <a:off x="4881970" y="4338805"/>
            <a:ext cx="8605741" cy="2534693"/>
            <a:chOff x="3666063" y="3073875"/>
            <a:chExt cx="6996545" cy="2371604"/>
          </a:xfrm>
        </p:grpSpPr>
        <p:sp>
          <p:nvSpPr>
            <p:cNvPr id="211" name="Google Shape;211;p37"/>
            <p:cNvSpPr/>
            <p:nvPr/>
          </p:nvSpPr>
          <p:spPr>
            <a:xfrm>
              <a:off x="6664875" y="3073877"/>
              <a:ext cx="1434300" cy="17073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5163500" y="3073950"/>
              <a:ext cx="1434300" cy="17073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7"/>
            <p:cNvSpPr txBox="1"/>
            <p:nvPr/>
          </p:nvSpPr>
          <p:spPr>
            <a:xfrm>
              <a:off x="5968508" y="4897679"/>
              <a:ext cx="46941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Settings &amp; configs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3666063" y="3073875"/>
              <a:ext cx="1434300" cy="17073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Google Shape;165;p33">
            <a:extLst>
              <a:ext uri="{FF2B5EF4-FFF2-40B4-BE49-F238E27FC236}">
                <a16:creationId xmlns:a16="http://schemas.microsoft.com/office/drawing/2014/main" id="{1AFB2559-D326-BA42-BB3E-DA738615DD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61" y="378843"/>
            <a:ext cx="2501193" cy="110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>
                <a:cs typeface="Lato"/>
                <a:sym typeface="Lato"/>
              </a:rPr>
              <a:t>			: The Big Ideas</a:t>
            </a:r>
            <a:endParaRPr b="1" dirty="0">
              <a:cs typeface="Lato"/>
              <a:sym typeface="Lato"/>
            </a:endParaRPr>
          </a:p>
        </p:txBody>
      </p:sp>
      <p:sp>
        <p:nvSpPr>
          <p:cNvPr id="270" name="Google Shape;270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en" sz="36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buNone/>
            </a:pPr>
            <a:r>
              <a:rPr lang="en" sz="3600" dirty="0">
                <a:solidFill>
                  <a:srgbClr val="000000"/>
                </a:solidFill>
                <a:cs typeface="Lato"/>
                <a:sym typeface="Lato"/>
              </a:rPr>
              <a:t>Discovery and delivery are independent, flexible</a:t>
            </a:r>
            <a:endParaRPr sz="36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spcBef>
                <a:spcPts val="2133"/>
              </a:spcBef>
              <a:buNone/>
            </a:pPr>
            <a:endParaRPr lang="en" sz="36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sz="3600" dirty="0">
                <a:solidFill>
                  <a:srgbClr val="000000"/>
                </a:solidFill>
                <a:cs typeface="Lato"/>
                <a:sym typeface="Lato"/>
              </a:rPr>
              <a:t>Break down barriers between consortia and systems</a:t>
            </a:r>
            <a:endParaRPr sz="36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" sz="3600" dirty="0">
              <a:solidFill>
                <a:srgbClr val="000000"/>
              </a:solidFill>
              <a:cs typeface="Lato"/>
              <a:sym typeface="Lato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3600" dirty="0">
                <a:solidFill>
                  <a:srgbClr val="000000"/>
                </a:solidFill>
                <a:cs typeface="Lato"/>
                <a:sym typeface="Lato"/>
              </a:rPr>
              <a:t>Put the patron in the center</a:t>
            </a:r>
            <a:endParaRPr sz="3600" dirty="0">
              <a:solidFill>
                <a:srgbClr val="000000"/>
              </a:solidFill>
              <a:cs typeface="Lato"/>
              <a:sym typeface="Lato"/>
            </a:endParaRPr>
          </a:p>
        </p:txBody>
      </p:sp>
      <p:pic>
        <p:nvPicPr>
          <p:cNvPr id="5" name="Google Shape;165;p33">
            <a:extLst>
              <a:ext uri="{FF2B5EF4-FFF2-40B4-BE49-F238E27FC236}">
                <a16:creationId xmlns:a16="http://schemas.microsoft.com/office/drawing/2014/main" id="{BB82C91D-0E10-1744-BB3F-7E05A10F4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61" y="378843"/>
            <a:ext cx="2501193" cy="110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>
            <a:spLocks noGrp="1"/>
          </p:cNvSpPr>
          <p:nvPr>
            <p:ph type="title"/>
          </p:nvPr>
        </p:nvSpPr>
        <p:spPr>
          <a:xfrm>
            <a:off x="306818" y="5696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                  is a peer to peer system</a:t>
            </a:r>
            <a:endParaRPr dirty="0"/>
          </a:p>
        </p:txBody>
      </p:sp>
      <p:pic>
        <p:nvPicPr>
          <p:cNvPr id="276" name="Google Shape;27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883" y="2929251"/>
            <a:ext cx="1878301" cy="211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134" y="2839733"/>
            <a:ext cx="2655367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5567" y="3950300"/>
            <a:ext cx="2655367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6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7805567" y="1333200"/>
            <a:ext cx="2655367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818" y="5242367"/>
            <a:ext cx="1350300" cy="132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-281823" y="1513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b="0" dirty="0"/>
              <a:t>	(with optional shared index)</a:t>
            </a:r>
            <a:endParaRPr sz="4000" b="0" dirty="0"/>
          </a:p>
        </p:txBody>
      </p:sp>
      <p:pic>
        <p:nvPicPr>
          <p:cNvPr id="9" name="Google Shape;165;p33">
            <a:extLst>
              <a:ext uri="{FF2B5EF4-FFF2-40B4-BE49-F238E27FC236}">
                <a16:creationId xmlns:a16="http://schemas.microsoft.com/office/drawing/2014/main" id="{7C58DFED-6140-DD4A-9CAF-2FA2E6F58B0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961" y="378843"/>
            <a:ext cx="2501193" cy="110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6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>
            <a:spLocks noGrp="1"/>
          </p:cNvSpPr>
          <p:nvPr>
            <p:ph type="title"/>
          </p:nvPr>
        </p:nvSpPr>
        <p:spPr>
          <a:xfrm>
            <a:off x="415600" y="41772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cs typeface="Lato"/>
                <a:sym typeface="Lato"/>
              </a:rPr>
              <a:t>The role and implications of ISO18626 </a:t>
            </a:r>
            <a:endParaRPr dirty="0">
              <a:cs typeface="Lato"/>
              <a:sym typeface="Lato"/>
            </a:endParaRPr>
          </a:p>
        </p:txBody>
      </p:sp>
      <p:sp>
        <p:nvSpPr>
          <p:cNvPr id="304" name="Google Shape;304;p49"/>
          <p:cNvSpPr txBox="1">
            <a:spLocks noGrp="1"/>
          </p:cNvSpPr>
          <p:nvPr>
            <p:ph type="body" idx="1"/>
          </p:nvPr>
        </p:nvSpPr>
        <p:spPr>
          <a:xfrm>
            <a:off x="415600" y="1531340"/>
            <a:ext cx="11360800" cy="49089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2400"/>
              </a:spcAft>
              <a:buClr>
                <a:srgbClr val="000000"/>
              </a:buClr>
              <a:buFont typeface="Lato"/>
              <a:buChar char="●"/>
            </a:pP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Modern, web-friendly descendant of ISO10160/10161</a:t>
            </a:r>
            <a:endParaRPr sz="3200" dirty="0">
              <a:solidFill>
                <a:srgbClr val="000000"/>
              </a:solidFill>
              <a:cs typeface="Lato"/>
              <a:sym typeface="Lato"/>
            </a:endParaRPr>
          </a:p>
          <a:p>
            <a:pPr>
              <a:spcAft>
                <a:spcPts val="2400"/>
              </a:spcAft>
              <a:buClr>
                <a:srgbClr val="000000"/>
              </a:buClr>
            </a:pP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Used in </a:t>
            </a:r>
            <a:r>
              <a:rPr lang="en" sz="3200" dirty="0" err="1">
                <a:solidFill>
                  <a:srgbClr val="000000"/>
                </a:solidFill>
                <a:cs typeface="Lato"/>
                <a:sym typeface="Lato"/>
              </a:rPr>
              <a:t>ReShare</a:t>
            </a: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 to </a:t>
            </a:r>
            <a:r>
              <a:rPr lang="en" sz="3200" b="1" dirty="0">
                <a:solidFill>
                  <a:srgbClr val="000000"/>
                </a:solidFill>
                <a:cs typeface="Lato"/>
                <a:sym typeface="Lato"/>
              </a:rPr>
              <a:t>model</a:t>
            </a: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 requests and requests exchanges</a:t>
            </a:r>
            <a:endParaRPr sz="3200" dirty="0">
              <a:solidFill>
                <a:srgbClr val="000000"/>
              </a:solidFill>
              <a:cs typeface="Lato"/>
              <a:sym typeface="Lato"/>
            </a:endParaRPr>
          </a:p>
          <a:p>
            <a:pPr>
              <a:spcAft>
                <a:spcPts val="2400"/>
              </a:spcAft>
              <a:buClr>
                <a:srgbClr val="000000"/>
              </a:buClr>
            </a:pP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The </a:t>
            </a:r>
            <a:r>
              <a:rPr lang="en" sz="3200" b="1" dirty="0">
                <a:solidFill>
                  <a:srgbClr val="000000"/>
                </a:solidFill>
                <a:cs typeface="Lato"/>
                <a:sym typeface="Lato"/>
              </a:rPr>
              <a:t>default</a:t>
            </a: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 mechanism used by </a:t>
            </a:r>
            <a:r>
              <a:rPr lang="en" sz="3200" dirty="0" err="1">
                <a:solidFill>
                  <a:srgbClr val="000000"/>
                </a:solidFill>
                <a:cs typeface="Lato"/>
                <a:sym typeface="Lato"/>
              </a:rPr>
              <a:t>ReShare</a:t>
            </a:r>
            <a:r>
              <a:rPr lang="en" sz="3200" dirty="0">
                <a:solidFill>
                  <a:srgbClr val="000000"/>
                </a:solidFill>
                <a:cs typeface="Lato"/>
                <a:sym typeface="Lato"/>
              </a:rPr>
              <a:t> nodes to communicate with each other</a:t>
            </a:r>
            <a:endParaRPr sz="3200" dirty="0">
              <a:solidFill>
                <a:srgbClr val="000000"/>
              </a:solidFill>
              <a:cs typeface="Lato"/>
              <a:sym typeface="Lato"/>
            </a:endParaRP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Font typeface="Lato"/>
              <a:buChar char="○"/>
            </a:pPr>
            <a:r>
              <a:rPr lang="en" sz="2800" dirty="0">
                <a:solidFill>
                  <a:srgbClr val="000000"/>
                </a:solidFill>
                <a:cs typeface="Lato"/>
                <a:sym typeface="Lato"/>
              </a:rPr>
              <a:t>BUT! </a:t>
            </a:r>
            <a:r>
              <a:rPr lang="en" sz="2800" dirty="0" err="1">
                <a:solidFill>
                  <a:srgbClr val="000000"/>
                </a:solidFill>
                <a:cs typeface="Lato"/>
                <a:sym typeface="Lato"/>
              </a:rPr>
              <a:t>ReShare</a:t>
            </a:r>
            <a:r>
              <a:rPr lang="en" sz="2800" dirty="0">
                <a:solidFill>
                  <a:srgbClr val="000000"/>
                </a:solidFill>
                <a:cs typeface="Lato"/>
                <a:sym typeface="Lato"/>
              </a:rPr>
              <a:t> uses a protocol switchboard, so it can use any protocol to communicate with a peer</a:t>
            </a:r>
            <a:endParaRPr sz="2800" dirty="0">
              <a:solidFill>
                <a:srgbClr val="000000"/>
              </a:solidFill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773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26FD-B508-614A-9D8F-DE56F308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cs typeface="Lato"/>
                <a:sym typeface="Lato"/>
              </a:rPr>
              <a:t>The role and implications of ISO18626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7FF92-287D-B543-8A7B-6D9905540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3"/>
            <a:ext cx="11518095" cy="4555200"/>
          </a:xfrm>
        </p:spPr>
        <p:txBody>
          <a:bodyPr/>
          <a:lstStyle/>
          <a:p>
            <a:pPr marL="0" indent="0">
              <a:spcBef>
                <a:spcPts val="2133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  <a:cs typeface="Lato"/>
                <a:sym typeface="Lato"/>
              </a:rPr>
              <a:t>What this all means: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Lato"/>
              <a:buChar char="●"/>
            </a:pPr>
            <a:r>
              <a:rPr lang="en-US" sz="3200" b="1" dirty="0">
                <a:solidFill>
                  <a:srgbClr val="000000"/>
                </a:solidFill>
                <a:cs typeface="Lato"/>
                <a:sym typeface="Lato"/>
              </a:rPr>
              <a:t>A commitment to standards compliance is good for patrons.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Lato"/>
              <a:buChar char="●"/>
            </a:pPr>
            <a:r>
              <a:rPr lang="en-US" sz="3200" b="1" dirty="0">
                <a:solidFill>
                  <a:srgbClr val="000000"/>
                </a:solidFill>
                <a:cs typeface="Lato"/>
                <a:sym typeface="Lato"/>
              </a:rPr>
              <a:t>A standards-based architecture is inherently </a:t>
            </a:r>
            <a:r>
              <a:rPr lang="en-US" sz="3200" b="1" i="1" dirty="0">
                <a:solidFill>
                  <a:srgbClr val="000000"/>
                </a:solidFill>
                <a:cs typeface="Lato"/>
                <a:sym typeface="Lato"/>
              </a:rPr>
              <a:t>flexible</a:t>
            </a:r>
            <a:r>
              <a:rPr lang="en-US" sz="3200" b="1" dirty="0">
                <a:solidFill>
                  <a:srgbClr val="000000"/>
                </a:solidFill>
                <a:cs typeface="Lato"/>
                <a:sym typeface="Lato"/>
              </a:rPr>
              <a:t>.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365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14367" y="34539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cs typeface="Lato"/>
                <a:sym typeface="Lato"/>
              </a:rPr>
              <a:t>A Speedy Timeline</a:t>
            </a:r>
            <a:endParaRPr dirty="0">
              <a:cs typeface="Lato"/>
              <a:sym typeface="Lato"/>
            </a:endParaRPr>
          </a:p>
        </p:txBody>
      </p:sp>
      <p:graphicFrame>
        <p:nvGraphicFramePr>
          <p:cNvPr id="250" name="Google Shape;250;p42"/>
          <p:cNvGraphicFramePr/>
          <p:nvPr>
            <p:extLst/>
          </p:nvPr>
        </p:nvGraphicFramePr>
        <p:xfrm>
          <a:off x="1378950" y="1514166"/>
          <a:ext cx="9231634" cy="4998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7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Phase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Spring 2019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Mockups &amp; Library Directory Application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Summer 2019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Working Prototypes 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Late Fall 2019</a:t>
                      </a:r>
                      <a:endParaRPr sz="24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Alpha/Minimally Viable Product (MVP)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Late Fall 2019</a:t>
                      </a:r>
                      <a:endParaRPr sz="24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Reporting Tools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Spring 2020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Software Testing/Pilots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Lato"/>
                          <a:ea typeface="Lato"/>
                          <a:cs typeface="Lato"/>
                          <a:sym typeface="Lato"/>
                        </a:rPr>
                        <a:t>Summer 2020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Launch</a:t>
                      </a:r>
                      <a:endParaRPr sz="2400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15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778D4-969A-C147-9A40-3F48F0BF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59" y="1821574"/>
            <a:ext cx="7306482" cy="32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C3A5-2A39-4642-A448-ECF9B61C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is about Trust...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79185-E84A-B74D-899C-5D40E8CA9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93899"/>
            <a:ext cx="11360800" cy="4009477"/>
          </a:xfrm>
        </p:spPr>
        <p:txBody>
          <a:bodyPr/>
          <a:lstStyle/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/>
              <a:t>“ ...It is trust that allows us to take down walls, remove barriers, and eliminate friction at borders.”			</a:t>
            </a:r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/>
              <a:t>						</a:t>
            </a:r>
            <a:r>
              <a:rPr lang="en-US" sz="1600" dirty="0"/>
              <a:t>- Thomas Friedman, </a:t>
            </a:r>
            <a:r>
              <a:rPr lang="en-US" sz="1600" i="1" dirty="0"/>
              <a:t>The World is Flat</a:t>
            </a:r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600" b="1" i="1" dirty="0"/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/>
              <a:t>“Our distrust is very expensive.” </a:t>
            </a:r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dirty="0"/>
              <a:t>						– Ralph Waldo Emerson</a:t>
            </a:r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600" b="1" dirty="0"/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/>
              <a:t>“To inspire trust is to create the foundation upon which all truly successful enterprises – and relationships – stand.” </a:t>
            </a:r>
          </a:p>
          <a:p>
            <a:pPr marL="152396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dirty="0"/>
              <a:t>						- Stephen M.R. Covey, </a:t>
            </a:r>
            <a:r>
              <a:rPr lang="en-US" sz="1600" i="1" dirty="0"/>
              <a:t>The Speed of Trust</a:t>
            </a:r>
            <a:endParaRPr lang="en-US" sz="1600" dirty="0"/>
          </a:p>
        </p:txBody>
      </p:sp>
      <p:pic>
        <p:nvPicPr>
          <p:cNvPr id="4" name="Google Shape;165;p33">
            <a:extLst>
              <a:ext uri="{FF2B5EF4-FFF2-40B4-BE49-F238E27FC236}">
                <a16:creationId xmlns:a16="http://schemas.microsoft.com/office/drawing/2014/main" id="{1221A53C-0A7A-DB48-A2C8-982643F59D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61" y="378843"/>
            <a:ext cx="2501193" cy="1100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19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17FE-2445-5749-B23F-5F83AAF6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Reads &amp; References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0868C-71E2-7A4E-9CA5-E6D0CAC48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511" y="1535705"/>
            <a:ext cx="288276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205E2-C11D-1C48-9160-2082D702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40" y="1535704"/>
            <a:ext cx="2882761" cy="4392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CBECE-288F-8F47-AF8D-5A5C4FA50DFC}"/>
              </a:ext>
            </a:extLst>
          </p:cNvPr>
          <p:cNvSpPr txBox="1"/>
          <p:nvPr/>
        </p:nvSpPr>
        <p:spPr>
          <a:xfrm>
            <a:off x="838200" y="6123543"/>
            <a:ext cx="1091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https://www.mhprofessional.com/9780071839327-usa-the-membership-economy-find-your-super-users-master-the-forever-transaction-and-build-recurring-revenue-group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https://www.simonandschuster.com/books/The-SPEED-of-Trust/Stephen-M-R-Covey/9781416549000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9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12A3-C0C7-1E4D-8A0C-77ADD957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&amp; Audience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CEFA-972C-1947-B8CE-16020B871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sz="3200" dirty="0"/>
              <a:t>Use the </a:t>
            </a:r>
            <a:r>
              <a:rPr lang="en-US" sz="3200" dirty="0" err="1"/>
              <a:t>ReShare</a:t>
            </a:r>
            <a:r>
              <a:rPr lang="en-US" sz="3200" dirty="0"/>
              <a:t> example in your own life.</a:t>
            </a:r>
          </a:p>
          <a:p>
            <a:pPr marL="152396" indent="0">
              <a:buNone/>
            </a:pP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dirty="0"/>
              <a:t>Think about the problems you encounter, the times you feel helpless, or are forced to choose between a list of mediocre options.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Find a buddy and talk about it.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Advocate for solutions that enable choice.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Practice courageous leadership. Take action.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Find trust, or, if you can’t, then create it.</a:t>
            </a:r>
          </a:p>
        </p:txBody>
      </p:sp>
    </p:spTree>
    <p:extLst>
      <p:ext uri="{BB962C8B-B14F-4D97-AF65-F5344CB8AC3E}">
        <p14:creationId xmlns:p14="http://schemas.microsoft.com/office/powerpoint/2010/main" val="402585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279F-C432-824A-9DE5-2E3373E7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F595-D7C7-F447-B8A3-B2D473D0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Contact Me:</a:t>
            </a:r>
          </a:p>
          <a:p>
            <a:pPr marL="0" indent="0">
              <a:buNone/>
            </a:pPr>
            <a:r>
              <a:rPr lang="en-US" dirty="0"/>
              <a:t>Email		</a:t>
            </a:r>
            <a:r>
              <a:rPr lang="en-US" dirty="0">
                <a:hlinkClick r:id="rId2"/>
              </a:rPr>
              <a:t>jill@palci.org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Twitter 	@</a:t>
            </a:r>
            <a:r>
              <a:rPr lang="en-US" dirty="0" err="1"/>
              <a:t>jillianemorris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 </a:t>
            </a:r>
            <a:r>
              <a:rPr lang="en-US" dirty="0" err="1"/>
              <a:t>ReShare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		</a:t>
            </a:r>
            <a:r>
              <a:rPr lang="en-US" dirty="0">
                <a:hlinkClick r:id="rId3"/>
              </a:rPr>
              <a:t>info@projectreshare.org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Website	</a:t>
            </a:r>
            <a:r>
              <a:rPr lang="en-US" dirty="0">
                <a:hlinkClick r:id="rId4"/>
              </a:rPr>
              <a:t>https://projectreshare.org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Twitter	@</a:t>
            </a:r>
            <a:r>
              <a:rPr lang="en-US" dirty="0" err="1"/>
              <a:t>projectreshare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39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8F13-A99C-F848-A8A7-0278D03F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F786-5D5E-6F43-8356-3C440940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742950" indent="-742950" fontAlgn="base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400" dirty="0"/>
              <a:t>Cultivate Agency</a:t>
            </a:r>
          </a:p>
          <a:p>
            <a:pPr marL="742950" indent="-742950" fontAlgn="base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400" dirty="0"/>
              <a:t>Innovate: Collaborate to find solutions to the problems we see</a:t>
            </a:r>
          </a:p>
          <a:p>
            <a:pPr marL="742950" indent="-742950" fontAlgn="base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4400" dirty="0"/>
              <a:t>Trust: Foundational to it all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070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AA8E-1E35-EE43-BD67-41BE9B49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085DA-2284-B943-B07E-BA9C80030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400" y="1408385"/>
            <a:ext cx="9269200" cy="5213925"/>
          </a:xfrm>
        </p:spPr>
      </p:pic>
    </p:spTree>
    <p:extLst>
      <p:ext uri="{BB962C8B-B14F-4D97-AF65-F5344CB8AC3E}">
        <p14:creationId xmlns:p14="http://schemas.microsoft.com/office/powerpoint/2010/main" val="117638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2828-4EB3-214E-BD0F-D8F92E18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PALCI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28E785-BDC5-E440-B5F2-15615A85F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990" y="0"/>
            <a:ext cx="6248988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54F63B-E742-9948-A9DB-DEAA0A81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99" y="5813766"/>
            <a:ext cx="2357601" cy="104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F907E-9A9B-6242-86A7-A3A64CB53C39}"/>
              </a:ext>
            </a:extLst>
          </p:cNvPr>
          <p:cNvSpPr txBox="1"/>
          <p:nvPr/>
        </p:nvSpPr>
        <p:spPr>
          <a:xfrm>
            <a:off x="515909" y="1549957"/>
            <a:ext cx="573308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501(c)(3) Nonprofit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70 Academic &amp; Research Libraries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Foundations in Resource Sharing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Home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E-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ZBorrow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 Service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Prospective Collection Building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Affordable Learning PA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PA Digital – PA Hub of the DPLA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CC-PLUS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Consortial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 Usage Statistics Tool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Project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num Gothic" panose="020D0604000000000000" pitchFamily="34" charset="-127"/>
                <a:ea typeface="Nanum Gothic" panose="020D0604000000000000" pitchFamily="34" charset="-127"/>
                <a:cs typeface="+mn-cs"/>
              </a:rPr>
              <a:t>ReShare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num Gothic" panose="020D0604000000000000" pitchFamily="34" charset="-127"/>
              <a:ea typeface="Nanum Gothic" panose="020D06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E4E8-4796-294D-A109-B7DD44F9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E09B6-A97D-9E44-8F1E-F11AE216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36" y="460952"/>
            <a:ext cx="2347256" cy="1032792"/>
          </a:xfrm>
          <a:prstGeom prst="rect">
            <a:avLst/>
          </a:prstGeom>
        </p:spPr>
      </p:pic>
      <p:sp>
        <p:nvSpPr>
          <p:cNvPr id="5" name="Google Shape;112;p26">
            <a:extLst>
              <a:ext uri="{FF2B5EF4-FFF2-40B4-BE49-F238E27FC236}">
                <a16:creationId xmlns:a16="http://schemas.microsoft.com/office/drawing/2014/main" id="{9D376933-D200-554A-A8E2-21F5B1FA1467}"/>
              </a:ext>
            </a:extLst>
          </p:cNvPr>
          <p:cNvSpPr txBox="1">
            <a:spLocks/>
          </p:cNvSpPr>
          <p:nvPr/>
        </p:nvSpPr>
        <p:spPr>
          <a:xfrm>
            <a:off x="1777650" y="1789852"/>
            <a:ext cx="8636700" cy="409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anum Gothic" panose="020D0604000000000000" pitchFamily="34" charset="-127"/>
                <a:cs typeface="Lato"/>
                <a:sym typeface="Lato"/>
              </a:rPr>
              <a:t>Resource Sharing Reimagined</a:t>
            </a:r>
          </a:p>
          <a:p>
            <a:pPr marL="4572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anum Gothic" panose="020D0604000000000000" pitchFamily="34" charset="-127"/>
              <a:cs typeface="Lato"/>
              <a:sym typeface="Lato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anum Gothic" panose="020D0604000000000000" pitchFamily="34" charset="-127"/>
                <a:cs typeface="Lato"/>
                <a:sym typeface="Lato"/>
              </a:rPr>
              <a:t>collaborative - innovative - creative - resourceful </a:t>
            </a:r>
          </a:p>
        </p:txBody>
      </p:sp>
    </p:spTree>
    <p:extLst>
      <p:ext uri="{BB962C8B-B14F-4D97-AF65-F5344CB8AC3E}">
        <p14:creationId xmlns:p14="http://schemas.microsoft.com/office/powerpoint/2010/main" val="341454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33A1-382F-BC4C-89D6-EB9ED8B0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8731"/>
            <a:ext cx="10515600" cy="3728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Why            ? Why Now?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39106-E11F-374B-A61F-3630245F8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40" y="2221852"/>
            <a:ext cx="2444551" cy="10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1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0804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1333"/>
              </a:spcAft>
            </a:pPr>
            <a:r>
              <a:rPr lang="en" sz="4800" dirty="0">
                <a:cs typeface="Lato"/>
                <a:sym typeface="Lato"/>
              </a:rPr>
              <a:t>Looking around...</a:t>
            </a:r>
            <a:endParaRPr sz="4800" dirty="0">
              <a:cs typeface="Lato"/>
              <a:sym typeface="Lato"/>
            </a:endParaRPr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415600" y="1673818"/>
            <a:ext cx="6527641" cy="45908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cs typeface="Lato"/>
                <a:sym typeface="Lato"/>
              </a:rPr>
              <a:t>The world is </a:t>
            </a:r>
            <a:r>
              <a:rPr lang="en-US" sz="3200" i="1" dirty="0">
                <a:cs typeface="Lato"/>
                <a:sym typeface="Lato"/>
              </a:rPr>
              <a:t>transitioning</a:t>
            </a:r>
            <a:r>
              <a:rPr lang="en-US" sz="3200" dirty="0">
                <a:cs typeface="Lato"/>
                <a:sym typeface="Lato"/>
              </a:rPr>
              <a:t> to a new Sharing Economy – a model based on sharing or renting assets owned by individuals that are not currently being used, </a:t>
            </a:r>
            <a:r>
              <a:rPr lang="en-US" sz="3200" b="1" dirty="0">
                <a:cs typeface="Lato"/>
                <a:sym typeface="Lato"/>
              </a:rPr>
              <a:t>unlocking value in expensive assets</a:t>
            </a:r>
            <a:r>
              <a:rPr lang="en-US" sz="3200" dirty="0">
                <a:cs typeface="Lato"/>
                <a:sym typeface="Lato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>
                <a:cs typeface="Lato"/>
                <a:sym typeface="Lato"/>
              </a:rPr>
              <a:t>Large-scale sharing is enabled by </a:t>
            </a:r>
            <a:r>
              <a:rPr lang="en-US" sz="3200" b="1" dirty="0">
                <a:cs typeface="Lato"/>
                <a:sym typeface="Lato"/>
              </a:rPr>
              <a:t>trust</a:t>
            </a:r>
            <a:r>
              <a:rPr lang="en-US" sz="3200" dirty="0">
                <a:cs typeface="Lato"/>
                <a:sym typeface="Lato"/>
              </a:rPr>
              <a:t> and </a:t>
            </a:r>
            <a:r>
              <a:rPr lang="en-US" sz="3200" b="1" dirty="0">
                <a:cs typeface="Lato"/>
                <a:sym typeface="Lato"/>
              </a:rPr>
              <a:t>technology</a:t>
            </a:r>
            <a:r>
              <a:rPr lang="en-US" sz="3200" dirty="0">
                <a:cs typeface="Lato"/>
                <a:sym typeface="Lato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sz="3200" dirty="0"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B3744-7282-8447-A452-04D7AE77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07" y="2155468"/>
            <a:ext cx="4649492" cy="30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Widescreen</PresentationFormat>
  <Paragraphs>213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Lato</vt:lpstr>
      <vt:lpstr>Nanum Gothic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Project ReShare Empowering Libraries through  Sharing, Innovation, and Trust</vt:lpstr>
      <vt:lpstr>PowerPoint Presentation</vt:lpstr>
      <vt:lpstr>Today’s Themes</vt:lpstr>
      <vt:lpstr>About Me</vt:lpstr>
      <vt:lpstr>About PALCI</vt:lpstr>
      <vt:lpstr>About</vt:lpstr>
      <vt:lpstr>PowerPoint Presentation</vt:lpstr>
      <vt:lpstr>Looking around...</vt:lpstr>
      <vt:lpstr>Examples</vt:lpstr>
      <vt:lpstr>Libraries’ Under Pressure </vt:lpstr>
      <vt:lpstr>PowerPoint Presentation</vt:lpstr>
      <vt:lpstr>Our Patrons’ Challenges</vt:lpstr>
      <vt:lpstr>Big 10 Academic Alliance A Vision for the Next Generation Resource Delivery </vt:lpstr>
      <vt:lpstr>Our Staff Challenges</vt:lpstr>
      <vt:lpstr>PowerPoint Presentation</vt:lpstr>
      <vt:lpstr>PowerPoint Presentation</vt:lpstr>
      <vt:lpstr>is a Community producing a Community-owned solution</vt:lpstr>
      <vt:lpstr>   is Cultivating Agency</vt:lpstr>
      <vt:lpstr>   is a Process</vt:lpstr>
      <vt:lpstr>Site Visits - NYU</vt:lpstr>
      <vt:lpstr>Site Visits – The New School</vt:lpstr>
      <vt:lpstr>                 is a Method for Innovation</vt:lpstr>
      <vt:lpstr>PowerPoint Presentation</vt:lpstr>
      <vt:lpstr>   : The Big Ideas</vt:lpstr>
      <vt:lpstr>                  is a peer to peer system</vt:lpstr>
      <vt:lpstr>The role and implications of ISO18626 </vt:lpstr>
      <vt:lpstr>The role and implications of ISO18626 </vt:lpstr>
      <vt:lpstr>A Speedy Timeline</vt:lpstr>
      <vt:lpstr>   is about Trust...</vt:lpstr>
      <vt:lpstr>Good Reads &amp; References</vt:lpstr>
      <vt:lpstr>Takeaways &amp; Audience Challenge</vt:lpstr>
      <vt:lpstr>Thank You!</vt:lpstr>
    </vt:vector>
  </TitlesOfParts>
  <Company>SUNY Geneseo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Sullivan</dc:creator>
  <cp:lastModifiedBy>Mark Sullivan</cp:lastModifiedBy>
  <cp:revision>1</cp:revision>
  <dcterms:created xsi:type="dcterms:W3CDTF">2019-08-05T14:56:41Z</dcterms:created>
  <dcterms:modified xsi:type="dcterms:W3CDTF">2019-08-05T14:57:01Z</dcterms:modified>
</cp:coreProperties>
</file>